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4" r:id="rId21"/>
    <p:sldId id="279" r:id="rId22"/>
    <p:sldId id="280" r:id="rId23"/>
    <p:sldId id="275" r:id="rId24"/>
    <p:sldId id="276" r:id="rId25"/>
    <p:sldId id="281" r:id="rId26"/>
    <p:sldId id="282"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FA276-80AB-4DDC-B78E-23B5AAC8CE99}"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C2B4C-32E7-4F46-9265-F2EF345671BB}" type="slidenum">
              <a:rPr lang="en-US" smtClean="0"/>
              <a:t>‹#›</a:t>
            </a:fld>
            <a:endParaRPr lang="en-US"/>
          </a:p>
        </p:txBody>
      </p:sp>
    </p:spTree>
    <p:extLst>
      <p:ext uri="{BB962C8B-B14F-4D97-AF65-F5344CB8AC3E}">
        <p14:creationId xmlns:p14="http://schemas.microsoft.com/office/powerpoint/2010/main" val="2844624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2F19-4314-410D-B03E-19A5D5A42B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CE1507-84BD-41B5-AA5F-019FD1E64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30BAB1-C41B-47B0-A6AD-EF646ED5E62E}"/>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5" name="Footer Placeholder 4">
            <a:extLst>
              <a:ext uri="{FF2B5EF4-FFF2-40B4-BE49-F238E27FC236}">
                <a16:creationId xmlns:a16="http://schemas.microsoft.com/office/drawing/2014/main" id="{5AA78FC7-9777-44CD-BB9F-0E6CFA0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0771F-9DCB-448F-A575-C11070D63871}"/>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387877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7E3C-6327-4E77-8901-7929EEFE8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F686C3-4489-4A62-9381-7DFD9EA130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168E3-5A9E-46BC-94EE-8DCEED65E417}"/>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5" name="Footer Placeholder 4">
            <a:extLst>
              <a:ext uri="{FF2B5EF4-FFF2-40B4-BE49-F238E27FC236}">
                <a16:creationId xmlns:a16="http://schemas.microsoft.com/office/drawing/2014/main" id="{BE6C6B63-6DC5-4D4A-A589-CA352F1B7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4033F-93F1-4BC8-8A17-88798A9EF0B2}"/>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269317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3181E-D732-425C-8D4D-19D66A1F5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B8796B-7291-478A-BC1F-C740F3600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FBF25-0652-4A52-A9B3-591CA0FE8B57}"/>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5" name="Footer Placeholder 4">
            <a:extLst>
              <a:ext uri="{FF2B5EF4-FFF2-40B4-BE49-F238E27FC236}">
                <a16:creationId xmlns:a16="http://schemas.microsoft.com/office/drawing/2014/main" id="{A54C1634-75A2-4249-90B9-42DE4DBFE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D762B-34FA-4B43-BEC1-8A94031C94B2}"/>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7859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13CF-FF26-43AE-BC14-C930A929A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D4A5FC-C8D1-4620-86CC-EFB5B6821A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55A06-68A4-41A0-A5BE-889D9AA2097C}"/>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5" name="Footer Placeholder 4">
            <a:extLst>
              <a:ext uri="{FF2B5EF4-FFF2-40B4-BE49-F238E27FC236}">
                <a16:creationId xmlns:a16="http://schemas.microsoft.com/office/drawing/2014/main" id="{252D78AB-564A-48C6-9A9A-4399EE5CC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66C5C-1E3F-4AD7-B767-501EF6CE0D01}"/>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391859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FA98-E5E7-499D-AC3B-8C29292265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4A812-732B-49AC-96F6-B8AD549BD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7E8A5F-7EA7-4A0B-A16A-D7D3275B6B9E}"/>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5" name="Footer Placeholder 4">
            <a:extLst>
              <a:ext uri="{FF2B5EF4-FFF2-40B4-BE49-F238E27FC236}">
                <a16:creationId xmlns:a16="http://schemas.microsoft.com/office/drawing/2014/main" id="{B29CB852-73A8-4917-BFF5-6D62B9497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8BC60-566C-4F45-985D-B74BFB91E3FE}"/>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72055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E97-CB29-41B7-901D-49A404ED4D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BB2815-BF32-4FF2-957C-0ACB40583F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F616F-809E-4B73-8EA1-6133906C2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5760F1-3303-43C0-9C4F-C75AE1A92EB1}"/>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6" name="Footer Placeholder 5">
            <a:extLst>
              <a:ext uri="{FF2B5EF4-FFF2-40B4-BE49-F238E27FC236}">
                <a16:creationId xmlns:a16="http://schemas.microsoft.com/office/drawing/2014/main" id="{B4AE2714-1D64-4CFB-A0E0-3C7CDF98D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F1400-5823-4E60-A699-3EA045891D24}"/>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337075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9691-237A-4958-A169-8AE7D4FEE8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DD76A-9CA8-4D21-ABFF-B1BCE0BCC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1D5E51-8229-4004-9951-7EAFD2CA78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C4CA4-7BFE-4729-92CD-0ECE6CC79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E267DB-0F3F-4227-96A7-44A0B28EBA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83AA29-27DA-445C-939B-0C1B2A067D37}"/>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8" name="Footer Placeholder 7">
            <a:extLst>
              <a:ext uri="{FF2B5EF4-FFF2-40B4-BE49-F238E27FC236}">
                <a16:creationId xmlns:a16="http://schemas.microsoft.com/office/drawing/2014/main" id="{062854E0-D116-4900-8C17-D60AF437AE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C7F74D-CF78-427F-855E-EF415156C99A}"/>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197421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087A-800D-41E4-B699-06E7E5CABC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F078AC-5711-4C6D-A765-4B9CE5B41BDB}"/>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4" name="Footer Placeholder 3">
            <a:extLst>
              <a:ext uri="{FF2B5EF4-FFF2-40B4-BE49-F238E27FC236}">
                <a16:creationId xmlns:a16="http://schemas.microsoft.com/office/drawing/2014/main" id="{328E4176-5061-4AA1-B1D3-74E20E294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7380D7-7F9C-49A1-9839-A2E75AEB34FC}"/>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2013264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3A235-0713-4360-BA14-B3D71E423385}"/>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3" name="Footer Placeholder 2">
            <a:extLst>
              <a:ext uri="{FF2B5EF4-FFF2-40B4-BE49-F238E27FC236}">
                <a16:creationId xmlns:a16="http://schemas.microsoft.com/office/drawing/2014/main" id="{668F3FC0-E524-40E2-A460-60CAC69B08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0FFAF7-E30C-41A8-9B35-2046973CF903}"/>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364164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5C0D-DF41-487A-8F63-2BB2684EC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C68900-BD1A-4EB8-A32F-5B0F41914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B80453-A40D-43F5-A485-D70FF5643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341603-BF25-441E-98FE-0048AF79D6DB}"/>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6" name="Footer Placeholder 5">
            <a:extLst>
              <a:ext uri="{FF2B5EF4-FFF2-40B4-BE49-F238E27FC236}">
                <a16:creationId xmlns:a16="http://schemas.microsoft.com/office/drawing/2014/main" id="{E56C2961-A48F-4C55-A250-B6524EA12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F80A9-2770-41A2-B7BB-9434BF796D57}"/>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115640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887C-AA71-4957-8625-0A307894C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1814B-CE6E-412D-9CC9-3FD216D7C0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7D983B7-BCB6-4CFD-B2DC-166F8AF5D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F65823-A8C5-43DA-8E8D-1997206A236B}"/>
              </a:ext>
            </a:extLst>
          </p:cNvPr>
          <p:cNvSpPr>
            <a:spLocks noGrp="1"/>
          </p:cNvSpPr>
          <p:nvPr>
            <p:ph type="dt" sz="half" idx="10"/>
          </p:nvPr>
        </p:nvSpPr>
        <p:spPr/>
        <p:txBody>
          <a:bodyPr/>
          <a:lstStyle/>
          <a:p>
            <a:fld id="{6B4537F7-2D59-4E15-96E6-5253F8C9ADD6}" type="datetimeFigureOut">
              <a:rPr lang="en-US" smtClean="0"/>
              <a:t>2/14/2019</a:t>
            </a:fld>
            <a:endParaRPr lang="en-US"/>
          </a:p>
        </p:txBody>
      </p:sp>
      <p:sp>
        <p:nvSpPr>
          <p:cNvPr id="6" name="Footer Placeholder 5">
            <a:extLst>
              <a:ext uri="{FF2B5EF4-FFF2-40B4-BE49-F238E27FC236}">
                <a16:creationId xmlns:a16="http://schemas.microsoft.com/office/drawing/2014/main" id="{413BECAB-FA04-4BC0-B2F6-8088425FA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2EBFB-0618-4571-8880-5D943E4EBF8A}"/>
              </a:ext>
            </a:extLst>
          </p:cNvPr>
          <p:cNvSpPr>
            <a:spLocks noGrp="1"/>
          </p:cNvSpPr>
          <p:nvPr>
            <p:ph type="sldNum" sz="quarter" idx="12"/>
          </p:nvPr>
        </p:nvSpPr>
        <p:spPr/>
        <p:txBody>
          <a:bodyPr/>
          <a:lstStyle/>
          <a:p>
            <a:fld id="{E4D6E3E5-79C3-4D12-9A41-913E3CD21D5D}" type="slidenum">
              <a:rPr lang="en-US" smtClean="0"/>
              <a:t>‹#›</a:t>
            </a:fld>
            <a:endParaRPr lang="en-US"/>
          </a:p>
        </p:txBody>
      </p:sp>
    </p:spTree>
    <p:extLst>
      <p:ext uri="{BB962C8B-B14F-4D97-AF65-F5344CB8AC3E}">
        <p14:creationId xmlns:p14="http://schemas.microsoft.com/office/powerpoint/2010/main" val="250687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474FF-B970-42D3-B4EB-A3076A840C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16B37-DEAE-480E-AE26-57958A6B9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E8D65-EAC2-46C8-8310-BF23AAE31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537F7-2D59-4E15-96E6-5253F8C9ADD6}" type="datetimeFigureOut">
              <a:rPr lang="en-US" smtClean="0"/>
              <a:t>2/14/2019</a:t>
            </a:fld>
            <a:endParaRPr lang="en-US"/>
          </a:p>
        </p:txBody>
      </p:sp>
      <p:sp>
        <p:nvSpPr>
          <p:cNvPr id="5" name="Footer Placeholder 4">
            <a:extLst>
              <a:ext uri="{FF2B5EF4-FFF2-40B4-BE49-F238E27FC236}">
                <a16:creationId xmlns:a16="http://schemas.microsoft.com/office/drawing/2014/main" id="{7DA05C12-4977-40EB-96AB-A90883BE1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4E715D-99AE-414A-8922-376D6B4F1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6E3E5-79C3-4D12-9A41-913E3CD21D5D}" type="slidenum">
              <a:rPr lang="en-US" smtClean="0"/>
              <a:t>‹#›</a:t>
            </a:fld>
            <a:endParaRPr lang="en-US"/>
          </a:p>
        </p:txBody>
      </p:sp>
      <p:pic>
        <p:nvPicPr>
          <p:cNvPr id="8" name="Picture 7">
            <a:extLst>
              <a:ext uri="{FF2B5EF4-FFF2-40B4-BE49-F238E27FC236}">
                <a16:creationId xmlns:a16="http://schemas.microsoft.com/office/drawing/2014/main" id="{327F555D-A5E9-49FE-8896-8604FD47558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58400" y="4968875"/>
            <a:ext cx="1524000" cy="1524000"/>
          </a:xfrm>
          <a:prstGeom prst="rect">
            <a:avLst/>
          </a:prstGeom>
        </p:spPr>
      </p:pic>
    </p:spTree>
    <p:extLst>
      <p:ext uri="{BB962C8B-B14F-4D97-AF65-F5344CB8AC3E}">
        <p14:creationId xmlns:p14="http://schemas.microsoft.com/office/powerpoint/2010/main" val="338447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ikeyeager@unm.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penclipart.org/detail/191744/key-yellow-by-gerhard-tinned-19174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7A1B-2EE9-469D-8D2A-40CD6E150684}"/>
              </a:ext>
            </a:extLst>
          </p:cNvPr>
          <p:cNvSpPr>
            <a:spLocks noGrp="1"/>
          </p:cNvSpPr>
          <p:nvPr>
            <p:ph type="ctrTitle"/>
          </p:nvPr>
        </p:nvSpPr>
        <p:spPr/>
        <p:txBody>
          <a:bodyPr/>
          <a:lstStyle/>
          <a:p>
            <a:r>
              <a:rPr lang="en-US" dirty="0"/>
              <a:t>IT 101</a:t>
            </a:r>
            <a:br>
              <a:rPr lang="en-US" dirty="0"/>
            </a:br>
            <a:r>
              <a:rPr lang="en-US" dirty="0"/>
              <a:t>Computer Fundamentals</a:t>
            </a:r>
          </a:p>
        </p:txBody>
      </p:sp>
      <p:sp>
        <p:nvSpPr>
          <p:cNvPr id="3" name="Subtitle 2">
            <a:extLst>
              <a:ext uri="{FF2B5EF4-FFF2-40B4-BE49-F238E27FC236}">
                <a16:creationId xmlns:a16="http://schemas.microsoft.com/office/drawing/2014/main" id="{E4EBC788-93A3-4BA8-98F1-AF427B5FA7BF}"/>
              </a:ext>
            </a:extLst>
          </p:cNvPr>
          <p:cNvSpPr>
            <a:spLocks noGrp="1"/>
          </p:cNvSpPr>
          <p:nvPr>
            <p:ph type="subTitle" idx="1"/>
          </p:nvPr>
        </p:nvSpPr>
        <p:spPr/>
        <p:txBody>
          <a:bodyPr/>
          <a:lstStyle/>
          <a:p>
            <a:r>
              <a:rPr lang="en-US" dirty="0"/>
              <a:t>Mike Yeager</a:t>
            </a:r>
          </a:p>
          <a:p>
            <a:r>
              <a:rPr lang="en-US" dirty="0">
                <a:hlinkClick r:id="rId2"/>
              </a:rPr>
              <a:t>mikeyeager@unm.edu</a:t>
            </a:r>
            <a:r>
              <a:rPr lang="en-US" dirty="0"/>
              <a:t> </a:t>
            </a:r>
          </a:p>
        </p:txBody>
      </p:sp>
    </p:spTree>
    <p:extLst>
      <p:ext uri="{BB962C8B-B14F-4D97-AF65-F5344CB8AC3E}">
        <p14:creationId xmlns:p14="http://schemas.microsoft.com/office/powerpoint/2010/main" val="109472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FA90-ED5F-4650-A830-0FF2348A3043}"/>
              </a:ext>
            </a:extLst>
          </p:cNvPr>
          <p:cNvSpPr>
            <a:spLocks noGrp="1"/>
          </p:cNvSpPr>
          <p:nvPr>
            <p:ph type="title"/>
          </p:nvPr>
        </p:nvSpPr>
        <p:spPr/>
        <p:txBody>
          <a:bodyPr/>
          <a:lstStyle/>
          <a:p>
            <a:r>
              <a:rPr lang="en-US" dirty="0"/>
              <a:t>Indexes</a:t>
            </a:r>
          </a:p>
        </p:txBody>
      </p:sp>
      <p:sp>
        <p:nvSpPr>
          <p:cNvPr id="3" name="Content Placeholder 2">
            <a:extLst>
              <a:ext uri="{FF2B5EF4-FFF2-40B4-BE49-F238E27FC236}">
                <a16:creationId xmlns:a16="http://schemas.microsoft.com/office/drawing/2014/main" id="{A5FC829D-D730-488E-914F-AB3D0F013014}"/>
              </a:ext>
            </a:extLst>
          </p:cNvPr>
          <p:cNvSpPr>
            <a:spLocks noGrp="1"/>
          </p:cNvSpPr>
          <p:nvPr>
            <p:ph idx="1"/>
          </p:nvPr>
        </p:nvSpPr>
        <p:spPr/>
        <p:txBody>
          <a:bodyPr/>
          <a:lstStyle/>
          <a:p>
            <a:r>
              <a:rPr lang="en-US" dirty="0"/>
              <a:t>Imaging a library with millions of books</a:t>
            </a:r>
          </a:p>
          <a:p>
            <a:r>
              <a:rPr lang="en-US" dirty="0"/>
              <a:t>It’s not much different than a table with millions of rows</a:t>
            </a:r>
          </a:p>
          <a:p>
            <a:r>
              <a:rPr lang="en-US" dirty="0"/>
              <a:t>How do we find anything quickly?</a:t>
            </a:r>
          </a:p>
          <a:p>
            <a:r>
              <a:rPr lang="en-US" dirty="0"/>
              <a:t>A card catalog can be sorted by book title in alphabetical order</a:t>
            </a:r>
          </a:p>
          <a:p>
            <a:r>
              <a:rPr lang="en-US" dirty="0"/>
              <a:t>Once you find the title in the catalog, it tells you where the book is in the library </a:t>
            </a:r>
          </a:p>
          <a:p>
            <a:r>
              <a:rPr lang="en-US" dirty="0"/>
              <a:t>A separate catalog can be sorted by author in alphabetical order</a:t>
            </a:r>
          </a:p>
          <a:p>
            <a:r>
              <a:rPr lang="en-US" dirty="0"/>
              <a:t>You can have as many catalogs as ways to find books</a:t>
            </a:r>
          </a:p>
        </p:txBody>
      </p:sp>
    </p:spTree>
    <p:extLst>
      <p:ext uri="{BB962C8B-B14F-4D97-AF65-F5344CB8AC3E}">
        <p14:creationId xmlns:p14="http://schemas.microsoft.com/office/powerpoint/2010/main" val="37941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9FA4-58AE-4C9F-A26D-23747AF86B40}"/>
              </a:ext>
            </a:extLst>
          </p:cNvPr>
          <p:cNvSpPr>
            <a:spLocks noGrp="1"/>
          </p:cNvSpPr>
          <p:nvPr>
            <p:ph type="title"/>
          </p:nvPr>
        </p:nvSpPr>
        <p:spPr/>
        <p:txBody>
          <a:bodyPr/>
          <a:lstStyle/>
          <a:p>
            <a:r>
              <a:rPr lang="en-US" dirty="0"/>
              <a:t>Indexes cont’d</a:t>
            </a:r>
          </a:p>
        </p:txBody>
      </p:sp>
      <p:sp>
        <p:nvSpPr>
          <p:cNvPr id="3" name="Content Placeholder 2">
            <a:extLst>
              <a:ext uri="{FF2B5EF4-FFF2-40B4-BE49-F238E27FC236}">
                <a16:creationId xmlns:a16="http://schemas.microsoft.com/office/drawing/2014/main" id="{DEAF0DE0-0E1B-4873-B202-ED5B7F0B3EFD}"/>
              </a:ext>
            </a:extLst>
          </p:cNvPr>
          <p:cNvSpPr>
            <a:spLocks noGrp="1"/>
          </p:cNvSpPr>
          <p:nvPr>
            <p:ph idx="1"/>
          </p:nvPr>
        </p:nvSpPr>
        <p:spPr/>
        <p:txBody>
          <a:bodyPr/>
          <a:lstStyle/>
          <a:p>
            <a:r>
              <a:rPr lang="en-US" dirty="0"/>
              <a:t>Indexes are like card catalogs in a library</a:t>
            </a:r>
          </a:p>
          <a:p>
            <a:r>
              <a:rPr lang="en-US" dirty="0"/>
              <a:t>Small files, sorted in order that can point you to a record</a:t>
            </a:r>
          </a:p>
          <a:p>
            <a:r>
              <a:rPr lang="en-US" dirty="0"/>
              <a:t>They point to a record using the record’s primary key </a:t>
            </a:r>
          </a:p>
          <a:p>
            <a:r>
              <a:rPr lang="en-US" dirty="0"/>
              <a:t>Primary keys for a table are always in order</a:t>
            </a:r>
          </a:p>
          <a:p>
            <a:r>
              <a:rPr lang="en-US" dirty="0"/>
              <a:t>You can search an index very quickly using a binary search</a:t>
            </a:r>
          </a:p>
        </p:txBody>
      </p:sp>
    </p:spTree>
    <p:extLst>
      <p:ext uri="{BB962C8B-B14F-4D97-AF65-F5344CB8AC3E}">
        <p14:creationId xmlns:p14="http://schemas.microsoft.com/office/powerpoint/2010/main" val="92955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9ECB-9CDB-44A9-9988-5B4201F778FA}"/>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AB14D9A0-828B-46E9-8EA9-B75E8CD6EFCA}"/>
              </a:ext>
            </a:extLst>
          </p:cNvPr>
          <p:cNvSpPr>
            <a:spLocks noGrp="1"/>
          </p:cNvSpPr>
          <p:nvPr>
            <p:ph idx="1"/>
          </p:nvPr>
        </p:nvSpPr>
        <p:spPr/>
        <p:txBody>
          <a:bodyPr/>
          <a:lstStyle/>
          <a:p>
            <a:r>
              <a:rPr lang="en-US" dirty="0"/>
              <a:t>Imagine you have 1M Customer records and you want to find the Customer with ID # 782</a:t>
            </a:r>
          </a:p>
          <a:p>
            <a:r>
              <a:rPr lang="en-US" dirty="0"/>
              <a:t>How many records do you have to look at to find them?</a:t>
            </a:r>
          </a:p>
          <a:p>
            <a:endParaRPr lang="en-US" dirty="0"/>
          </a:p>
        </p:txBody>
      </p:sp>
    </p:spTree>
    <p:extLst>
      <p:ext uri="{BB962C8B-B14F-4D97-AF65-F5344CB8AC3E}">
        <p14:creationId xmlns:p14="http://schemas.microsoft.com/office/powerpoint/2010/main" val="30303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E527-49C6-41E4-8AF7-169BE95E850F}"/>
              </a:ext>
            </a:extLst>
          </p:cNvPr>
          <p:cNvSpPr>
            <a:spLocks noGrp="1"/>
          </p:cNvSpPr>
          <p:nvPr>
            <p:ph type="title"/>
          </p:nvPr>
        </p:nvSpPr>
        <p:spPr/>
        <p:txBody>
          <a:bodyPr/>
          <a:lstStyle/>
          <a:p>
            <a:r>
              <a:rPr lang="en-US" dirty="0"/>
              <a:t>Binary Search cont’d</a:t>
            </a:r>
          </a:p>
        </p:txBody>
      </p:sp>
      <p:sp>
        <p:nvSpPr>
          <p:cNvPr id="3" name="Content Placeholder 2">
            <a:extLst>
              <a:ext uri="{FF2B5EF4-FFF2-40B4-BE49-F238E27FC236}">
                <a16:creationId xmlns:a16="http://schemas.microsoft.com/office/drawing/2014/main" id="{0F7E1DAB-5602-465D-877D-FD27C721C42A}"/>
              </a:ext>
            </a:extLst>
          </p:cNvPr>
          <p:cNvSpPr>
            <a:spLocks noGrp="1"/>
          </p:cNvSpPr>
          <p:nvPr>
            <p:ph idx="1"/>
          </p:nvPr>
        </p:nvSpPr>
        <p:spPr>
          <a:xfrm>
            <a:off x="838200" y="1825625"/>
            <a:ext cx="10515600" cy="4516452"/>
          </a:xfrm>
        </p:spPr>
        <p:txBody>
          <a:bodyPr>
            <a:normAutofit lnSpcReduction="10000"/>
          </a:bodyPr>
          <a:lstStyle/>
          <a:p>
            <a:r>
              <a:rPr lang="en-US" dirty="0"/>
              <a:t>We know that the IDs are in order</a:t>
            </a:r>
          </a:p>
          <a:p>
            <a:r>
              <a:rPr lang="en-US" dirty="0"/>
              <a:t>Start in the middle at  the 500,000</a:t>
            </a:r>
            <a:r>
              <a:rPr lang="en-US" baseline="30000" dirty="0"/>
              <a:t>th</a:t>
            </a:r>
            <a:r>
              <a:rPr lang="en-US" dirty="0"/>
              <a:t> record</a:t>
            </a:r>
          </a:p>
          <a:p>
            <a:r>
              <a:rPr lang="en-US" dirty="0"/>
              <a:t>Is this our record?</a:t>
            </a:r>
          </a:p>
          <a:p>
            <a:r>
              <a:rPr lang="en-US" dirty="0"/>
              <a:t>Is our record’s ID higher or lower than the ID of the 500,000</a:t>
            </a:r>
            <a:r>
              <a:rPr lang="en-US" baseline="30000" dirty="0"/>
              <a:t>th</a:t>
            </a:r>
            <a:r>
              <a:rPr lang="en-US" dirty="0"/>
              <a:t> record?</a:t>
            </a:r>
          </a:p>
          <a:p>
            <a:r>
              <a:rPr lang="en-US" dirty="0"/>
              <a:t>We just cut out half a million rows from our search</a:t>
            </a:r>
          </a:p>
          <a:p>
            <a:r>
              <a:rPr lang="en-US" dirty="0"/>
              <a:t>Next, start in the middle of the ½ million rows remaining</a:t>
            </a:r>
          </a:p>
          <a:p>
            <a:r>
              <a:rPr lang="en-US" dirty="0"/>
              <a:t>Is this our record?</a:t>
            </a:r>
          </a:p>
          <a:p>
            <a:r>
              <a:rPr lang="en-US" dirty="0"/>
              <a:t>Is our record’s ID higher or lower than the ID of the 250,000</a:t>
            </a:r>
            <a:r>
              <a:rPr lang="en-US" baseline="30000" dirty="0"/>
              <a:t>th</a:t>
            </a:r>
            <a:r>
              <a:rPr lang="en-US" dirty="0"/>
              <a:t> </a:t>
            </a:r>
          </a:p>
          <a:p>
            <a:pPr marL="0" indent="0">
              <a:buNone/>
            </a:pPr>
            <a:r>
              <a:rPr lang="en-US" dirty="0"/>
              <a:t> record?</a:t>
            </a:r>
          </a:p>
        </p:txBody>
      </p:sp>
    </p:spTree>
    <p:extLst>
      <p:ext uri="{BB962C8B-B14F-4D97-AF65-F5344CB8AC3E}">
        <p14:creationId xmlns:p14="http://schemas.microsoft.com/office/powerpoint/2010/main" val="1352669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0C6B-3E50-4C7E-9025-2DDC4EBA5920}"/>
              </a:ext>
            </a:extLst>
          </p:cNvPr>
          <p:cNvSpPr>
            <a:spLocks noGrp="1"/>
          </p:cNvSpPr>
          <p:nvPr>
            <p:ph type="title"/>
          </p:nvPr>
        </p:nvSpPr>
        <p:spPr/>
        <p:txBody>
          <a:bodyPr/>
          <a:lstStyle/>
          <a:p>
            <a:r>
              <a:rPr lang="en-US" dirty="0"/>
              <a:t>Binary Search cont’d</a:t>
            </a:r>
          </a:p>
        </p:txBody>
      </p:sp>
      <p:sp>
        <p:nvSpPr>
          <p:cNvPr id="3" name="Content Placeholder 2">
            <a:extLst>
              <a:ext uri="{FF2B5EF4-FFF2-40B4-BE49-F238E27FC236}">
                <a16:creationId xmlns:a16="http://schemas.microsoft.com/office/drawing/2014/main" id="{2CFEDE66-DF10-4304-8EDC-00A3F82EA8D5}"/>
              </a:ext>
            </a:extLst>
          </p:cNvPr>
          <p:cNvSpPr>
            <a:spLocks noGrp="1"/>
          </p:cNvSpPr>
          <p:nvPr>
            <p:ph idx="1"/>
          </p:nvPr>
        </p:nvSpPr>
        <p:spPr/>
        <p:txBody>
          <a:bodyPr/>
          <a:lstStyle/>
          <a:p>
            <a:r>
              <a:rPr lang="en-US" dirty="0"/>
              <a:t>So what is the maximum number of records we have to look at to find our record?</a:t>
            </a:r>
          </a:p>
          <a:p>
            <a:r>
              <a:rPr lang="en-US" dirty="0"/>
              <a:t>1 search eliminates ½ million, the next search eliminates 250,000, the next search eliminates 125,000, the next 62,500, the next 31,250, the next 15,625, the next 7,812, the next 3,906, the next 1,953, then 976, then 488, then 244, then 122, then 61, then 32, 16, 8, 4, 2, then we have our answer. That’s 20 records we have to look at.</a:t>
            </a:r>
          </a:p>
          <a:p>
            <a:r>
              <a:rPr lang="en-US" dirty="0"/>
              <a:t>2 to the 20</a:t>
            </a:r>
            <a:r>
              <a:rPr lang="en-US" baseline="30000" dirty="0"/>
              <a:t>th</a:t>
            </a:r>
            <a:r>
              <a:rPr lang="en-US" dirty="0"/>
              <a:t> power is 1,048,576 </a:t>
            </a:r>
          </a:p>
        </p:txBody>
      </p:sp>
    </p:spTree>
    <p:extLst>
      <p:ext uri="{BB962C8B-B14F-4D97-AF65-F5344CB8AC3E}">
        <p14:creationId xmlns:p14="http://schemas.microsoft.com/office/powerpoint/2010/main" val="2638157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2551-5A75-415F-AC77-05253F76F1C2}"/>
              </a:ext>
            </a:extLst>
          </p:cNvPr>
          <p:cNvSpPr>
            <a:spLocks noGrp="1"/>
          </p:cNvSpPr>
          <p:nvPr>
            <p:ph type="title"/>
          </p:nvPr>
        </p:nvSpPr>
        <p:spPr/>
        <p:txBody>
          <a:bodyPr/>
          <a:lstStyle/>
          <a:p>
            <a:r>
              <a:rPr lang="en-US" dirty="0"/>
              <a:t>Index</a:t>
            </a:r>
          </a:p>
        </p:txBody>
      </p:sp>
      <p:graphicFrame>
        <p:nvGraphicFramePr>
          <p:cNvPr id="4" name="Table 3">
            <a:extLst>
              <a:ext uri="{FF2B5EF4-FFF2-40B4-BE49-F238E27FC236}">
                <a16:creationId xmlns:a16="http://schemas.microsoft.com/office/drawing/2014/main" id="{B677E689-256F-4915-84B7-5619BE9F4956}"/>
              </a:ext>
            </a:extLst>
          </p:cNvPr>
          <p:cNvGraphicFramePr>
            <a:graphicFrameLocks noGrp="1"/>
          </p:cNvGraphicFramePr>
          <p:nvPr>
            <p:extLst>
              <p:ext uri="{D42A27DB-BD31-4B8C-83A1-F6EECF244321}">
                <p14:modId xmlns:p14="http://schemas.microsoft.com/office/powerpoint/2010/main" val="2542995721"/>
              </p:ext>
            </p:extLst>
          </p:nvPr>
        </p:nvGraphicFramePr>
        <p:xfrm>
          <a:off x="5253372" y="1027906"/>
          <a:ext cx="1685255" cy="5067300"/>
        </p:xfrm>
        <a:graphic>
          <a:graphicData uri="http://schemas.openxmlformats.org/drawingml/2006/table">
            <a:tbl>
              <a:tblPr/>
              <a:tblGrid>
                <a:gridCol w="1008003">
                  <a:extLst>
                    <a:ext uri="{9D8B030D-6E8A-4147-A177-3AD203B41FA5}">
                      <a16:colId xmlns:a16="http://schemas.microsoft.com/office/drawing/2014/main" val="1324256268"/>
                    </a:ext>
                  </a:extLst>
                </a:gridCol>
                <a:gridCol w="677252">
                  <a:extLst>
                    <a:ext uri="{9D8B030D-6E8A-4147-A177-3AD203B41FA5}">
                      <a16:colId xmlns:a16="http://schemas.microsoft.com/office/drawing/2014/main" val="1119305287"/>
                    </a:ext>
                  </a:extLst>
                </a:gridCol>
              </a:tblGrid>
              <a:tr h="190500">
                <a:tc>
                  <a:txBody>
                    <a:bodyPr/>
                    <a:lstStyle/>
                    <a:p>
                      <a:pPr algn="l" fontAlgn="b"/>
                      <a:r>
                        <a:rPr lang="en-US" sz="1600" b="1" i="0" u="none" strike="noStrike">
                          <a:solidFill>
                            <a:srgbClr val="FFFFFF"/>
                          </a:solidFill>
                          <a:effectLst/>
                          <a:latin typeface="Calibri" panose="020F0502020204030204" pitchFamily="34" charset="0"/>
                        </a:rPr>
                        <a:t>State</a:t>
                      </a:r>
                    </a:p>
                  </a:txBody>
                  <a:tcPr marL="9525" marR="9525" marT="9525"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l" fontAlgn="b"/>
                      <a:r>
                        <a:rPr lang="en-US" sz="1600" b="1" i="0" u="none" strike="noStrike">
                          <a:solidFill>
                            <a:srgbClr val="FFFFFF"/>
                          </a:solidFill>
                          <a:effectLst/>
                          <a:latin typeface="Calibri" panose="020F0502020204030204" pitchFamily="34" charset="0"/>
                        </a:rPr>
                        <a:t>ID</a:t>
                      </a:r>
                    </a:p>
                  </a:txBody>
                  <a:tcPr marL="9525" marR="9525" marT="9525"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2382694188"/>
                  </a:ext>
                </a:extLst>
              </a:tr>
              <a:tr h="190500">
                <a:tc>
                  <a:txBody>
                    <a:bodyPr/>
                    <a:lstStyle/>
                    <a:p>
                      <a:pPr algn="l" fontAlgn="b"/>
                      <a:r>
                        <a:rPr lang="en-US" sz="1600" b="0" i="0" u="none" strike="noStrike">
                          <a:solidFill>
                            <a:srgbClr val="000000"/>
                          </a:solidFill>
                          <a:effectLst/>
                          <a:latin typeface="Calibri" panose="020F0502020204030204" pitchFamily="34" charset="0"/>
                        </a:rPr>
                        <a:t>AL</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r" fontAlgn="b"/>
                      <a:r>
                        <a:rPr lang="en-US" sz="16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010855413"/>
                  </a:ext>
                </a:extLst>
              </a:tr>
              <a:tr h="190500">
                <a:tc>
                  <a:txBody>
                    <a:bodyPr/>
                    <a:lstStyle/>
                    <a:p>
                      <a:pPr algn="l" fontAlgn="b"/>
                      <a:r>
                        <a:rPr lang="en-US" sz="1600" b="0" i="0" u="none" strike="noStrike">
                          <a:solidFill>
                            <a:srgbClr val="000000"/>
                          </a:solidFill>
                          <a:effectLst/>
                          <a:latin typeface="Calibri" panose="020F0502020204030204" pitchFamily="34" charset="0"/>
                        </a:rPr>
                        <a:t>AL </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r" fontAlgn="b"/>
                      <a:r>
                        <a:rPr lang="en-US" sz="1600" b="0" i="0" u="none" strike="noStrike">
                          <a:solidFill>
                            <a:srgbClr val="000000"/>
                          </a:solidFill>
                          <a:effectLst/>
                          <a:latin typeface="Calibri" panose="020F0502020204030204" pitchFamily="34" charset="0"/>
                        </a:rPr>
                        <a:t>3824</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735078801"/>
                  </a:ext>
                </a:extLst>
              </a:tr>
              <a:tr h="190500">
                <a:tc>
                  <a:txBody>
                    <a:bodyPr/>
                    <a:lstStyle/>
                    <a:p>
                      <a:pPr algn="l" fontAlgn="b"/>
                      <a:r>
                        <a:rPr lang="en-US" sz="1600" b="0" i="0" u="none" strike="noStrike">
                          <a:solidFill>
                            <a:srgbClr val="000000"/>
                          </a:solidFill>
                          <a:effectLst/>
                          <a:latin typeface="Calibri" panose="020F0502020204030204" pitchFamily="34" charset="0"/>
                        </a:rPr>
                        <a:t>AL </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r" fontAlgn="b"/>
                      <a:r>
                        <a:rPr lang="en-US" sz="1600" b="0" i="0" u="none" strike="noStrike">
                          <a:solidFill>
                            <a:srgbClr val="000000"/>
                          </a:solidFill>
                          <a:effectLst/>
                          <a:latin typeface="Calibri" panose="020F0502020204030204" pitchFamily="34" charset="0"/>
                        </a:rPr>
                        <a:t>34623</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403630673"/>
                  </a:ext>
                </a:extLst>
              </a:tr>
              <a:tr h="190500">
                <a:tc>
                  <a:txBody>
                    <a:bodyPr/>
                    <a:lstStyle/>
                    <a:p>
                      <a:pPr algn="l" fontAlgn="b"/>
                      <a:r>
                        <a:rPr lang="en-US" sz="1600" b="0" i="0" u="none" strike="noStrike">
                          <a:solidFill>
                            <a:srgbClr val="000000"/>
                          </a:solidFill>
                          <a:effectLst/>
                          <a:latin typeface="Calibri" panose="020F0502020204030204" pitchFamily="34" charset="0"/>
                        </a:rPr>
                        <a:t>AK</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r" fontAlgn="b"/>
                      <a:r>
                        <a:rPr lang="en-US" sz="1600" b="0" i="0" u="none" strike="noStrike">
                          <a:solidFill>
                            <a:srgbClr val="000000"/>
                          </a:solidFill>
                          <a:effectLst/>
                          <a:latin typeface="Calibri" panose="020F0502020204030204" pitchFamily="34" charset="0"/>
                        </a:rPr>
                        <a:t>5530</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400061334"/>
                  </a:ext>
                </a:extLst>
              </a:tr>
              <a:tr h="190500">
                <a:tc>
                  <a:txBody>
                    <a:bodyPr/>
                    <a:lstStyle/>
                    <a:p>
                      <a:pPr algn="l" fontAlgn="b"/>
                      <a:r>
                        <a:rPr lang="en-US" sz="1600" b="0" i="0" u="none" strike="noStrike">
                          <a:solidFill>
                            <a:srgbClr val="000000"/>
                          </a:solidFill>
                          <a:effectLst/>
                          <a:latin typeface="Calibri" panose="020F0502020204030204" pitchFamily="34" charset="0"/>
                        </a:rPr>
                        <a:t>AZ</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r" fontAlgn="b"/>
                      <a:r>
                        <a:rPr lang="en-US" sz="1600" b="0" i="0" u="none" strike="noStrike">
                          <a:solidFill>
                            <a:srgbClr val="000000"/>
                          </a:solidFill>
                          <a:effectLst/>
                          <a:latin typeface="Calibri" panose="020F0502020204030204" pitchFamily="34" charset="0"/>
                        </a:rPr>
                        <a:t>3213</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456589204"/>
                  </a:ext>
                </a:extLst>
              </a:tr>
              <a:tr h="190500">
                <a:tc>
                  <a:txBody>
                    <a:bodyPr/>
                    <a:lstStyle/>
                    <a:p>
                      <a:pPr algn="l" fontAlgn="b"/>
                      <a:r>
                        <a:rPr lang="en-US" sz="1600" b="0" i="0" u="none" strike="noStrike">
                          <a:solidFill>
                            <a:srgbClr val="000000"/>
                          </a:solidFill>
                          <a:effectLst/>
                          <a:latin typeface="Calibri" panose="020F0502020204030204" pitchFamily="34" charset="0"/>
                        </a:rPr>
                        <a:t>AZ </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r" fontAlgn="b"/>
                      <a:r>
                        <a:rPr lang="en-US" sz="1600" b="0" i="0" u="none" strike="noStrike">
                          <a:solidFill>
                            <a:srgbClr val="000000"/>
                          </a:solidFill>
                          <a:effectLst/>
                          <a:latin typeface="Calibri" panose="020F0502020204030204" pitchFamily="34" charset="0"/>
                        </a:rPr>
                        <a:t>543</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144289100"/>
                  </a:ext>
                </a:extLst>
              </a:tr>
              <a:tr h="190500">
                <a:tc>
                  <a:txBody>
                    <a:bodyPr/>
                    <a:lstStyle/>
                    <a:p>
                      <a:pPr algn="l" fontAlgn="b"/>
                      <a:r>
                        <a:rPr lang="en-US" sz="1600" b="0" i="0" u="none" strike="noStrike">
                          <a:solidFill>
                            <a:srgbClr val="000000"/>
                          </a:solidFill>
                          <a:effectLst/>
                          <a:latin typeface="Calibri" panose="020F0502020204030204" pitchFamily="34" charset="0"/>
                        </a:rPr>
                        <a:t>AR</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r" fontAlgn="b"/>
                      <a:r>
                        <a:rPr lang="en-US" sz="1600" b="0" i="0" u="none" strike="noStrike">
                          <a:solidFill>
                            <a:srgbClr val="000000"/>
                          </a:solidFill>
                          <a:effectLst/>
                          <a:latin typeface="Calibri" panose="020F0502020204030204" pitchFamily="34" charset="0"/>
                        </a:rPr>
                        <a:t>7657</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667707963"/>
                  </a:ext>
                </a:extLst>
              </a:tr>
              <a:tr h="190500">
                <a:tc>
                  <a:txBody>
                    <a:bodyPr/>
                    <a:lstStyle/>
                    <a:p>
                      <a:pPr algn="l" fontAlgn="b"/>
                      <a:r>
                        <a:rPr lang="en-US" sz="1600" b="0" i="0" u="none" strike="noStrike">
                          <a:solidFill>
                            <a:srgbClr val="000000"/>
                          </a:solidFill>
                          <a:effectLst/>
                          <a:latin typeface="Calibri" panose="020F0502020204030204" pitchFamily="34" charset="0"/>
                        </a:rPr>
                        <a:t>AR</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r" fontAlgn="b"/>
                      <a:r>
                        <a:rPr lang="en-US" sz="1600" b="0" i="0" u="none" strike="noStrike">
                          <a:solidFill>
                            <a:srgbClr val="000000"/>
                          </a:solidFill>
                          <a:effectLst/>
                          <a:latin typeface="Calibri" panose="020F0502020204030204" pitchFamily="34" charset="0"/>
                        </a:rPr>
                        <a:t>86554</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4222358137"/>
                  </a:ext>
                </a:extLst>
              </a:tr>
              <a:tr h="190500">
                <a:tc>
                  <a:txBody>
                    <a:bodyPr/>
                    <a:lstStyle/>
                    <a:p>
                      <a:pPr algn="l" fontAlgn="b"/>
                      <a:r>
                        <a:rPr lang="en-US" sz="1600" b="0" i="0" u="none" strike="noStrike">
                          <a:solidFill>
                            <a:srgbClr val="000000"/>
                          </a:solidFill>
                          <a:effectLst/>
                          <a:latin typeface="Calibri" panose="020F0502020204030204" pitchFamily="34" charset="0"/>
                        </a:rPr>
                        <a:t>AR</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r" fontAlgn="b"/>
                      <a:r>
                        <a:rPr lang="en-US" sz="1600" b="0" i="0" u="none" strike="noStrike">
                          <a:solidFill>
                            <a:srgbClr val="000000"/>
                          </a:solidFill>
                          <a:effectLst/>
                          <a:latin typeface="Calibri" panose="020F0502020204030204" pitchFamily="34" charset="0"/>
                        </a:rPr>
                        <a:t>321</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586644910"/>
                  </a:ext>
                </a:extLst>
              </a:tr>
              <a:tr h="190500">
                <a:tc>
                  <a:txBody>
                    <a:bodyPr/>
                    <a:lstStyle/>
                    <a:p>
                      <a:pPr algn="l" fontAlgn="b"/>
                      <a:r>
                        <a:rPr lang="en-US" sz="1600" b="0" i="0" u="none" strike="noStrike">
                          <a:solidFill>
                            <a:srgbClr val="000000"/>
                          </a:solidFill>
                          <a:effectLst/>
                          <a:latin typeface="Calibri" panose="020F0502020204030204" pitchFamily="34" charset="0"/>
                        </a:rPr>
                        <a:t>CA</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351808704"/>
                  </a:ext>
                </a:extLst>
              </a:tr>
              <a:tr h="190500">
                <a:tc>
                  <a:txBody>
                    <a:bodyPr/>
                    <a:lstStyle/>
                    <a:p>
                      <a:pPr algn="l" fontAlgn="b"/>
                      <a:r>
                        <a:rPr lang="en-US" sz="1600" b="0" i="0" u="none" strike="noStrike">
                          <a:solidFill>
                            <a:srgbClr val="000000"/>
                          </a:solidFill>
                          <a:effectLst/>
                          <a:latin typeface="Calibri" panose="020F0502020204030204" pitchFamily="34" charset="0"/>
                        </a:rPr>
                        <a:t>CA</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r" fontAlgn="b"/>
                      <a:r>
                        <a:rPr lang="en-US" sz="1600" b="0" i="0" u="none" strike="noStrike">
                          <a:solidFill>
                            <a:srgbClr val="000000"/>
                          </a:solidFill>
                          <a:effectLst/>
                          <a:latin typeface="Calibri" panose="020F0502020204030204" pitchFamily="34" charset="0"/>
                        </a:rPr>
                        <a:t>4634</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594810456"/>
                  </a:ext>
                </a:extLst>
              </a:tr>
              <a:tr h="190500">
                <a:tc>
                  <a:txBody>
                    <a:bodyPr/>
                    <a:lstStyle/>
                    <a:p>
                      <a:pPr algn="l" fontAlgn="b"/>
                      <a:r>
                        <a:rPr lang="en-US" sz="1600" b="0" i="0" u="none" strike="noStrike">
                          <a:solidFill>
                            <a:srgbClr val="000000"/>
                          </a:solidFill>
                          <a:effectLst/>
                          <a:latin typeface="Calibri" panose="020F0502020204030204" pitchFamily="34" charset="0"/>
                        </a:rPr>
                        <a:t>CA</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r" fontAlgn="b"/>
                      <a:r>
                        <a:rPr lang="en-US" sz="16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533764226"/>
                  </a:ext>
                </a:extLst>
              </a:tr>
              <a:tr h="190500">
                <a:tc>
                  <a:txBody>
                    <a:bodyPr/>
                    <a:lstStyle/>
                    <a:p>
                      <a:pPr algn="l" fontAlgn="b"/>
                      <a:r>
                        <a:rPr lang="en-US" sz="1600" b="0" i="0" u="none" strike="noStrike">
                          <a:solidFill>
                            <a:srgbClr val="000000"/>
                          </a:solidFill>
                          <a:effectLst/>
                          <a:latin typeface="Calibri" panose="020F0502020204030204" pitchFamily="34" charset="0"/>
                        </a:rPr>
                        <a:t>CA</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r" fontAlgn="b"/>
                      <a:r>
                        <a:rPr lang="en-US" sz="1600" b="0" i="0" u="none" strike="noStrike">
                          <a:solidFill>
                            <a:srgbClr val="000000"/>
                          </a:solidFill>
                          <a:effectLst/>
                          <a:latin typeface="Calibri" panose="020F0502020204030204" pitchFamily="34" charset="0"/>
                        </a:rPr>
                        <a:t>876</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408077519"/>
                  </a:ext>
                </a:extLst>
              </a:tr>
              <a:tr h="190500">
                <a:tc>
                  <a:txBody>
                    <a:bodyPr/>
                    <a:lstStyle/>
                    <a:p>
                      <a:pPr algn="l" fontAlgn="b"/>
                      <a:r>
                        <a:rPr lang="en-US" sz="1600" b="0" i="0" u="none" strike="noStrike">
                          <a:solidFill>
                            <a:srgbClr val="000000"/>
                          </a:solidFill>
                          <a:effectLst/>
                          <a:latin typeface="Calibri" panose="020F0502020204030204" pitchFamily="34" charset="0"/>
                        </a:rPr>
                        <a:t>CA</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r" fontAlgn="b"/>
                      <a:r>
                        <a:rPr lang="en-US" sz="1600" b="0" i="0" u="none" strike="noStrike">
                          <a:solidFill>
                            <a:srgbClr val="000000"/>
                          </a:solidFill>
                          <a:effectLst/>
                          <a:latin typeface="Calibri" panose="020F0502020204030204" pitchFamily="34" charset="0"/>
                        </a:rPr>
                        <a:t>987</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3209395299"/>
                  </a:ext>
                </a:extLst>
              </a:tr>
              <a:tr h="190500">
                <a:tc>
                  <a:txBody>
                    <a:bodyPr/>
                    <a:lstStyle/>
                    <a:p>
                      <a:pPr algn="l" fontAlgn="b"/>
                      <a:r>
                        <a:rPr lang="en-US" sz="1600" b="0" i="0" u="none" strike="noStrike">
                          <a:solidFill>
                            <a:srgbClr val="000000"/>
                          </a:solidFill>
                          <a:effectLst/>
                          <a:latin typeface="Calibri" panose="020F0502020204030204" pitchFamily="34" charset="0"/>
                        </a:rPr>
                        <a:t>CO</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r" fontAlgn="b"/>
                      <a:r>
                        <a:rPr lang="en-US" sz="1600" b="0" i="0" u="none" strike="noStrike">
                          <a:solidFill>
                            <a:srgbClr val="000000"/>
                          </a:solidFill>
                          <a:effectLst/>
                          <a:latin typeface="Calibri" panose="020F0502020204030204" pitchFamily="34" charset="0"/>
                        </a:rPr>
                        <a:t>28476</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501367744"/>
                  </a:ext>
                </a:extLst>
              </a:tr>
              <a:tr h="190500">
                <a:tc>
                  <a:txBody>
                    <a:bodyPr/>
                    <a:lstStyle/>
                    <a:p>
                      <a:pPr algn="l" fontAlgn="b"/>
                      <a:r>
                        <a:rPr lang="en-US" sz="1600" b="0" i="0" u="none" strike="noStrike">
                          <a:solidFill>
                            <a:srgbClr val="000000"/>
                          </a:solidFill>
                          <a:effectLst/>
                          <a:latin typeface="Calibri" panose="020F0502020204030204" pitchFamily="34" charset="0"/>
                        </a:rPr>
                        <a:t>CO</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r" fontAlgn="b"/>
                      <a:r>
                        <a:rPr lang="en-US" sz="1600" b="0" i="0" u="none" strike="noStrike">
                          <a:solidFill>
                            <a:srgbClr val="000000"/>
                          </a:solidFill>
                          <a:effectLst/>
                          <a:latin typeface="Calibri" panose="020F0502020204030204" pitchFamily="34" charset="0"/>
                        </a:rPr>
                        <a:t>34328</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1543231720"/>
                  </a:ext>
                </a:extLst>
              </a:tr>
              <a:tr h="190500">
                <a:tc>
                  <a:txBody>
                    <a:bodyPr/>
                    <a:lstStyle/>
                    <a:p>
                      <a:pPr algn="l" fontAlgn="b"/>
                      <a:r>
                        <a:rPr lang="en-US" sz="1600" b="0" i="0" u="none" strike="noStrike">
                          <a:solidFill>
                            <a:srgbClr val="000000"/>
                          </a:solidFill>
                          <a:effectLst/>
                          <a:latin typeface="Calibri" panose="020F0502020204030204" pitchFamily="34" charset="0"/>
                        </a:rPr>
                        <a:t>CO</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r" fontAlgn="b"/>
                      <a:r>
                        <a:rPr lang="en-US" sz="1600" b="0" i="0" u="none" strike="noStrike">
                          <a:solidFill>
                            <a:srgbClr val="000000"/>
                          </a:solidFill>
                          <a:effectLst/>
                          <a:latin typeface="Calibri" panose="020F0502020204030204" pitchFamily="34" charset="0"/>
                        </a:rPr>
                        <a:t>234</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178910806"/>
                  </a:ext>
                </a:extLst>
              </a:tr>
              <a:tr h="190500">
                <a:tc>
                  <a:txBody>
                    <a:bodyPr/>
                    <a:lstStyle/>
                    <a:p>
                      <a:pPr algn="l" fontAlgn="b"/>
                      <a:r>
                        <a:rPr lang="en-US" sz="1600" b="0" i="0" u="none" strike="noStrike">
                          <a:solidFill>
                            <a:srgbClr val="000000"/>
                          </a:solidFill>
                          <a:effectLst/>
                          <a:latin typeface="Calibri" panose="020F0502020204030204" pitchFamily="34" charset="0"/>
                        </a:rPr>
                        <a:t>CO</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r" fontAlgn="b"/>
                      <a:r>
                        <a:rPr lang="en-US" sz="1600" b="0" i="0" u="none" strike="noStrike">
                          <a:solidFill>
                            <a:srgbClr val="000000"/>
                          </a:solidFill>
                          <a:effectLst/>
                          <a:latin typeface="Calibri" panose="020F0502020204030204" pitchFamily="34" charset="0"/>
                        </a:rPr>
                        <a:t>3422</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2236540913"/>
                  </a:ext>
                </a:extLst>
              </a:tr>
              <a:tr h="190500">
                <a:tc>
                  <a:txBody>
                    <a:bodyPr/>
                    <a:lstStyle/>
                    <a:p>
                      <a:pPr algn="l" fontAlgn="b"/>
                      <a:r>
                        <a:rPr lang="en-US" sz="1600" b="0" i="0" u="none" strike="noStrike">
                          <a:solidFill>
                            <a:srgbClr val="000000"/>
                          </a:solidFill>
                          <a:effectLst/>
                          <a:latin typeface="Calibri" panose="020F0502020204030204" pitchFamily="34" charset="0"/>
                        </a:rPr>
                        <a:t>CO</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8CBAD"/>
                    </a:solidFill>
                  </a:tcPr>
                </a:tc>
                <a:tc>
                  <a:txBody>
                    <a:bodyPr/>
                    <a:lstStyle/>
                    <a:p>
                      <a:pPr algn="r" fontAlgn="b"/>
                      <a:r>
                        <a:rPr lang="en-US" sz="1600" b="0" i="0" u="none" strike="noStrike" dirty="0">
                          <a:solidFill>
                            <a:srgbClr val="000000"/>
                          </a:solidFill>
                          <a:effectLst/>
                          <a:latin typeface="Calibri" panose="020F0502020204030204" pitchFamily="34" charset="0"/>
                        </a:rPr>
                        <a:t>5556</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343948083"/>
                  </a:ext>
                </a:extLst>
              </a:tr>
            </a:tbl>
          </a:graphicData>
        </a:graphic>
      </p:graphicFrame>
    </p:spTree>
    <p:extLst>
      <p:ext uri="{BB962C8B-B14F-4D97-AF65-F5344CB8AC3E}">
        <p14:creationId xmlns:p14="http://schemas.microsoft.com/office/powerpoint/2010/main" val="186759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748F-FFB6-44E1-BA56-F6B2AAF15D9E}"/>
              </a:ext>
            </a:extLst>
          </p:cNvPr>
          <p:cNvSpPr>
            <a:spLocks noGrp="1"/>
          </p:cNvSpPr>
          <p:nvPr>
            <p:ph type="title"/>
          </p:nvPr>
        </p:nvSpPr>
        <p:spPr/>
        <p:txBody>
          <a:bodyPr/>
          <a:lstStyle/>
          <a:p>
            <a:r>
              <a:rPr lang="en-US" dirty="0"/>
              <a:t>Non-Relational (NoSQL) Databases</a:t>
            </a:r>
          </a:p>
        </p:txBody>
      </p:sp>
      <p:sp>
        <p:nvSpPr>
          <p:cNvPr id="3" name="Content Placeholder 2">
            <a:extLst>
              <a:ext uri="{FF2B5EF4-FFF2-40B4-BE49-F238E27FC236}">
                <a16:creationId xmlns:a16="http://schemas.microsoft.com/office/drawing/2014/main" id="{C70883A1-F622-434E-8991-815C148DEFAC}"/>
              </a:ext>
            </a:extLst>
          </p:cNvPr>
          <p:cNvSpPr>
            <a:spLocks noGrp="1"/>
          </p:cNvSpPr>
          <p:nvPr>
            <p:ph idx="1"/>
          </p:nvPr>
        </p:nvSpPr>
        <p:spPr/>
        <p:txBody>
          <a:bodyPr/>
          <a:lstStyle/>
          <a:p>
            <a:r>
              <a:rPr lang="en-US" dirty="0"/>
              <a:t>Typically store data in JavaScript Object Notation (JSON) format</a:t>
            </a:r>
          </a:p>
          <a:p>
            <a:r>
              <a:rPr lang="en-US" dirty="0"/>
              <a:t>Data is not neatly structured into columns (properties)</a:t>
            </a:r>
          </a:p>
          <a:p>
            <a:r>
              <a:rPr lang="en-US" dirty="0"/>
              <a:t>Works best if the data does follow some format, but not all properties have to exist in every record</a:t>
            </a:r>
          </a:p>
          <a:p>
            <a:r>
              <a:rPr lang="en-US" dirty="0"/>
              <a:t>Typically, every property is indexed</a:t>
            </a:r>
          </a:p>
          <a:p>
            <a:r>
              <a:rPr lang="en-US" dirty="0"/>
              <a:t>Can be spread over a large number of servers</a:t>
            </a:r>
          </a:p>
          <a:p>
            <a:pPr marL="0" indent="0">
              <a:buNone/>
            </a:pPr>
            <a:endParaRPr lang="en-US" dirty="0"/>
          </a:p>
        </p:txBody>
      </p:sp>
    </p:spTree>
    <p:extLst>
      <p:ext uri="{BB962C8B-B14F-4D97-AF65-F5344CB8AC3E}">
        <p14:creationId xmlns:p14="http://schemas.microsoft.com/office/powerpoint/2010/main" val="388480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97C0-1DC1-45B8-AFE1-5CC9F72FA680}"/>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E89954F8-977E-40E8-8F14-83532E640B81}"/>
              </a:ext>
            </a:extLst>
          </p:cNvPr>
          <p:cNvSpPr>
            <a:spLocks noGrp="1"/>
          </p:cNvSpPr>
          <p:nvPr>
            <p:ph idx="1"/>
          </p:nvPr>
        </p:nvSpPr>
        <p:spPr/>
        <p:txBody>
          <a:bodyPr>
            <a:normAutofit fontScale="92500" lnSpcReduction="20000"/>
          </a:bodyPr>
          <a:lstStyle/>
          <a:p>
            <a:pPr marL="0" indent="0">
              <a:buNone/>
            </a:pPr>
            <a:r>
              <a:rPr lang="en-US" dirty="0"/>
              <a:t>{</a:t>
            </a:r>
          </a:p>
          <a:p>
            <a:pPr marL="0" indent="0">
              <a:buNone/>
            </a:pPr>
            <a:r>
              <a:rPr lang="en-US" dirty="0"/>
              <a:t>	“ID”: 1</a:t>
            </a:r>
          </a:p>
          <a:p>
            <a:pPr marL="0" indent="0">
              <a:buNone/>
            </a:pPr>
            <a:r>
              <a:rPr lang="en-US" dirty="0"/>
              <a:t>	“FirstName”: “Mike”,</a:t>
            </a:r>
          </a:p>
          <a:p>
            <a:pPr marL="0" indent="0">
              <a:buNone/>
            </a:pPr>
            <a:r>
              <a:rPr lang="en-US" dirty="0"/>
              <a:t>	“</a:t>
            </a:r>
            <a:r>
              <a:rPr lang="en-US" dirty="0" err="1"/>
              <a:t>LastName</a:t>
            </a:r>
            <a:r>
              <a:rPr lang="en-US" dirty="0"/>
              <a:t>”: “Yeager”,</a:t>
            </a:r>
          </a:p>
          <a:p>
            <a:pPr marL="0" indent="0">
              <a:buNone/>
            </a:pPr>
            <a:r>
              <a:rPr lang="en-US" dirty="0"/>
              <a:t>	“Address”: “PO Box 123”,</a:t>
            </a:r>
          </a:p>
          <a:p>
            <a:pPr marL="0" indent="0">
              <a:buNone/>
            </a:pPr>
            <a:r>
              <a:rPr lang="en-US" dirty="0"/>
              <a:t>	“City”: “Taos”,</a:t>
            </a:r>
          </a:p>
          <a:p>
            <a:pPr marL="0" indent="0">
              <a:buNone/>
            </a:pPr>
            <a:r>
              <a:rPr lang="en-US" dirty="0"/>
              <a:t>	“State”: “NM”,</a:t>
            </a:r>
          </a:p>
          <a:p>
            <a:pPr marL="0" indent="0">
              <a:buNone/>
            </a:pPr>
            <a:r>
              <a:rPr lang="en-US" dirty="0"/>
              <a:t>	“</a:t>
            </a:r>
            <a:r>
              <a:rPr lang="en-US" dirty="0" err="1"/>
              <a:t>ZipCode</a:t>
            </a:r>
            <a:r>
              <a:rPr lang="en-US" dirty="0"/>
              <a:t>”: “87571”,</a:t>
            </a:r>
          </a:p>
          <a:p>
            <a:pPr marL="0" indent="0">
              <a:buNone/>
            </a:pPr>
            <a:r>
              <a:rPr lang="en-US" dirty="0"/>
              <a:t>	“</a:t>
            </a:r>
            <a:r>
              <a:rPr lang="en-US" dirty="0" err="1"/>
              <a:t>CellPhone</a:t>
            </a:r>
            <a:r>
              <a:rPr lang="en-US" dirty="0"/>
              <a:t>”: “(575) 832-1111”</a:t>
            </a:r>
          </a:p>
          <a:p>
            <a:pPr marL="0" indent="0">
              <a:buNone/>
            </a:pPr>
            <a:r>
              <a:rPr lang="en-US" dirty="0"/>
              <a:t>}</a:t>
            </a:r>
          </a:p>
        </p:txBody>
      </p:sp>
    </p:spTree>
    <p:extLst>
      <p:ext uri="{BB962C8B-B14F-4D97-AF65-F5344CB8AC3E}">
        <p14:creationId xmlns:p14="http://schemas.microsoft.com/office/powerpoint/2010/main" val="531466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505D-DD92-48CB-AB0E-9A175FE253D1}"/>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8DB9E2D2-4A5C-4B8A-AB9E-67873BC3C3A4}"/>
              </a:ext>
            </a:extLst>
          </p:cNvPr>
          <p:cNvSpPr>
            <a:spLocks noGrp="1"/>
          </p:cNvSpPr>
          <p:nvPr>
            <p:ph idx="1"/>
          </p:nvPr>
        </p:nvSpPr>
        <p:spPr/>
        <p:txBody>
          <a:bodyPr/>
          <a:lstStyle/>
          <a:p>
            <a:r>
              <a:rPr lang="en-US" dirty="0"/>
              <a:t>Security does not have to be high tech</a:t>
            </a:r>
          </a:p>
          <a:p>
            <a:r>
              <a:rPr lang="en-US" dirty="0"/>
              <a:t>Don’t give out your passwords or leave them where people can find them</a:t>
            </a:r>
          </a:p>
          <a:p>
            <a:r>
              <a:rPr lang="en-US" dirty="0"/>
              <a:t>Don’t use the same password</a:t>
            </a:r>
          </a:p>
          <a:p>
            <a:r>
              <a:rPr lang="en-US" dirty="0"/>
              <a:t>The longer the password, the more secure it is</a:t>
            </a:r>
          </a:p>
          <a:p>
            <a:r>
              <a:rPr lang="en-US" dirty="0"/>
              <a:t>P@ssw0rd can be cracked in seconds (at most). Upper and lower case letters, numbers and special characters don’t provide much security at all</a:t>
            </a:r>
          </a:p>
          <a:p>
            <a:endParaRPr lang="en-US" dirty="0"/>
          </a:p>
        </p:txBody>
      </p:sp>
    </p:spTree>
    <p:extLst>
      <p:ext uri="{BB962C8B-B14F-4D97-AF65-F5344CB8AC3E}">
        <p14:creationId xmlns:p14="http://schemas.microsoft.com/office/powerpoint/2010/main" val="113649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608-145A-49ED-8D31-A034CB172D9C}"/>
              </a:ext>
            </a:extLst>
          </p:cNvPr>
          <p:cNvSpPr>
            <a:spLocks noGrp="1"/>
          </p:cNvSpPr>
          <p:nvPr>
            <p:ph type="title"/>
          </p:nvPr>
        </p:nvSpPr>
        <p:spPr/>
        <p:txBody>
          <a:bodyPr/>
          <a:lstStyle/>
          <a:p>
            <a:r>
              <a:rPr lang="en-US" dirty="0"/>
              <a:t>Security cont’d	</a:t>
            </a:r>
          </a:p>
        </p:txBody>
      </p:sp>
      <p:sp>
        <p:nvSpPr>
          <p:cNvPr id="3" name="Content Placeholder 2">
            <a:extLst>
              <a:ext uri="{FF2B5EF4-FFF2-40B4-BE49-F238E27FC236}">
                <a16:creationId xmlns:a16="http://schemas.microsoft.com/office/drawing/2014/main" id="{D4F0E058-5558-4D3E-8939-3CFE3B563F7F}"/>
              </a:ext>
            </a:extLst>
          </p:cNvPr>
          <p:cNvSpPr>
            <a:spLocks noGrp="1"/>
          </p:cNvSpPr>
          <p:nvPr>
            <p:ph idx="1"/>
          </p:nvPr>
        </p:nvSpPr>
        <p:spPr/>
        <p:txBody>
          <a:bodyPr/>
          <a:lstStyle/>
          <a:p>
            <a:r>
              <a:rPr lang="en-US" dirty="0"/>
              <a:t>Social Engineering is the number one vulnerability in most operations</a:t>
            </a:r>
          </a:p>
          <a:p>
            <a:r>
              <a:rPr lang="en-US" dirty="0"/>
              <a:t>You basically trick someone into giving you the information</a:t>
            </a:r>
          </a:p>
        </p:txBody>
      </p:sp>
    </p:spTree>
    <p:extLst>
      <p:ext uri="{BB962C8B-B14F-4D97-AF65-F5344CB8AC3E}">
        <p14:creationId xmlns:p14="http://schemas.microsoft.com/office/powerpoint/2010/main" val="33815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0F0C9-77AC-492E-9454-8E0FC62B268B}"/>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C69E2419-E48A-4CFA-9DE0-F3723CC8D97A}"/>
              </a:ext>
            </a:extLst>
          </p:cNvPr>
          <p:cNvSpPr>
            <a:spLocks noGrp="1"/>
          </p:cNvSpPr>
          <p:nvPr>
            <p:ph idx="1"/>
          </p:nvPr>
        </p:nvSpPr>
        <p:spPr/>
        <p:txBody>
          <a:bodyPr/>
          <a:lstStyle/>
          <a:p>
            <a:r>
              <a:rPr lang="en-US" dirty="0"/>
              <a:t>A structured set of data in a computer</a:t>
            </a:r>
          </a:p>
          <a:p>
            <a:r>
              <a:rPr lang="en-US" dirty="0"/>
              <a:t>An example could be an Excel spreadsheet</a:t>
            </a:r>
          </a:p>
          <a:p>
            <a:r>
              <a:rPr lang="en-US" dirty="0"/>
              <a:t>Tabular data is a common format for databases</a:t>
            </a:r>
          </a:p>
          <a:p>
            <a:r>
              <a:rPr lang="en-US" dirty="0"/>
              <a:t>Each column is labeled and holds a certain type of data</a:t>
            </a:r>
          </a:p>
          <a:p>
            <a:r>
              <a:rPr lang="en-US" dirty="0"/>
              <a:t>Each row is considered a ‘record’</a:t>
            </a:r>
          </a:p>
        </p:txBody>
      </p:sp>
    </p:spTree>
    <p:extLst>
      <p:ext uri="{BB962C8B-B14F-4D97-AF65-F5344CB8AC3E}">
        <p14:creationId xmlns:p14="http://schemas.microsoft.com/office/powerpoint/2010/main" val="1355905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EFAD-C4B8-4815-BF06-CDBF62AAD498}"/>
              </a:ext>
            </a:extLst>
          </p:cNvPr>
          <p:cNvSpPr>
            <a:spLocks noGrp="1"/>
          </p:cNvSpPr>
          <p:nvPr>
            <p:ph type="title"/>
          </p:nvPr>
        </p:nvSpPr>
        <p:spPr/>
        <p:txBody>
          <a:bodyPr/>
          <a:lstStyle/>
          <a:p>
            <a:r>
              <a:rPr lang="en-US" dirty="0"/>
              <a:t>Web Security</a:t>
            </a:r>
          </a:p>
        </p:txBody>
      </p:sp>
      <p:sp>
        <p:nvSpPr>
          <p:cNvPr id="3" name="Content Placeholder 2">
            <a:extLst>
              <a:ext uri="{FF2B5EF4-FFF2-40B4-BE49-F238E27FC236}">
                <a16:creationId xmlns:a16="http://schemas.microsoft.com/office/drawing/2014/main" id="{DE31B0DB-61FB-4679-9BB2-B6BD01ABB871}"/>
              </a:ext>
            </a:extLst>
          </p:cNvPr>
          <p:cNvSpPr>
            <a:spLocks noGrp="1"/>
          </p:cNvSpPr>
          <p:nvPr>
            <p:ph idx="1"/>
          </p:nvPr>
        </p:nvSpPr>
        <p:spPr/>
        <p:txBody>
          <a:bodyPr/>
          <a:lstStyle/>
          <a:p>
            <a:r>
              <a:rPr lang="en-US" dirty="0"/>
              <a:t>Don’t click on links you don’t recognize</a:t>
            </a:r>
          </a:p>
          <a:p>
            <a:r>
              <a:rPr lang="en-US" dirty="0"/>
              <a:t>The link is not the same as the address it will take you to</a:t>
            </a:r>
          </a:p>
          <a:p>
            <a:r>
              <a:rPr lang="en-US" dirty="0"/>
              <a:t>This is the most common way of getting a virus</a:t>
            </a:r>
          </a:p>
          <a:p>
            <a:r>
              <a:rPr lang="en-US" dirty="0"/>
              <a:t>Make sure you’re using HTTPS, not HTTP</a:t>
            </a:r>
          </a:p>
          <a:p>
            <a:r>
              <a:rPr lang="en-US" dirty="0"/>
              <a:t>amazon.mikeyeager.com is not amazon, it’s mikeyeager.com</a:t>
            </a:r>
          </a:p>
          <a:p>
            <a:r>
              <a:rPr lang="en-US" dirty="0"/>
              <a:t>Misspelled addresses can lead to fake sites</a:t>
            </a:r>
          </a:p>
          <a:p>
            <a:r>
              <a:rPr lang="en-US" dirty="0"/>
              <a:t>Don’t give away sensitive information unless you KNOW where</a:t>
            </a:r>
          </a:p>
          <a:p>
            <a:pPr marL="0" indent="0">
              <a:buNone/>
            </a:pPr>
            <a:r>
              <a:rPr lang="en-US" dirty="0"/>
              <a:t>  it’s going</a:t>
            </a:r>
          </a:p>
        </p:txBody>
      </p:sp>
    </p:spTree>
    <p:extLst>
      <p:ext uri="{BB962C8B-B14F-4D97-AF65-F5344CB8AC3E}">
        <p14:creationId xmlns:p14="http://schemas.microsoft.com/office/powerpoint/2010/main" val="1768588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7B1E-A7C9-4037-92A1-15D95064E48E}"/>
              </a:ext>
            </a:extLst>
          </p:cNvPr>
          <p:cNvSpPr>
            <a:spLocks noGrp="1"/>
          </p:cNvSpPr>
          <p:nvPr>
            <p:ph type="title"/>
          </p:nvPr>
        </p:nvSpPr>
        <p:spPr/>
        <p:txBody>
          <a:bodyPr/>
          <a:lstStyle/>
          <a:p>
            <a:r>
              <a:rPr lang="en-US" dirty="0"/>
              <a:t>Certificates</a:t>
            </a:r>
          </a:p>
        </p:txBody>
      </p:sp>
      <p:sp>
        <p:nvSpPr>
          <p:cNvPr id="3" name="Content Placeholder 2">
            <a:extLst>
              <a:ext uri="{FF2B5EF4-FFF2-40B4-BE49-F238E27FC236}">
                <a16:creationId xmlns:a16="http://schemas.microsoft.com/office/drawing/2014/main" id="{3A0C5BE6-C97D-46FD-95F3-C69C8BFB1528}"/>
              </a:ext>
            </a:extLst>
          </p:cNvPr>
          <p:cNvSpPr>
            <a:spLocks noGrp="1"/>
          </p:cNvSpPr>
          <p:nvPr>
            <p:ph idx="1"/>
          </p:nvPr>
        </p:nvSpPr>
        <p:spPr/>
        <p:txBody>
          <a:bodyPr/>
          <a:lstStyle/>
          <a:p>
            <a:r>
              <a:rPr lang="en-US" dirty="0"/>
              <a:t>This is how SSL (and some other types of security work)</a:t>
            </a:r>
          </a:p>
          <a:p>
            <a:r>
              <a:rPr lang="en-US" dirty="0"/>
              <a:t>A certificate is a file</a:t>
            </a:r>
          </a:p>
          <a:p>
            <a:r>
              <a:rPr lang="en-US" dirty="0"/>
              <a:t>The file is linked to a URL</a:t>
            </a:r>
          </a:p>
          <a:p>
            <a:r>
              <a:rPr lang="en-US" dirty="0"/>
              <a:t>The file can be verified by a well known and reliable source that says the certificate is valid and that the URL is owned by a known and reliable entity</a:t>
            </a:r>
          </a:p>
          <a:p>
            <a:r>
              <a:rPr lang="en-US" dirty="0"/>
              <a:t>No other URL can use the certificate</a:t>
            </a:r>
          </a:p>
        </p:txBody>
      </p:sp>
    </p:spTree>
    <p:extLst>
      <p:ext uri="{BB962C8B-B14F-4D97-AF65-F5344CB8AC3E}">
        <p14:creationId xmlns:p14="http://schemas.microsoft.com/office/powerpoint/2010/main" val="2347731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133E-1A0C-4E3F-A026-C546DED0BAC7}"/>
              </a:ext>
            </a:extLst>
          </p:cNvPr>
          <p:cNvSpPr>
            <a:spLocks noGrp="1"/>
          </p:cNvSpPr>
          <p:nvPr>
            <p:ph type="title"/>
          </p:nvPr>
        </p:nvSpPr>
        <p:spPr/>
        <p:txBody>
          <a:bodyPr/>
          <a:lstStyle/>
          <a:p>
            <a:r>
              <a:rPr lang="en-US" dirty="0"/>
              <a:t>Certificates cont’d</a:t>
            </a:r>
          </a:p>
        </p:txBody>
      </p:sp>
      <p:sp>
        <p:nvSpPr>
          <p:cNvPr id="3" name="Content Placeholder 2">
            <a:extLst>
              <a:ext uri="{FF2B5EF4-FFF2-40B4-BE49-F238E27FC236}">
                <a16:creationId xmlns:a16="http://schemas.microsoft.com/office/drawing/2014/main" id="{2F80798D-365E-47EC-B822-EF3D92CAC71D}"/>
              </a:ext>
            </a:extLst>
          </p:cNvPr>
          <p:cNvSpPr>
            <a:spLocks noGrp="1"/>
          </p:cNvSpPr>
          <p:nvPr>
            <p:ph idx="1"/>
          </p:nvPr>
        </p:nvSpPr>
        <p:spPr/>
        <p:txBody>
          <a:bodyPr/>
          <a:lstStyle/>
          <a:p>
            <a:r>
              <a:rPr lang="en-US" dirty="0"/>
              <a:t>A certificate file can be loaded into an Operating System</a:t>
            </a:r>
          </a:p>
          <a:p>
            <a:r>
              <a:rPr lang="en-US" dirty="0"/>
              <a:t>The certificate can be used for encryption and decryption</a:t>
            </a:r>
          </a:p>
          <a:p>
            <a:endParaRPr lang="en-US" dirty="0"/>
          </a:p>
          <a:p>
            <a:endParaRPr lang="en-US" dirty="0"/>
          </a:p>
        </p:txBody>
      </p:sp>
    </p:spTree>
    <p:extLst>
      <p:ext uri="{BB962C8B-B14F-4D97-AF65-F5344CB8AC3E}">
        <p14:creationId xmlns:p14="http://schemas.microsoft.com/office/powerpoint/2010/main" val="3892888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7FAA-F100-415A-A2F9-97041E79BFFD}"/>
              </a:ext>
            </a:extLst>
          </p:cNvPr>
          <p:cNvSpPr>
            <a:spLocks noGrp="1"/>
          </p:cNvSpPr>
          <p:nvPr>
            <p:ph type="title"/>
          </p:nvPr>
        </p:nvSpPr>
        <p:spPr/>
        <p:txBody>
          <a:bodyPr/>
          <a:lstStyle/>
          <a:p>
            <a:r>
              <a:rPr lang="en-US" dirty="0"/>
              <a:t>Cryptography</a:t>
            </a:r>
          </a:p>
        </p:txBody>
      </p:sp>
      <p:sp>
        <p:nvSpPr>
          <p:cNvPr id="3" name="Content Placeholder 2">
            <a:extLst>
              <a:ext uri="{FF2B5EF4-FFF2-40B4-BE49-F238E27FC236}">
                <a16:creationId xmlns:a16="http://schemas.microsoft.com/office/drawing/2014/main" id="{831CE580-DAA9-44DD-AEC1-BBD35C8CD6DF}"/>
              </a:ext>
            </a:extLst>
          </p:cNvPr>
          <p:cNvSpPr>
            <a:spLocks noGrp="1"/>
          </p:cNvSpPr>
          <p:nvPr>
            <p:ph idx="1"/>
          </p:nvPr>
        </p:nvSpPr>
        <p:spPr/>
        <p:txBody>
          <a:bodyPr/>
          <a:lstStyle/>
          <a:p>
            <a:r>
              <a:rPr lang="en-US" dirty="0"/>
              <a:t>Encoding data to prevent it from being read by a 3</a:t>
            </a:r>
            <a:r>
              <a:rPr lang="en-US" baseline="30000" dirty="0"/>
              <a:t>rd</a:t>
            </a:r>
            <a:r>
              <a:rPr lang="en-US" dirty="0"/>
              <a:t> party</a:t>
            </a:r>
          </a:p>
          <a:p>
            <a:r>
              <a:rPr lang="en-US" dirty="0"/>
              <a:t>Don’t make up your own – too easy to crack</a:t>
            </a:r>
          </a:p>
          <a:p>
            <a:r>
              <a:rPr lang="en-US" dirty="0"/>
              <a:t>Use a tested and verified cipher such as </a:t>
            </a:r>
          </a:p>
          <a:p>
            <a:pPr lvl="1"/>
            <a:r>
              <a:rPr lang="en-US" dirty="0"/>
              <a:t>DES (Data Encryption Standard)</a:t>
            </a:r>
          </a:p>
          <a:p>
            <a:pPr lvl="1"/>
            <a:r>
              <a:rPr lang="en-US" dirty="0"/>
              <a:t>3DES (Triple DES)</a:t>
            </a:r>
          </a:p>
          <a:p>
            <a:pPr lvl="1"/>
            <a:r>
              <a:rPr lang="en-US" dirty="0"/>
              <a:t>AES (Advances Encryption Standard)</a:t>
            </a:r>
          </a:p>
          <a:p>
            <a:pPr lvl="1"/>
            <a:r>
              <a:rPr lang="en-US" dirty="0"/>
              <a:t>MD5 </a:t>
            </a:r>
          </a:p>
          <a:p>
            <a:pPr lvl="1"/>
            <a:r>
              <a:rPr lang="en-US" dirty="0"/>
              <a:t>SHA1</a:t>
            </a:r>
          </a:p>
        </p:txBody>
      </p:sp>
    </p:spTree>
    <p:extLst>
      <p:ext uri="{BB962C8B-B14F-4D97-AF65-F5344CB8AC3E}">
        <p14:creationId xmlns:p14="http://schemas.microsoft.com/office/powerpoint/2010/main" val="273189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1C1B-5D55-4B51-81C7-3720A01638DF}"/>
              </a:ext>
            </a:extLst>
          </p:cNvPr>
          <p:cNvSpPr>
            <a:spLocks noGrp="1"/>
          </p:cNvSpPr>
          <p:nvPr>
            <p:ph type="title"/>
          </p:nvPr>
        </p:nvSpPr>
        <p:spPr/>
        <p:txBody>
          <a:bodyPr/>
          <a:lstStyle/>
          <a:p>
            <a:r>
              <a:rPr lang="en-US" dirty="0"/>
              <a:t>Cryptography cont’d</a:t>
            </a:r>
          </a:p>
        </p:txBody>
      </p:sp>
      <p:sp>
        <p:nvSpPr>
          <p:cNvPr id="3" name="Content Placeholder 2">
            <a:extLst>
              <a:ext uri="{FF2B5EF4-FFF2-40B4-BE49-F238E27FC236}">
                <a16:creationId xmlns:a16="http://schemas.microsoft.com/office/drawing/2014/main" id="{A538F25D-2532-4066-A690-40802DC09993}"/>
              </a:ext>
            </a:extLst>
          </p:cNvPr>
          <p:cNvSpPr>
            <a:spLocks noGrp="1"/>
          </p:cNvSpPr>
          <p:nvPr>
            <p:ph idx="1"/>
          </p:nvPr>
        </p:nvSpPr>
        <p:spPr/>
        <p:txBody>
          <a:bodyPr/>
          <a:lstStyle/>
          <a:p>
            <a:r>
              <a:rPr lang="en-US" dirty="0"/>
              <a:t>Symmetrical – use a key to encrypt and decrypt the data. Useful for small amounts of data.</a:t>
            </a:r>
          </a:p>
          <a:p>
            <a:r>
              <a:rPr lang="en-US" dirty="0"/>
              <a:t>One-Way (Hashing) – use a key to encrypt. Can’t decrypt. Can only re-encrypt the data and see if it matches what’s stored. Commonly used for passwords.</a:t>
            </a:r>
          </a:p>
          <a:p>
            <a:r>
              <a:rPr lang="en-US" dirty="0"/>
              <a:t>Public/Private Key – Anybody can use your public key and encrypt data and send it to you. Only you have the private key, so only you can decrypt the data. If both parties have their own public/private key pairs, you can have secure 2-way communication.</a:t>
            </a:r>
          </a:p>
        </p:txBody>
      </p:sp>
    </p:spTree>
    <p:extLst>
      <p:ext uri="{BB962C8B-B14F-4D97-AF65-F5344CB8AC3E}">
        <p14:creationId xmlns:p14="http://schemas.microsoft.com/office/powerpoint/2010/main" val="3922755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9154-BCD4-4945-9F9D-DB004246244E}"/>
              </a:ext>
            </a:extLst>
          </p:cNvPr>
          <p:cNvSpPr>
            <a:spLocks noGrp="1"/>
          </p:cNvSpPr>
          <p:nvPr>
            <p:ph type="title"/>
          </p:nvPr>
        </p:nvSpPr>
        <p:spPr/>
        <p:txBody>
          <a:bodyPr/>
          <a:lstStyle/>
          <a:p>
            <a:r>
              <a:rPr lang="en-US" dirty="0"/>
              <a:t>Other types of Security</a:t>
            </a:r>
          </a:p>
        </p:txBody>
      </p:sp>
      <p:sp>
        <p:nvSpPr>
          <p:cNvPr id="3" name="Content Placeholder 2">
            <a:extLst>
              <a:ext uri="{FF2B5EF4-FFF2-40B4-BE49-F238E27FC236}">
                <a16:creationId xmlns:a16="http://schemas.microsoft.com/office/drawing/2014/main" id="{F45761D6-CE03-4763-A52F-B0ABCC831F31}"/>
              </a:ext>
            </a:extLst>
          </p:cNvPr>
          <p:cNvSpPr>
            <a:spLocks noGrp="1"/>
          </p:cNvSpPr>
          <p:nvPr>
            <p:ph idx="1"/>
          </p:nvPr>
        </p:nvSpPr>
        <p:spPr/>
        <p:txBody>
          <a:bodyPr/>
          <a:lstStyle/>
          <a:p>
            <a:r>
              <a:rPr lang="en-US" dirty="0"/>
              <a:t>Biometric</a:t>
            </a:r>
          </a:p>
          <a:p>
            <a:pPr lvl="1"/>
            <a:r>
              <a:rPr lang="en-US" dirty="0"/>
              <a:t>Fingerprint</a:t>
            </a:r>
          </a:p>
          <a:p>
            <a:pPr lvl="1"/>
            <a:r>
              <a:rPr lang="en-US" dirty="0"/>
              <a:t>Retinal scan</a:t>
            </a:r>
          </a:p>
          <a:p>
            <a:r>
              <a:rPr lang="en-US" dirty="0"/>
              <a:t>Smart Card</a:t>
            </a:r>
          </a:p>
          <a:p>
            <a:pPr lvl="1"/>
            <a:r>
              <a:rPr lang="en-US" dirty="0"/>
              <a:t>Can’t be copied (easily)</a:t>
            </a:r>
          </a:p>
          <a:p>
            <a:pPr lvl="1"/>
            <a:r>
              <a:rPr lang="en-US" dirty="0"/>
              <a:t>Has to be in your physical possession</a:t>
            </a:r>
          </a:p>
          <a:p>
            <a:pPr lvl="1"/>
            <a:r>
              <a:rPr lang="en-US" dirty="0"/>
              <a:t>Often runs code that can’t be read (easily)</a:t>
            </a:r>
          </a:p>
          <a:p>
            <a:r>
              <a:rPr lang="en-US" dirty="0"/>
              <a:t>PIN</a:t>
            </a:r>
          </a:p>
          <a:p>
            <a:r>
              <a:rPr lang="en-US" dirty="0"/>
              <a:t>Lockout after X number of failed attempts</a:t>
            </a:r>
          </a:p>
          <a:p>
            <a:pPr marL="0" indent="0">
              <a:buNone/>
            </a:pPr>
            <a:endParaRPr lang="en-US" dirty="0"/>
          </a:p>
        </p:txBody>
      </p:sp>
    </p:spTree>
    <p:extLst>
      <p:ext uri="{BB962C8B-B14F-4D97-AF65-F5344CB8AC3E}">
        <p14:creationId xmlns:p14="http://schemas.microsoft.com/office/powerpoint/2010/main" val="791141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21CC-EC33-41E9-B9ED-D896FC4C3928}"/>
              </a:ext>
            </a:extLst>
          </p:cNvPr>
          <p:cNvSpPr>
            <a:spLocks noGrp="1"/>
          </p:cNvSpPr>
          <p:nvPr>
            <p:ph type="title"/>
          </p:nvPr>
        </p:nvSpPr>
        <p:spPr/>
        <p:txBody>
          <a:bodyPr/>
          <a:lstStyle/>
          <a:p>
            <a:r>
              <a:rPr lang="en-US" dirty="0"/>
              <a:t>2 Factor Authentication</a:t>
            </a:r>
          </a:p>
        </p:txBody>
      </p:sp>
      <p:sp>
        <p:nvSpPr>
          <p:cNvPr id="3" name="Content Placeholder 2">
            <a:extLst>
              <a:ext uri="{FF2B5EF4-FFF2-40B4-BE49-F238E27FC236}">
                <a16:creationId xmlns:a16="http://schemas.microsoft.com/office/drawing/2014/main" id="{4B74169E-FFD8-4B44-A11B-DDE49B2CD148}"/>
              </a:ext>
            </a:extLst>
          </p:cNvPr>
          <p:cNvSpPr>
            <a:spLocks noGrp="1"/>
          </p:cNvSpPr>
          <p:nvPr>
            <p:ph idx="1"/>
          </p:nvPr>
        </p:nvSpPr>
        <p:spPr/>
        <p:txBody>
          <a:bodyPr/>
          <a:lstStyle/>
          <a:p>
            <a:r>
              <a:rPr lang="en-US" dirty="0"/>
              <a:t>Verify by sending a code to a known</a:t>
            </a:r>
          </a:p>
          <a:p>
            <a:pPr lvl="1"/>
            <a:r>
              <a:rPr lang="en-US" dirty="0"/>
              <a:t>Cell phone number</a:t>
            </a:r>
          </a:p>
          <a:p>
            <a:pPr lvl="1"/>
            <a:r>
              <a:rPr lang="en-US" dirty="0"/>
              <a:t>Email address</a:t>
            </a:r>
          </a:p>
          <a:p>
            <a:r>
              <a:rPr lang="en-US" dirty="0"/>
              <a:t>The user must have access to the cell phone and/or email account</a:t>
            </a:r>
          </a:p>
          <a:p>
            <a:r>
              <a:rPr lang="en-US" dirty="0"/>
              <a:t>Code Generators</a:t>
            </a:r>
          </a:p>
          <a:p>
            <a:pPr lvl="1"/>
            <a:r>
              <a:rPr lang="en-US" dirty="0"/>
              <a:t>Software or device known to be possessed by the proper user</a:t>
            </a:r>
          </a:p>
          <a:p>
            <a:pPr lvl="1"/>
            <a:r>
              <a:rPr lang="en-US" dirty="0"/>
              <a:t>Algorithmically figure out if the code is valid</a:t>
            </a:r>
          </a:p>
        </p:txBody>
      </p:sp>
    </p:spTree>
    <p:extLst>
      <p:ext uri="{BB962C8B-B14F-4D97-AF65-F5344CB8AC3E}">
        <p14:creationId xmlns:p14="http://schemas.microsoft.com/office/powerpoint/2010/main" val="855896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26D7-0DC9-4BB9-8AC4-A3DEFD18C44C}"/>
              </a:ext>
            </a:extLst>
          </p:cNvPr>
          <p:cNvSpPr>
            <a:spLocks noGrp="1"/>
          </p:cNvSpPr>
          <p:nvPr>
            <p:ph type="title"/>
          </p:nvPr>
        </p:nvSpPr>
        <p:spPr/>
        <p:txBody>
          <a:bodyPr/>
          <a:lstStyle/>
          <a:p>
            <a:r>
              <a:rPr lang="en-US" dirty="0"/>
              <a:t>A Word of Warning</a:t>
            </a:r>
          </a:p>
        </p:txBody>
      </p:sp>
      <p:sp>
        <p:nvSpPr>
          <p:cNvPr id="3" name="Content Placeholder 2">
            <a:extLst>
              <a:ext uri="{FF2B5EF4-FFF2-40B4-BE49-F238E27FC236}">
                <a16:creationId xmlns:a16="http://schemas.microsoft.com/office/drawing/2014/main" id="{7D090E94-1A05-4EE2-9D15-F594C532A1D2}"/>
              </a:ext>
            </a:extLst>
          </p:cNvPr>
          <p:cNvSpPr>
            <a:spLocks noGrp="1"/>
          </p:cNvSpPr>
          <p:nvPr>
            <p:ph idx="1"/>
          </p:nvPr>
        </p:nvSpPr>
        <p:spPr/>
        <p:txBody>
          <a:bodyPr/>
          <a:lstStyle/>
          <a:p>
            <a:r>
              <a:rPr lang="en-US" dirty="0"/>
              <a:t>Data is only as secure as the key.</a:t>
            </a:r>
          </a:p>
          <a:p>
            <a:r>
              <a:rPr lang="en-US" dirty="0"/>
              <a:t>No encryption or security is perfect. Everything can be broken given enough time and resources.</a:t>
            </a:r>
          </a:p>
          <a:p>
            <a:r>
              <a:rPr lang="en-US" dirty="0"/>
              <a:t>The trick is to make it difficult enough that it’s not worth doing.</a:t>
            </a:r>
          </a:p>
          <a:p>
            <a:r>
              <a:rPr lang="en-US" dirty="0"/>
              <a:t>The amount of security required is proportional to the value of what’s being secured.</a:t>
            </a:r>
          </a:p>
          <a:p>
            <a:r>
              <a:rPr lang="en-US" dirty="0"/>
              <a:t>Social Engineering can defeat any amount of security.</a:t>
            </a:r>
          </a:p>
        </p:txBody>
      </p:sp>
      <p:pic>
        <p:nvPicPr>
          <p:cNvPr id="5" name="Picture 4">
            <a:extLst>
              <a:ext uri="{FF2B5EF4-FFF2-40B4-BE49-F238E27FC236}">
                <a16:creationId xmlns:a16="http://schemas.microsoft.com/office/drawing/2014/main" id="{B7D0BB6F-C767-48B1-B535-83E3F5F744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649203">
            <a:off x="7852361" y="847211"/>
            <a:ext cx="1722007" cy="833021"/>
          </a:xfrm>
          <a:prstGeom prst="rect">
            <a:avLst/>
          </a:prstGeom>
        </p:spPr>
      </p:pic>
    </p:spTree>
    <p:extLst>
      <p:ext uri="{BB962C8B-B14F-4D97-AF65-F5344CB8AC3E}">
        <p14:creationId xmlns:p14="http://schemas.microsoft.com/office/powerpoint/2010/main" val="220824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E34C-ADEC-45F0-9A73-CF354ADAFEE1}"/>
              </a:ext>
            </a:extLst>
          </p:cNvPr>
          <p:cNvSpPr>
            <a:spLocks noGrp="1"/>
          </p:cNvSpPr>
          <p:nvPr>
            <p:ph type="title"/>
          </p:nvPr>
        </p:nvSpPr>
        <p:spPr/>
        <p:txBody>
          <a:bodyPr/>
          <a:lstStyle/>
          <a:p>
            <a:r>
              <a:rPr lang="en-US" dirty="0"/>
              <a:t>Tabular Data</a:t>
            </a:r>
          </a:p>
        </p:txBody>
      </p:sp>
      <p:graphicFrame>
        <p:nvGraphicFramePr>
          <p:cNvPr id="4" name="Table 3">
            <a:extLst>
              <a:ext uri="{FF2B5EF4-FFF2-40B4-BE49-F238E27FC236}">
                <a16:creationId xmlns:a16="http://schemas.microsoft.com/office/drawing/2014/main" id="{02D3B057-4D90-4ABF-9D8D-782FA34C9B49}"/>
              </a:ext>
            </a:extLst>
          </p:cNvPr>
          <p:cNvGraphicFramePr>
            <a:graphicFrameLocks noGrp="1"/>
          </p:cNvGraphicFramePr>
          <p:nvPr>
            <p:extLst>
              <p:ext uri="{D42A27DB-BD31-4B8C-83A1-F6EECF244321}">
                <p14:modId xmlns:p14="http://schemas.microsoft.com/office/powerpoint/2010/main" val="1356028724"/>
              </p:ext>
            </p:extLst>
          </p:nvPr>
        </p:nvGraphicFramePr>
        <p:xfrm>
          <a:off x="1291904" y="2857500"/>
          <a:ext cx="8900721" cy="1520190"/>
        </p:xfrm>
        <a:graphic>
          <a:graphicData uri="http://schemas.openxmlformats.org/drawingml/2006/table">
            <a:tbl>
              <a:tblPr>
                <a:tableStyleId>{5C22544A-7EE6-4342-B048-85BDC9FD1C3A}</a:tableStyleId>
              </a:tblPr>
              <a:tblGrid>
                <a:gridCol w="470047">
                  <a:extLst>
                    <a:ext uri="{9D8B030D-6E8A-4147-A177-3AD203B41FA5}">
                      <a16:colId xmlns:a16="http://schemas.microsoft.com/office/drawing/2014/main" val="1615348772"/>
                    </a:ext>
                  </a:extLst>
                </a:gridCol>
                <a:gridCol w="1185492">
                  <a:extLst>
                    <a:ext uri="{9D8B030D-6E8A-4147-A177-3AD203B41FA5}">
                      <a16:colId xmlns:a16="http://schemas.microsoft.com/office/drawing/2014/main" val="3371037502"/>
                    </a:ext>
                  </a:extLst>
                </a:gridCol>
                <a:gridCol w="1135337">
                  <a:extLst>
                    <a:ext uri="{9D8B030D-6E8A-4147-A177-3AD203B41FA5}">
                      <a16:colId xmlns:a16="http://schemas.microsoft.com/office/drawing/2014/main" val="734011915"/>
                    </a:ext>
                  </a:extLst>
                </a:gridCol>
                <a:gridCol w="1787358">
                  <a:extLst>
                    <a:ext uri="{9D8B030D-6E8A-4147-A177-3AD203B41FA5}">
                      <a16:colId xmlns:a16="http://schemas.microsoft.com/office/drawing/2014/main" val="2791977609"/>
                    </a:ext>
                  </a:extLst>
                </a:gridCol>
                <a:gridCol w="1258446">
                  <a:extLst>
                    <a:ext uri="{9D8B030D-6E8A-4147-A177-3AD203B41FA5}">
                      <a16:colId xmlns:a16="http://schemas.microsoft.com/office/drawing/2014/main" val="1398260995"/>
                    </a:ext>
                  </a:extLst>
                </a:gridCol>
                <a:gridCol w="747772">
                  <a:extLst>
                    <a:ext uri="{9D8B030D-6E8A-4147-A177-3AD203B41FA5}">
                      <a16:colId xmlns:a16="http://schemas.microsoft.com/office/drawing/2014/main" val="3162719743"/>
                    </a:ext>
                  </a:extLst>
                </a:gridCol>
                <a:gridCol w="836949">
                  <a:extLst>
                    <a:ext uri="{9D8B030D-6E8A-4147-A177-3AD203B41FA5}">
                      <a16:colId xmlns:a16="http://schemas.microsoft.com/office/drawing/2014/main" val="1907834254"/>
                    </a:ext>
                  </a:extLst>
                </a:gridCol>
                <a:gridCol w="1479320">
                  <a:extLst>
                    <a:ext uri="{9D8B030D-6E8A-4147-A177-3AD203B41FA5}">
                      <a16:colId xmlns:a16="http://schemas.microsoft.com/office/drawing/2014/main" val="3941759085"/>
                    </a:ext>
                  </a:extLst>
                </a:gridCol>
              </a:tblGrid>
              <a:tr h="190500">
                <a:tc>
                  <a:txBody>
                    <a:bodyPr/>
                    <a:lstStyle/>
                    <a:p>
                      <a:pPr algn="l" fontAlgn="b"/>
                      <a:r>
                        <a:rPr lang="en-US" sz="1600" b="1" u="none" strike="noStrike">
                          <a:effectLst/>
                        </a:rPr>
                        <a:t>ID</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FirstName</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LastName</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Address</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City</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State</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ZipCode</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dirty="0" err="1">
                          <a:effectLst/>
                        </a:rPr>
                        <a:t>CellPhone</a:t>
                      </a:r>
                      <a:endParaRPr lang="en-US" sz="16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9335192"/>
                  </a:ext>
                </a:extLst>
              </a:tr>
              <a:tr h="190500">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Mike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Yeager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PO Box 123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Taos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NM</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87571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(505) 555-1212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431439"/>
                  </a:ext>
                </a:extLst>
              </a:tr>
              <a:tr h="190500">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Beth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Stahl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16 Goldfinch Rd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Audubon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NJ</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08106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(609) 555-2121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0704729"/>
                  </a:ext>
                </a:extLst>
              </a:tr>
              <a:tr h="190500">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Will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Nelson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2 Baker Street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Kerrville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TX</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78028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(832) 123-5555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6335397"/>
                  </a:ext>
                </a:extLst>
              </a:tr>
              <a:tr h="190500">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Jasmine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Fleurry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16 Pensylvania Ave.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Washington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DC</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20002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(616) 238-9474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9654160"/>
                  </a:ext>
                </a:extLst>
              </a:tr>
              <a:tr h="190500">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Fred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Flintstone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11 Sandstone Ct.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Pebble Beach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CA</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93953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(824) 334-7785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9771073"/>
                  </a:ext>
                </a:extLst>
              </a:tr>
            </a:tbl>
          </a:graphicData>
        </a:graphic>
      </p:graphicFrame>
    </p:spTree>
    <p:extLst>
      <p:ext uri="{BB962C8B-B14F-4D97-AF65-F5344CB8AC3E}">
        <p14:creationId xmlns:p14="http://schemas.microsoft.com/office/powerpoint/2010/main" val="322713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7A0C-E753-46D5-BE60-CBD18D1DF75E}"/>
              </a:ext>
            </a:extLst>
          </p:cNvPr>
          <p:cNvSpPr>
            <a:spLocks noGrp="1"/>
          </p:cNvSpPr>
          <p:nvPr>
            <p:ph type="title"/>
          </p:nvPr>
        </p:nvSpPr>
        <p:spPr/>
        <p:txBody>
          <a:bodyPr/>
          <a:lstStyle/>
          <a:p>
            <a:r>
              <a:rPr lang="en-US" dirty="0"/>
              <a:t>Relational Database</a:t>
            </a:r>
          </a:p>
        </p:txBody>
      </p:sp>
      <p:sp>
        <p:nvSpPr>
          <p:cNvPr id="3" name="Content Placeholder 2">
            <a:extLst>
              <a:ext uri="{FF2B5EF4-FFF2-40B4-BE49-F238E27FC236}">
                <a16:creationId xmlns:a16="http://schemas.microsoft.com/office/drawing/2014/main" id="{FE1E3500-128C-4CA2-83C7-DAA93C5F26FE}"/>
              </a:ext>
            </a:extLst>
          </p:cNvPr>
          <p:cNvSpPr>
            <a:spLocks noGrp="1"/>
          </p:cNvSpPr>
          <p:nvPr>
            <p:ph idx="1"/>
          </p:nvPr>
        </p:nvSpPr>
        <p:spPr>
          <a:xfrm>
            <a:off x="838199" y="1825625"/>
            <a:ext cx="10788941" cy="4351338"/>
          </a:xfrm>
        </p:spPr>
        <p:txBody>
          <a:bodyPr/>
          <a:lstStyle/>
          <a:p>
            <a:r>
              <a:rPr lang="en-US" dirty="0"/>
              <a:t>Every record should have a unique ‘primary key’ that identifies the row</a:t>
            </a:r>
          </a:p>
          <a:p>
            <a:r>
              <a:rPr lang="en-US" dirty="0"/>
              <a:t>Primary keys should be ‘surrogate keys’ and have no meaning</a:t>
            </a:r>
          </a:p>
          <a:p>
            <a:r>
              <a:rPr lang="en-US" dirty="0"/>
              <a:t>Data should not be duplicated row after row</a:t>
            </a:r>
          </a:p>
          <a:p>
            <a:r>
              <a:rPr lang="en-US" dirty="0"/>
              <a:t>Data should not be duplicated within a row</a:t>
            </a:r>
          </a:p>
          <a:p>
            <a:r>
              <a:rPr lang="en-US" dirty="0"/>
              <a:t>Rows can refer to other rows with ‘foreign keys’ – the primary key of the row in the table you are referring to</a:t>
            </a:r>
          </a:p>
          <a:p>
            <a:r>
              <a:rPr lang="en-US" dirty="0"/>
              <a:t>SQL Server, MySQL &amp; Oracle are popular relational databases</a:t>
            </a:r>
          </a:p>
        </p:txBody>
      </p:sp>
    </p:spTree>
    <p:extLst>
      <p:ext uri="{BB962C8B-B14F-4D97-AF65-F5344CB8AC3E}">
        <p14:creationId xmlns:p14="http://schemas.microsoft.com/office/powerpoint/2010/main" val="176329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FDAB-ED35-4E07-9372-ECB453B9A2A1}"/>
              </a:ext>
            </a:extLst>
          </p:cNvPr>
          <p:cNvSpPr>
            <a:spLocks noGrp="1"/>
          </p:cNvSpPr>
          <p:nvPr>
            <p:ph type="title"/>
          </p:nvPr>
        </p:nvSpPr>
        <p:spPr/>
        <p:txBody>
          <a:bodyPr/>
          <a:lstStyle/>
          <a:p>
            <a:r>
              <a:rPr lang="en-US" dirty="0"/>
              <a:t>Relational Data</a:t>
            </a:r>
          </a:p>
        </p:txBody>
      </p:sp>
      <p:graphicFrame>
        <p:nvGraphicFramePr>
          <p:cNvPr id="4" name="Table 3">
            <a:extLst>
              <a:ext uri="{FF2B5EF4-FFF2-40B4-BE49-F238E27FC236}">
                <a16:creationId xmlns:a16="http://schemas.microsoft.com/office/drawing/2014/main" id="{B9B1B67B-485D-4470-BB0E-58EBFBD891A1}"/>
              </a:ext>
            </a:extLst>
          </p:cNvPr>
          <p:cNvGraphicFramePr>
            <a:graphicFrameLocks noGrp="1"/>
          </p:cNvGraphicFramePr>
          <p:nvPr>
            <p:extLst>
              <p:ext uri="{D42A27DB-BD31-4B8C-83A1-F6EECF244321}">
                <p14:modId xmlns:p14="http://schemas.microsoft.com/office/powerpoint/2010/main" val="1072403568"/>
              </p:ext>
            </p:extLst>
          </p:nvPr>
        </p:nvGraphicFramePr>
        <p:xfrm>
          <a:off x="2181139" y="4505960"/>
          <a:ext cx="6937694" cy="1773555"/>
        </p:xfrm>
        <a:graphic>
          <a:graphicData uri="http://schemas.openxmlformats.org/drawingml/2006/table">
            <a:tbl>
              <a:tblPr>
                <a:tableStyleId>{5C22544A-7EE6-4342-B048-85BDC9FD1C3A}</a:tableStyleId>
              </a:tblPr>
              <a:tblGrid>
                <a:gridCol w="981926">
                  <a:extLst>
                    <a:ext uri="{9D8B030D-6E8A-4147-A177-3AD203B41FA5}">
                      <a16:colId xmlns:a16="http://schemas.microsoft.com/office/drawing/2014/main" val="2712545838"/>
                    </a:ext>
                  </a:extLst>
                </a:gridCol>
                <a:gridCol w="1457546">
                  <a:extLst>
                    <a:ext uri="{9D8B030D-6E8A-4147-A177-3AD203B41FA5}">
                      <a16:colId xmlns:a16="http://schemas.microsoft.com/office/drawing/2014/main" val="1519475812"/>
                    </a:ext>
                  </a:extLst>
                </a:gridCol>
                <a:gridCol w="1370605">
                  <a:extLst>
                    <a:ext uri="{9D8B030D-6E8A-4147-A177-3AD203B41FA5}">
                      <a16:colId xmlns:a16="http://schemas.microsoft.com/office/drawing/2014/main" val="2593939429"/>
                    </a:ext>
                  </a:extLst>
                </a:gridCol>
                <a:gridCol w="1166038">
                  <a:extLst>
                    <a:ext uri="{9D8B030D-6E8A-4147-A177-3AD203B41FA5}">
                      <a16:colId xmlns:a16="http://schemas.microsoft.com/office/drawing/2014/main" val="2747789565"/>
                    </a:ext>
                  </a:extLst>
                </a:gridCol>
                <a:gridCol w="981926">
                  <a:extLst>
                    <a:ext uri="{9D8B030D-6E8A-4147-A177-3AD203B41FA5}">
                      <a16:colId xmlns:a16="http://schemas.microsoft.com/office/drawing/2014/main" val="814276941"/>
                    </a:ext>
                  </a:extLst>
                </a:gridCol>
                <a:gridCol w="979653">
                  <a:extLst>
                    <a:ext uri="{9D8B030D-6E8A-4147-A177-3AD203B41FA5}">
                      <a16:colId xmlns:a16="http://schemas.microsoft.com/office/drawing/2014/main" val="1419464856"/>
                    </a:ext>
                  </a:extLst>
                </a:gridCol>
              </a:tblGrid>
              <a:tr h="190500">
                <a:tc>
                  <a:txBody>
                    <a:bodyPr/>
                    <a:lstStyle/>
                    <a:p>
                      <a:pPr algn="l" fontAlgn="b"/>
                      <a:r>
                        <a:rPr lang="en-US" sz="1600" b="1" u="none" strike="noStrike">
                          <a:effectLst/>
                        </a:rPr>
                        <a:t>ID</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CustomerID</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ProductID</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Quantity</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Price</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effectLst/>
                        </a:rPr>
                        <a:t>Tax</a:t>
                      </a:r>
                      <a:endParaRPr lang="en-US" sz="16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6949144"/>
                  </a:ext>
                </a:extLst>
              </a:tr>
              <a:tr h="190500">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247</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$19.95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$1.70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3679563"/>
                  </a:ext>
                </a:extLst>
              </a:tr>
              <a:tr h="190500">
                <a:tc>
                  <a:txBody>
                    <a:bodyPr/>
                    <a:lstStyle/>
                    <a:p>
                      <a:pPr algn="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316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$17.30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232485"/>
                  </a:ext>
                </a:extLst>
              </a:tr>
              <a:tr h="190500">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9935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$1.99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7507900"/>
                  </a:ext>
                </a:extLst>
              </a:tr>
              <a:tr h="190500">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$2.19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0344469"/>
                  </a:ext>
                </a:extLst>
              </a:tr>
              <a:tr h="190500">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$804.11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$68.35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3502936"/>
                  </a:ext>
                </a:extLst>
              </a:tr>
              <a:tr h="190500">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10034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$65.00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$5.53</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1176123"/>
                  </a:ext>
                </a:extLst>
              </a:tr>
            </a:tbl>
          </a:graphicData>
        </a:graphic>
      </p:graphicFrame>
      <p:graphicFrame>
        <p:nvGraphicFramePr>
          <p:cNvPr id="5" name="Table 4">
            <a:extLst>
              <a:ext uri="{FF2B5EF4-FFF2-40B4-BE49-F238E27FC236}">
                <a16:creationId xmlns:a16="http://schemas.microsoft.com/office/drawing/2014/main" id="{D1352585-EEB4-4FBE-BB4A-79A38B28B723}"/>
              </a:ext>
            </a:extLst>
          </p:cNvPr>
          <p:cNvGraphicFramePr>
            <a:graphicFrameLocks noGrp="1"/>
          </p:cNvGraphicFramePr>
          <p:nvPr>
            <p:extLst>
              <p:ext uri="{D42A27DB-BD31-4B8C-83A1-F6EECF244321}">
                <p14:modId xmlns:p14="http://schemas.microsoft.com/office/powerpoint/2010/main" val="1964998130"/>
              </p:ext>
            </p:extLst>
          </p:nvPr>
        </p:nvGraphicFramePr>
        <p:xfrm>
          <a:off x="1200761" y="2352040"/>
          <a:ext cx="8900721" cy="1520190"/>
        </p:xfrm>
        <a:graphic>
          <a:graphicData uri="http://schemas.openxmlformats.org/drawingml/2006/table">
            <a:tbl>
              <a:tblPr>
                <a:tableStyleId>{5C22544A-7EE6-4342-B048-85BDC9FD1C3A}</a:tableStyleId>
              </a:tblPr>
              <a:tblGrid>
                <a:gridCol w="470047">
                  <a:extLst>
                    <a:ext uri="{9D8B030D-6E8A-4147-A177-3AD203B41FA5}">
                      <a16:colId xmlns:a16="http://schemas.microsoft.com/office/drawing/2014/main" val="1615348772"/>
                    </a:ext>
                  </a:extLst>
                </a:gridCol>
                <a:gridCol w="1185492">
                  <a:extLst>
                    <a:ext uri="{9D8B030D-6E8A-4147-A177-3AD203B41FA5}">
                      <a16:colId xmlns:a16="http://schemas.microsoft.com/office/drawing/2014/main" val="3371037502"/>
                    </a:ext>
                  </a:extLst>
                </a:gridCol>
                <a:gridCol w="1135337">
                  <a:extLst>
                    <a:ext uri="{9D8B030D-6E8A-4147-A177-3AD203B41FA5}">
                      <a16:colId xmlns:a16="http://schemas.microsoft.com/office/drawing/2014/main" val="734011915"/>
                    </a:ext>
                  </a:extLst>
                </a:gridCol>
                <a:gridCol w="1787358">
                  <a:extLst>
                    <a:ext uri="{9D8B030D-6E8A-4147-A177-3AD203B41FA5}">
                      <a16:colId xmlns:a16="http://schemas.microsoft.com/office/drawing/2014/main" val="2791977609"/>
                    </a:ext>
                  </a:extLst>
                </a:gridCol>
                <a:gridCol w="1258446">
                  <a:extLst>
                    <a:ext uri="{9D8B030D-6E8A-4147-A177-3AD203B41FA5}">
                      <a16:colId xmlns:a16="http://schemas.microsoft.com/office/drawing/2014/main" val="1398260995"/>
                    </a:ext>
                  </a:extLst>
                </a:gridCol>
                <a:gridCol w="747772">
                  <a:extLst>
                    <a:ext uri="{9D8B030D-6E8A-4147-A177-3AD203B41FA5}">
                      <a16:colId xmlns:a16="http://schemas.microsoft.com/office/drawing/2014/main" val="3162719743"/>
                    </a:ext>
                  </a:extLst>
                </a:gridCol>
                <a:gridCol w="836949">
                  <a:extLst>
                    <a:ext uri="{9D8B030D-6E8A-4147-A177-3AD203B41FA5}">
                      <a16:colId xmlns:a16="http://schemas.microsoft.com/office/drawing/2014/main" val="1907834254"/>
                    </a:ext>
                  </a:extLst>
                </a:gridCol>
                <a:gridCol w="1479320">
                  <a:extLst>
                    <a:ext uri="{9D8B030D-6E8A-4147-A177-3AD203B41FA5}">
                      <a16:colId xmlns:a16="http://schemas.microsoft.com/office/drawing/2014/main" val="3941759085"/>
                    </a:ext>
                  </a:extLst>
                </a:gridCol>
              </a:tblGrid>
              <a:tr h="190500">
                <a:tc>
                  <a:txBody>
                    <a:bodyPr/>
                    <a:lstStyle/>
                    <a:p>
                      <a:pPr algn="l" fontAlgn="b"/>
                      <a:r>
                        <a:rPr lang="en-US" sz="1600" b="1" u="none" strike="noStrike">
                          <a:effectLst/>
                        </a:rPr>
                        <a:t>ID</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FirstName</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LastName</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Address</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City</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State</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ZipCode</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dirty="0" err="1">
                          <a:effectLst/>
                        </a:rPr>
                        <a:t>CellPhone</a:t>
                      </a:r>
                      <a:endParaRPr lang="en-US" sz="16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9335192"/>
                  </a:ext>
                </a:extLst>
              </a:tr>
              <a:tr h="190500">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Mike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Yeager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PO Box 123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Taos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NM</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87571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(505) 555-1212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431439"/>
                  </a:ext>
                </a:extLst>
              </a:tr>
              <a:tr h="190500">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Beth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Stahl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16 Goldfinch Rd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Audubon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NJ</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08106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(609) 555-2121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0704729"/>
                  </a:ext>
                </a:extLst>
              </a:tr>
              <a:tr h="190500">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Will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Nelson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2 Baker Street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Kerrville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TX</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78028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(832) 123-5555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6335397"/>
                  </a:ext>
                </a:extLst>
              </a:tr>
              <a:tr h="190500">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Jasmine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Fleurry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16 Pensylvania Ave.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Washington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DC</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20002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(616) 238-9474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9654160"/>
                  </a:ext>
                </a:extLst>
              </a:tr>
              <a:tr h="190500">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Fred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Flintstone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11 Sandstone Ct.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Pebble Beach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CA</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93953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(824) 334-7785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9771073"/>
                  </a:ext>
                </a:extLst>
              </a:tr>
            </a:tbl>
          </a:graphicData>
        </a:graphic>
      </p:graphicFrame>
      <p:sp>
        <p:nvSpPr>
          <p:cNvPr id="8" name="Rectangle: Rounded Corners 7">
            <a:extLst>
              <a:ext uri="{FF2B5EF4-FFF2-40B4-BE49-F238E27FC236}">
                <a16:creationId xmlns:a16="http://schemas.microsoft.com/office/drawing/2014/main" id="{637E71C4-ED7D-47AF-B8A7-939338FB05E1}"/>
              </a:ext>
            </a:extLst>
          </p:cNvPr>
          <p:cNvSpPr/>
          <p:nvPr/>
        </p:nvSpPr>
        <p:spPr>
          <a:xfrm>
            <a:off x="1200761" y="2869660"/>
            <a:ext cx="8900721" cy="252919"/>
          </a:xfrm>
          <a:prstGeom prst="round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D1D2CB3-2915-4E98-A231-881555BBBCAC}"/>
              </a:ext>
            </a:extLst>
          </p:cNvPr>
          <p:cNvSpPr/>
          <p:nvPr/>
        </p:nvSpPr>
        <p:spPr>
          <a:xfrm>
            <a:off x="4289898" y="4766553"/>
            <a:ext cx="418289" cy="768485"/>
          </a:xfrm>
          <a:prstGeom prst="round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9023BBC-C90E-48FA-9968-5DC5B3EC1A7F}"/>
              </a:ext>
            </a:extLst>
          </p:cNvPr>
          <p:cNvCxnSpPr/>
          <p:nvPr/>
        </p:nvCxnSpPr>
        <p:spPr>
          <a:xfrm>
            <a:off x="1653702" y="3122579"/>
            <a:ext cx="2636196" cy="18774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Speech Bubble: Rectangle with Corners Rounded 11">
            <a:extLst>
              <a:ext uri="{FF2B5EF4-FFF2-40B4-BE49-F238E27FC236}">
                <a16:creationId xmlns:a16="http://schemas.microsoft.com/office/drawing/2014/main" id="{0B1C0C02-4046-4172-B459-725B05DD8C2A}"/>
              </a:ext>
            </a:extLst>
          </p:cNvPr>
          <p:cNvSpPr/>
          <p:nvPr/>
        </p:nvSpPr>
        <p:spPr>
          <a:xfrm>
            <a:off x="351267" y="5768995"/>
            <a:ext cx="1566153" cy="612648"/>
          </a:xfrm>
          <a:prstGeom prst="wedgeRoundRectCallout">
            <a:avLst>
              <a:gd name="adj1" fmla="val 200834"/>
              <a:gd name="adj2" fmla="val -1359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Foreign Key</a:t>
            </a:r>
          </a:p>
        </p:txBody>
      </p:sp>
      <p:sp>
        <p:nvSpPr>
          <p:cNvPr id="13" name="Speech Bubble: Oval 12">
            <a:extLst>
              <a:ext uri="{FF2B5EF4-FFF2-40B4-BE49-F238E27FC236}">
                <a16:creationId xmlns:a16="http://schemas.microsoft.com/office/drawing/2014/main" id="{B1B95B6D-55B2-4905-B4AF-CC6299DE2E49}"/>
              </a:ext>
            </a:extLst>
          </p:cNvPr>
          <p:cNvSpPr/>
          <p:nvPr/>
        </p:nvSpPr>
        <p:spPr>
          <a:xfrm>
            <a:off x="219943" y="1408716"/>
            <a:ext cx="1961196" cy="612648"/>
          </a:xfrm>
          <a:prstGeom prst="wedgeEllipseCallout">
            <a:avLst>
              <a:gd name="adj1" fmla="val 12911"/>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Key</a:t>
            </a:r>
          </a:p>
        </p:txBody>
      </p:sp>
    </p:spTree>
    <p:extLst>
      <p:ext uri="{BB962C8B-B14F-4D97-AF65-F5344CB8AC3E}">
        <p14:creationId xmlns:p14="http://schemas.microsoft.com/office/powerpoint/2010/main" val="11530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687B-8E95-4717-95DC-88195447192A}"/>
              </a:ext>
            </a:extLst>
          </p:cNvPr>
          <p:cNvSpPr>
            <a:spLocks noGrp="1"/>
          </p:cNvSpPr>
          <p:nvPr>
            <p:ph type="title"/>
          </p:nvPr>
        </p:nvSpPr>
        <p:spPr/>
        <p:txBody>
          <a:bodyPr/>
          <a:lstStyle/>
          <a:p>
            <a:r>
              <a:rPr lang="en-US" dirty="0"/>
              <a:t>Structured Query Language (SQL)</a:t>
            </a:r>
          </a:p>
        </p:txBody>
      </p:sp>
      <p:sp>
        <p:nvSpPr>
          <p:cNvPr id="3" name="Content Placeholder 2">
            <a:extLst>
              <a:ext uri="{FF2B5EF4-FFF2-40B4-BE49-F238E27FC236}">
                <a16:creationId xmlns:a16="http://schemas.microsoft.com/office/drawing/2014/main" id="{AC807B36-6C5E-4CA4-9D04-512B38F02488}"/>
              </a:ext>
            </a:extLst>
          </p:cNvPr>
          <p:cNvSpPr>
            <a:spLocks noGrp="1"/>
          </p:cNvSpPr>
          <p:nvPr>
            <p:ph idx="1"/>
          </p:nvPr>
        </p:nvSpPr>
        <p:spPr/>
        <p:txBody>
          <a:bodyPr/>
          <a:lstStyle/>
          <a:p>
            <a:r>
              <a:rPr lang="en-US" dirty="0"/>
              <a:t>INSERT </a:t>
            </a:r>
          </a:p>
          <a:p>
            <a:pPr marL="0" indent="0">
              <a:buNone/>
            </a:pPr>
            <a:r>
              <a:rPr lang="en-US" dirty="0"/>
              <a:t>	INTO Customer </a:t>
            </a:r>
          </a:p>
          <a:p>
            <a:pPr marL="0" indent="0">
              <a:buNone/>
            </a:pPr>
            <a:r>
              <a:rPr lang="en-US" dirty="0"/>
              <a:t>	(FirstName, </a:t>
            </a:r>
            <a:r>
              <a:rPr lang="en-US" dirty="0" err="1"/>
              <a:t>LastName</a:t>
            </a:r>
            <a:r>
              <a:rPr lang="en-US" dirty="0"/>
              <a:t>, Address, City, State, </a:t>
            </a:r>
            <a:r>
              <a:rPr lang="en-US" dirty="0" err="1"/>
              <a:t>ZipCode</a:t>
            </a:r>
            <a:r>
              <a:rPr lang="en-US" dirty="0"/>
              <a:t>, </a:t>
            </a:r>
            <a:r>
              <a:rPr lang="en-US" dirty="0" err="1"/>
              <a:t>CellPhone</a:t>
            </a:r>
            <a:r>
              <a:rPr lang="en-US" dirty="0"/>
              <a:t>)</a:t>
            </a:r>
          </a:p>
          <a:p>
            <a:pPr marL="0" indent="0">
              <a:buNone/>
            </a:pPr>
            <a:r>
              <a:rPr lang="en-US" dirty="0"/>
              <a:t>	VALUES</a:t>
            </a:r>
          </a:p>
          <a:p>
            <a:pPr marL="0" indent="0">
              <a:buNone/>
            </a:pPr>
            <a:r>
              <a:rPr lang="en-US" dirty="0"/>
              <a:t>	(‘Tom’, ‘Swift’, ‘2364 W. Auburn Ave.’, ‘Springfield’, ‘MO’, ‘63548’, 	‘(123) 456-7890’) </a:t>
            </a:r>
          </a:p>
        </p:txBody>
      </p:sp>
    </p:spTree>
    <p:extLst>
      <p:ext uri="{BB962C8B-B14F-4D97-AF65-F5344CB8AC3E}">
        <p14:creationId xmlns:p14="http://schemas.microsoft.com/office/powerpoint/2010/main" val="247548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7BC9-4434-44D8-9B52-CE198E4125D8}"/>
              </a:ext>
            </a:extLst>
          </p:cNvPr>
          <p:cNvSpPr>
            <a:spLocks noGrp="1"/>
          </p:cNvSpPr>
          <p:nvPr>
            <p:ph type="title"/>
          </p:nvPr>
        </p:nvSpPr>
        <p:spPr/>
        <p:txBody>
          <a:bodyPr/>
          <a:lstStyle/>
          <a:p>
            <a:r>
              <a:rPr lang="en-US" dirty="0"/>
              <a:t>SQL cont’d</a:t>
            </a:r>
          </a:p>
        </p:txBody>
      </p:sp>
      <p:sp>
        <p:nvSpPr>
          <p:cNvPr id="3" name="Content Placeholder 2">
            <a:extLst>
              <a:ext uri="{FF2B5EF4-FFF2-40B4-BE49-F238E27FC236}">
                <a16:creationId xmlns:a16="http://schemas.microsoft.com/office/drawing/2014/main" id="{F329B88C-11D2-4F72-9DB1-0056429B6C54}"/>
              </a:ext>
            </a:extLst>
          </p:cNvPr>
          <p:cNvSpPr>
            <a:spLocks noGrp="1"/>
          </p:cNvSpPr>
          <p:nvPr>
            <p:ph idx="1"/>
          </p:nvPr>
        </p:nvSpPr>
        <p:spPr/>
        <p:txBody>
          <a:bodyPr/>
          <a:lstStyle/>
          <a:p>
            <a:r>
              <a:rPr lang="en-US" dirty="0"/>
              <a:t>DELETE </a:t>
            </a:r>
          </a:p>
          <a:p>
            <a:pPr marL="0" indent="0">
              <a:buNone/>
            </a:pPr>
            <a:r>
              <a:rPr lang="en-US" dirty="0"/>
              <a:t>	FROM Customer</a:t>
            </a:r>
          </a:p>
          <a:p>
            <a:pPr marL="0" indent="0">
              <a:buNone/>
            </a:pPr>
            <a:r>
              <a:rPr lang="en-US" dirty="0"/>
              <a:t>	WHERE ID = 7</a:t>
            </a:r>
          </a:p>
        </p:txBody>
      </p:sp>
    </p:spTree>
    <p:extLst>
      <p:ext uri="{BB962C8B-B14F-4D97-AF65-F5344CB8AC3E}">
        <p14:creationId xmlns:p14="http://schemas.microsoft.com/office/powerpoint/2010/main" val="338672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2CEE-8472-4FEA-9BF7-21E8E688DAAB}"/>
              </a:ext>
            </a:extLst>
          </p:cNvPr>
          <p:cNvSpPr>
            <a:spLocks noGrp="1"/>
          </p:cNvSpPr>
          <p:nvPr>
            <p:ph type="title"/>
          </p:nvPr>
        </p:nvSpPr>
        <p:spPr/>
        <p:txBody>
          <a:bodyPr/>
          <a:lstStyle/>
          <a:p>
            <a:r>
              <a:rPr lang="en-US" dirty="0"/>
              <a:t>SQL Cont’d</a:t>
            </a:r>
          </a:p>
        </p:txBody>
      </p:sp>
      <p:sp>
        <p:nvSpPr>
          <p:cNvPr id="3" name="Content Placeholder 2">
            <a:extLst>
              <a:ext uri="{FF2B5EF4-FFF2-40B4-BE49-F238E27FC236}">
                <a16:creationId xmlns:a16="http://schemas.microsoft.com/office/drawing/2014/main" id="{788B12FA-0A77-48D8-869D-9662CEF94C19}"/>
              </a:ext>
            </a:extLst>
          </p:cNvPr>
          <p:cNvSpPr>
            <a:spLocks noGrp="1"/>
          </p:cNvSpPr>
          <p:nvPr>
            <p:ph idx="1"/>
          </p:nvPr>
        </p:nvSpPr>
        <p:spPr/>
        <p:txBody>
          <a:bodyPr/>
          <a:lstStyle/>
          <a:p>
            <a:r>
              <a:rPr lang="en-US" dirty="0"/>
              <a:t>SELECT *</a:t>
            </a:r>
          </a:p>
          <a:p>
            <a:pPr marL="0" indent="0">
              <a:buNone/>
            </a:pPr>
            <a:r>
              <a:rPr lang="en-US" dirty="0"/>
              <a:t>	FROM Customer</a:t>
            </a:r>
          </a:p>
          <a:p>
            <a:pPr marL="0" indent="0">
              <a:buNone/>
            </a:pPr>
            <a:r>
              <a:rPr lang="en-US" dirty="0"/>
              <a:t>	WHERE State = ‘NM’</a:t>
            </a:r>
          </a:p>
        </p:txBody>
      </p:sp>
    </p:spTree>
    <p:extLst>
      <p:ext uri="{BB962C8B-B14F-4D97-AF65-F5344CB8AC3E}">
        <p14:creationId xmlns:p14="http://schemas.microsoft.com/office/powerpoint/2010/main" val="301707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51E4-D539-48C0-BB37-60295C88B6EE}"/>
              </a:ext>
            </a:extLst>
          </p:cNvPr>
          <p:cNvSpPr>
            <a:spLocks noGrp="1"/>
          </p:cNvSpPr>
          <p:nvPr>
            <p:ph type="title"/>
          </p:nvPr>
        </p:nvSpPr>
        <p:spPr/>
        <p:txBody>
          <a:bodyPr/>
          <a:lstStyle/>
          <a:p>
            <a:r>
              <a:rPr lang="en-US" dirty="0"/>
              <a:t>SQL cont’d</a:t>
            </a:r>
          </a:p>
        </p:txBody>
      </p:sp>
      <p:sp>
        <p:nvSpPr>
          <p:cNvPr id="3" name="Content Placeholder 2">
            <a:extLst>
              <a:ext uri="{FF2B5EF4-FFF2-40B4-BE49-F238E27FC236}">
                <a16:creationId xmlns:a16="http://schemas.microsoft.com/office/drawing/2014/main" id="{FF85DC3E-B71E-4B32-ABC0-B76518CB46FF}"/>
              </a:ext>
            </a:extLst>
          </p:cNvPr>
          <p:cNvSpPr>
            <a:spLocks noGrp="1"/>
          </p:cNvSpPr>
          <p:nvPr>
            <p:ph idx="1"/>
          </p:nvPr>
        </p:nvSpPr>
        <p:spPr/>
        <p:txBody>
          <a:bodyPr/>
          <a:lstStyle/>
          <a:p>
            <a:r>
              <a:rPr lang="en-US" dirty="0"/>
              <a:t>SELECT </a:t>
            </a:r>
            <a:r>
              <a:rPr lang="en-US" dirty="0" err="1"/>
              <a:t>c.FirstName</a:t>
            </a:r>
            <a:r>
              <a:rPr lang="en-US" dirty="0"/>
              <a:t>, </a:t>
            </a:r>
            <a:r>
              <a:rPr lang="en-US" dirty="0" err="1"/>
              <a:t>c.LastName</a:t>
            </a:r>
            <a:r>
              <a:rPr lang="en-US" dirty="0"/>
              <a:t>, </a:t>
            </a:r>
            <a:r>
              <a:rPr lang="en-US" dirty="0" err="1"/>
              <a:t>o.Quantity</a:t>
            </a:r>
            <a:r>
              <a:rPr lang="en-US" dirty="0"/>
              <a:t>, </a:t>
            </a:r>
            <a:r>
              <a:rPr lang="en-US" dirty="0" err="1"/>
              <a:t>o.Price</a:t>
            </a:r>
            <a:endParaRPr lang="en-US" dirty="0"/>
          </a:p>
          <a:p>
            <a:pPr marL="0" indent="0">
              <a:buNone/>
            </a:pPr>
            <a:r>
              <a:rPr lang="en-US" dirty="0"/>
              <a:t>	FROM Customer c</a:t>
            </a:r>
          </a:p>
          <a:p>
            <a:pPr marL="0" indent="0">
              <a:buNone/>
            </a:pPr>
            <a:r>
              <a:rPr lang="en-US" dirty="0"/>
              <a:t>	JOIN Order o ON </a:t>
            </a:r>
            <a:r>
              <a:rPr lang="en-US" dirty="0" err="1"/>
              <a:t>o.CustomerID</a:t>
            </a:r>
            <a:r>
              <a:rPr lang="en-US" dirty="0"/>
              <a:t> = c.ID</a:t>
            </a:r>
          </a:p>
          <a:p>
            <a:pPr marL="0" indent="0">
              <a:buNone/>
            </a:pPr>
            <a:r>
              <a:rPr lang="en-US" dirty="0"/>
              <a:t>	ORDER BY </a:t>
            </a:r>
            <a:r>
              <a:rPr lang="en-US" dirty="0" err="1"/>
              <a:t>c.FirstName</a:t>
            </a:r>
            <a:r>
              <a:rPr lang="en-US" dirty="0"/>
              <a:t>, </a:t>
            </a:r>
            <a:r>
              <a:rPr lang="en-US" dirty="0" err="1"/>
              <a:t>c.LastName</a:t>
            </a:r>
            <a:endParaRPr lang="en-US" dirty="0"/>
          </a:p>
        </p:txBody>
      </p:sp>
    </p:spTree>
    <p:extLst>
      <p:ext uri="{BB962C8B-B14F-4D97-AF65-F5344CB8AC3E}">
        <p14:creationId xmlns:p14="http://schemas.microsoft.com/office/powerpoint/2010/main" val="1225199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Class1</Template>
  <TotalTime>394</TotalTime>
  <Words>1399</Words>
  <Application>Microsoft Office PowerPoint</Application>
  <PresentationFormat>Widescreen</PresentationFormat>
  <Paragraphs>330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IT 101 Computer Fundamentals</vt:lpstr>
      <vt:lpstr>Database</vt:lpstr>
      <vt:lpstr>Tabular Data</vt:lpstr>
      <vt:lpstr>Relational Database</vt:lpstr>
      <vt:lpstr>Relational Data</vt:lpstr>
      <vt:lpstr>Structured Query Language (SQL)</vt:lpstr>
      <vt:lpstr>SQL cont’d</vt:lpstr>
      <vt:lpstr>SQL Cont’d</vt:lpstr>
      <vt:lpstr>SQL cont’d</vt:lpstr>
      <vt:lpstr>Indexes</vt:lpstr>
      <vt:lpstr>Indexes cont’d</vt:lpstr>
      <vt:lpstr>Binary Search</vt:lpstr>
      <vt:lpstr>Binary Search cont’d</vt:lpstr>
      <vt:lpstr>Binary Search cont’d</vt:lpstr>
      <vt:lpstr>Index</vt:lpstr>
      <vt:lpstr>Non-Relational (NoSQL) Databases</vt:lpstr>
      <vt:lpstr>JSON</vt:lpstr>
      <vt:lpstr>Security</vt:lpstr>
      <vt:lpstr>Security cont’d </vt:lpstr>
      <vt:lpstr>Web Security</vt:lpstr>
      <vt:lpstr>Certificates</vt:lpstr>
      <vt:lpstr>Certificates cont’d</vt:lpstr>
      <vt:lpstr>Cryptography</vt:lpstr>
      <vt:lpstr>Cryptography cont’d</vt:lpstr>
      <vt:lpstr>Other types of Security</vt:lpstr>
      <vt:lpstr>2 Factor Authentication</vt:lpstr>
      <vt:lpstr>A Word of Warning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101 Computer Fundamentals</dc:title>
  <dc:creator>Mike Yeager</dc:creator>
  <cp:lastModifiedBy>Mike Yeager</cp:lastModifiedBy>
  <cp:revision>54</cp:revision>
  <dcterms:created xsi:type="dcterms:W3CDTF">2019-01-25T04:29:27Z</dcterms:created>
  <dcterms:modified xsi:type="dcterms:W3CDTF">2019-02-15T04:49:38Z</dcterms:modified>
</cp:coreProperties>
</file>