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9" r:id="rId6"/>
    <p:sldId id="275" r:id="rId7"/>
    <p:sldId id="283" r:id="rId8"/>
    <p:sldId id="284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FA276-80AB-4DDC-B78E-23B5AAC8CE9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2B4C-32E7-4F46-9265-F2EF34567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2F19-4314-410D-B03E-19A5D5A42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1507-84BD-41B5-AA5F-019FD1E6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BAB1-C41B-47B0-A6AD-EF646ED5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8FC7-9777-44CD-BB9F-0E6CFA05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771F-9DCB-448F-A575-C11070D6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E3C-6327-4E77-8901-7929EEFE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686C3-4489-4A62-9381-7DFD9EA13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68E3-5A9E-46BC-94EE-8DCEED6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6B63-6DC5-4D4A-A589-CA352F1B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33F-93F1-4BC8-8A17-88798A9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3181E-D732-425C-8D4D-19D66A1F5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8796B-7291-478A-BC1F-C740F360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BF25-0652-4A52-A9B3-591CA0FE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1634-75A2-4249-90B9-42DE4DB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762B-34FA-4B43-BEC1-8A94031C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3CF-FF26-43AE-BC14-C930A929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A5FC-C8D1-4620-86CC-EFB5B682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5A06-68A4-41A0-A5BE-889D9AA2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78AB-564A-48C6-9A9A-4399EE5C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6C5C-1E3F-4AD7-B767-501EF6CE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FA98-E5E7-499D-AC3B-8C292922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4A812-732B-49AC-96F6-B8AD549B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8A5F-7EA7-4A0B-A16A-D7D3275B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B852-73A8-4917-BFF5-6D62B94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BC60-566C-4F45-985D-B74BFB91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7E97-CB29-41B7-901D-49A404ED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815-BF32-4FF2-957C-0ACB40583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F616F-809E-4B73-8EA1-6133906C2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60F1-3303-43C0-9C4F-C75AE1A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2714-1D64-4CFB-A0E0-3C7CDF98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F1400-5823-4E60-A699-3EA0458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691-237A-4958-A169-8AE7D4FE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DD76A-9CA8-4D21-ABFF-B1BCE0BC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D5E51-8229-4004-9951-7EAFD2CA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C4CA4-7BFE-4729-92CD-0ECE6CC79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67DB-0F3F-4227-96A7-44A0B28E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AA29-27DA-445C-939B-0C1B2A06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854E0-D116-4900-8C17-D60AF43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F74D-CF78-427F-855E-EF415156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087A-800D-41E4-B699-06E7E5CA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078AC-5711-4C6D-A765-4B9CE5B4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E4176-5061-4AA1-B1D3-74E20E2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380D7-7F9C-49A1-9839-A2E75AE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A235-0713-4360-BA14-B3D71E42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3FC0-E524-40E2-A460-60CAC69B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FAF7-E30C-41A8-9B35-2046973C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C0D-DF41-487A-8F63-2BB2684E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8900-BD1A-4EB8-A32F-5B0F4191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0453-A40D-43F5-A485-D70FF56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1603-BF25-441E-98FE-0048AF79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2961-A48F-4C55-A250-B6524EA1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80A9-2770-41A2-B7BB-9434BF7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887C-AA71-4957-8625-0A307894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1814B-CE6E-412D-9CC9-3FD216D7C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83B7-BCB6-4CFD-B2DC-166F8AF5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65823-A8C5-43DA-8E8D-1997206A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ECAB-FA04-4BC0-B2F6-8088425F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EBFB-0618-4571-8880-5D943E4E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474FF-B970-42D3-B4EB-A3076A84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6B37-DEAE-480E-AE26-57958A6B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8D65-EAC2-46C8-8310-BF23AAE31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37F7-2D59-4E15-96E6-5253F8C9ADD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5C12-4977-40EB-96AB-A90883BE1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715D-99AE-414A-8922-376D6B4F1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6E3E5-79C3-4D12-9A41-913E3CD21D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F555D-A5E9-49FE-8896-8604FD4755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96887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keyeager@un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7A1B-2EE9-469D-8D2A-40CD6E150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101</a:t>
            </a:r>
            <a:br>
              <a:rPr lang="en-US" dirty="0"/>
            </a:br>
            <a:r>
              <a:rPr lang="en-US" dirty="0"/>
              <a:t>Computer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C788-93A3-4BA8-98F1-AF427B5F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Yeager</a:t>
            </a:r>
          </a:p>
          <a:p>
            <a:r>
              <a:rPr lang="en-US" dirty="0">
                <a:hlinkClick r:id="rId2"/>
              </a:rPr>
              <a:t>mikeyeager@unm.edu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72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B1B9-753E-4F16-9A01-17702FC5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FE65-889D-4CE7-930F-E37F8564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or collection of things- for example, a list of phone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"505-123-4567"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"There are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 phone numbers"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3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D8B5-2FB2-4982-B0B0-2A6CCD13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C044-089C-48C2-8066-29E9173B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"609-547-7407"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"609-546-9691"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];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arrayLength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arrayLength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	//Do something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4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92C2-17B6-450D-AB6E-59177F5D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806E-6FFD-4A70-B3EE-500EEC63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object represents a “thing” such as a person or an invoice</a:t>
            </a:r>
          </a:p>
          <a:p>
            <a:r>
              <a:rPr lang="en-US" dirty="0"/>
              <a:t>Objects have Properties</a:t>
            </a:r>
          </a:p>
          <a:p>
            <a:r>
              <a:rPr lang="en-US" dirty="0"/>
              <a:t>For example, a person has properties such as height and eye color</a:t>
            </a:r>
          </a:p>
          <a:p>
            <a:r>
              <a:rPr lang="en-US" dirty="0"/>
              <a:t>Objects in JavaScript are usually written using Java Script Object Notation (JSON)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	"Height"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	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EyeColor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"Brown"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7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6B8C-1741-4DAC-8A56-BE9B7F0A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CCD1-59DE-4F64-A55F-F580E6AF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328"/>
            <a:ext cx="10515600" cy="5188943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Objects can also have actions – things they can do – called methods</a:t>
            </a:r>
          </a:p>
          <a:p>
            <a:r>
              <a:rPr lang="en-US" sz="3600" dirty="0"/>
              <a:t>A method is a JavaScript function assigned to a property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8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CE9178"/>
                </a:solidFill>
                <a:latin typeface="Consolas" panose="020B0609020204030204" pitchFamily="49" charset="0"/>
              </a:rPr>
              <a:t>	"Height"</a:t>
            </a:r>
            <a:r>
              <a:rPr lang="en-US" sz="3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800" dirty="0">
                <a:solidFill>
                  <a:srgbClr val="B5CEA8"/>
                </a:solidFill>
                <a:latin typeface="Consolas" panose="020B0609020204030204" pitchFamily="49" charset="0"/>
              </a:rPr>
              <a:t>69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CE9178"/>
                </a:solidFill>
                <a:latin typeface="Consolas" panose="020B0609020204030204" pitchFamily="49" charset="0"/>
              </a:rPr>
              <a:t>	"</a:t>
            </a:r>
            <a:r>
              <a:rPr lang="en-US" sz="3800" dirty="0" err="1">
                <a:solidFill>
                  <a:srgbClr val="CE9178"/>
                </a:solidFill>
                <a:latin typeface="Consolas" panose="020B0609020204030204" pitchFamily="49" charset="0"/>
              </a:rPr>
              <a:t>EyeColor</a:t>
            </a:r>
            <a:r>
              <a:rPr lang="en-US" sz="3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800" dirty="0">
                <a:solidFill>
                  <a:srgbClr val="CE9178"/>
                </a:solidFill>
                <a:latin typeface="Consolas" panose="020B0609020204030204" pitchFamily="49" charset="0"/>
              </a:rPr>
              <a:t>"Brown"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CE9178"/>
                </a:solidFill>
                <a:latin typeface="Consolas" panose="020B0609020204030204" pitchFamily="49" charset="0"/>
              </a:rPr>
              <a:t>	"Description"</a:t>
            </a:r>
            <a:r>
              <a:rPr lang="en-US" sz="38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800" dirty="0">
                <a:solidFill>
                  <a:srgbClr val="CE9178"/>
                </a:solidFill>
                <a:latin typeface="Consolas" panose="020B0609020204030204" pitchFamily="49" charset="0"/>
              </a:rPr>
              <a:t>"Height: "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		+ </a:t>
            </a:r>
            <a:r>
              <a:rPr lang="en-US" sz="3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8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		+ </a:t>
            </a:r>
            <a:r>
              <a:rPr lang="en-US" sz="3800" dirty="0">
                <a:solidFill>
                  <a:srgbClr val="CE9178"/>
                </a:solidFill>
                <a:latin typeface="Consolas" panose="020B0609020204030204" pitchFamily="49" charset="0"/>
              </a:rPr>
              <a:t>" inches. / "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		+ </a:t>
            </a:r>
            <a:r>
              <a:rPr lang="en-US" sz="3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800" dirty="0" err="1">
                <a:solidFill>
                  <a:srgbClr val="9CDCFE"/>
                </a:solidFill>
                <a:latin typeface="Consolas" panose="020B0609020204030204" pitchFamily="49" charset="0"/>
              </a:rPr>
              <a:t>EyeColor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		+ </a:t>
            </a:r>
            <a:r>
              <a:rPr lang="en-US" sz="3800" dirty="0">
                <a:solidFill>
                  <a:srgbClr val="CE9178"/>
                </a:solidFill>
                <a:latin typeface="Consolas" panose="020B0609020204030204" pitchFamily="49" charset="0"/>
              </a:rPr>
              <a:t>" eyes."</a:t>
            </a: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8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E8D1-E484-47AC-88B2-B6C2485F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BB68-E09E-434D-9367-0311DA81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2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3DDF-EFDA-46D2-A789-322D826B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0FA3-0B32-40B2-9A67-0D33E92C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is something that happens (in the DOM)</a:t>
            </a:r>
          </a:p>
          <a:p>
            <a:r>
              <a:rPr lang="en-US" dirty="0"/>
              <a:t>For example, when a user clicks a button</a:t>
            </a:r>
          </a:p>
          <a:p>
            <a:r>
              <a:rPr lang="en-US" dirty="0"/>
              <a:t>Common Events</a:t>
            </a:r>
          </a:p>
          <a:p>
            <a:pPr lvl="1"/>
            <a:r>
              <a:rPr lang="en-US" dirty="0"/>
              <a:t>onclick</a:t>
            </a:r>
          </a:p>
          <a:p>
            <a:pPr lvl="1"/>
            <a:r>
              <a:rPr lang="en-US" dirty="0"/>
              <a:t>onload</a:t>
            </a:r>
          </a:p>
          <a:p>
            <a:pPr lvl="1"/>
            <a:r>
              <a:rPr lang="en-US" dirty="0" err="1"/>
              <a:t>onchange</a:t>
            </a:r>
            <a:endParaRPr lang="en-US" dirty="0"/>
          </a:p>
          <a:p>
            <a:pPr lvl="1"/>
            <a:r>
              <a:rPr lang="en-US" dirty="0" err="1"/>
              <a:t>onmouseover</a:t>
            </a:r>
            <a:endParaRPr lang="en-US" dirty="0"/>
          </a:p>
          <a:p>
            <a:pPr lvl="1"/>
            <a:r>
              <a:rPr lang="en-US" dirty="0" err="1"/>
              <a:t>onmouseout</a:t>
            </a:r>
            <a:endParaRPr lang="en-US" dirty="0"/>
          </a:p>
          <a:p>
            <a:pPr lvl="1"/>
            <a:r>
              <a:rPr lang="en-US" dirty="0" err="1"/>
              <a:t>onkeydown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1705-4A5E-49E4-8B39-F4623628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9A96-1BFC-4CDF-8744-8336F85C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Branching and Control – if()</a:t>
            </a:r>
          </a:p>
          <a:p>
            <a:r>
              <a:rPr lang="en-US" dirty="0"/>
              <a:t>Looping and Iterating – for()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Events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9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A63DC3-127D-4605-BF1F-EF22F642A848}"/>
              </a:ext>
            </a:extLst>
          </p:cNvPr>
          <p:cNvSpPr/>
          <p:nvPr/>
        </p:nvSpPr>
        <p:spPr>
          <a:xfrm>
            <a:off x="902970" y="1810435"/>
            <a:ext cx="10386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"Make Red"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makeRed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35863-746B-4919-B701-727DFC0D37AF}"/>
              </a:ext>
            </a:extLst>
          </p:cNvPr>
          <p:cNvSpPr txBox="1"/>
          <p:nvPr/>
        </p:nvSpPr>
        <p:spPr>
          <a:xfrm>
            <a:off x="902970" y="670560"/>
            <a:ext cx="1518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F8BB0-222F-418E-B8FE-E17B26214EF0}"/>
              </a:ext>
            </a:extLst>
          </p:cNvPr>
          <p:cNvSpPr/>
          <p:nvPr/>
        </p:nvSpPr>
        <p:spPr>
          <a:xfrm>
            <a:off x="902970" y="2548711"/>
            <a:ext cx="107327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	function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makeRed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“red"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C704-45BF-453B-ACEE-9375DE1F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Alternately, JavaScript can be kept in a separate file from the HTML page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A97B71-DCAD-43A1-A68B-3B863F7AA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497574"/>
            <a:ext cx="7193280" cy="36933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&lt;script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E64320"/>
                </a:solidFill>
                <a:effectLst/>
                <a:latin typeface="inherit"/>
              </a:rPr>
              <a:t>type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F74BD"/>
                </a:solidFill>
                <a:effectLst/>
                <a:latin typeface="inherit"/>
              </a:rPr>
              <a:t>"text/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F74BD"/>
                </a:solidFill>
                <a:effectLst/>
                <a:latin typeface="inherit"/>
              </a:rPr>
              <a:t>javascript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F74BD"/>
                </a:solidFill>
                <a:effectLst/>
                <a:latin typeface="inherit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E64320"/>
                </a:solidFill>
                <a:effectLst/>
                <a:latin typeface="inherit"/>
              </a:rPr>
              <a:t>src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F74BD"/>
                </a:solidFill>
                <a:effectLst/>
                <a:latin typeface="inherit"/>
              </a:rPr>
              <a:t>“myfile.js"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&gt;&lt;/script&gt;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58AC-FBA0-4FF9-9945-DC539FF3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7A81-5E17-4F4A-A9CA-9B0EB2B1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your HTML &amp; JavaScript source files</a:t>
            </a:r>
          </a:p>
          <a:p>
            <a:r>
              <a:rPr lang="en-US" dirty="0"/>
              <a:t>Refresh your browser (usually F5 on most browsers)</a:t>
            </a:r>
          </a:p>
          <a:p>
            <a:r>
              <a:rPr lang="en-US" dirty="0"/>
              <a:t>Put all of your files in the same place so they can find one another</a:t>
            </a:r>
          </a:p>
          <a:p>
            <a:r>
              <a:rPr lang="en-US" dirty="0"/>
              <a:t>Name your html files with a .htm or .html extension</a:t>
            </a:r>
          </a:p>
          <a:p>
            <a:r>
              <a:rPr lang="en-US" dirty="0"/>
              <a:t>Name your JavaScript files with a .</a:t>
            </a:r>
            <a:r>
              <a:rPr lang="en-US" dirty="0" err="1"/>
              <a:t>js</a:t>
            </a:r>
            <a:r>
              <a:rPr lang="en-US" dirty="0"/>
              <a:t> extension</a:t>
            </a:r>
          </a:p>
        </p:txBody>
      </p:sp>
    </p:spTree>
    <p:extLst>
      <p:ext uri="{BB962C8B-B14F-4D97-AF65-F5344CB8AC3E}">
        <p14:creationId xmlns:p14="http://schemas.microsoft.com/office/powerpoint/2010/main" val="405378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E357-908A-4457-89E1-7931BED0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942C-ADDF-4BA4-B1F2-3AA522C2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run conditionally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"..."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3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E92C-FB59-466A-A016-47EEC4E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54C1-757A-495D-8DE5-545963A8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comment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"This is a short name."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comment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"This is a long name."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7E42-4902-442A-9419-73F9D056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376C-4E10-4A39-9507-952B1B11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4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9170-2BAB-4641-A19A-29FB52EB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A5F2-2BF9-446D-B2F9-2B85AF1A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	//Do something else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0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</Template>
  <TotalTime>1225</TotalTime>
  <Words>376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inherit</vt:lpstr>
      <vt:lpstr>Office Theme</vt:lpstr>
      <vt:lpstr>IT 101 Computer Fundamentals</vt:lpstr>
      <vt:lpstr>Advanced JavaScript</vt:lpstr>
      <vt:lpstr>PowerPoint Presentation</vt:lpstr>
      <vt:lpstr>Alternately, JavaScript can be kept in a separate file from the HTML page</vt:lpstr>
      <vt:lpstr>Don’t forget to:</vt:lpstr>
      <vt:lpstr>if()</vt:lpstr>
      <vt:lpstr>else</vt:lpstr>
      <vt:lpstr>else if()</vt:lpstr>
      <vt:lpstr>for()</vt:lpstr>
      <vt:lpstr>Arrays</vt:lpstr>
      <vt:lpstr>Arrays cont’d</vt:lpstr>
      <vt:lpstr>Objects</vt:lpstr>
      <vt:lpstr>Objects cont’d</vt:lpstr>
      <vt:lpstr>Properties and Methods</vt:lpstr>
      <vt:lpstr>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101 Computer Fundamentals</dc:title>
  <dc:creator>Mike Yeager</dc:creator>
  <cp:lastModifiedBy>Mike Yeager</cp:lastModifiedBy>
  <cp:revision>68</cp:revision>
  <dcterms:created xsi:type="dcterms:W3CDTF">2019-01-25T04:29:27Z</dcterms:created>
  <dcterms:modified xsi:type="dcterms:W3CDTF">2019-03-30T20:33:10Z</dcterms:modified>
</cp:coreProperties>
</file>