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9" r:id="rId4"/>
    <p:sldId id="260" r:id="rId5"/>
    <p:sldId id="261" r:id="rId6"/>
    <p:sldId id="262" r:id="rId7"/>
    <p:sldId id="270" r:id="rId8"/>
    <p:sldId id="263" r:id="rId9"/>
    <p:sldId id="268" r:id="rId10"/>
    <p:sldId id="258" r:id="rId11"/>
    <p:sldId id="266" r:id="rId12"/>
    <p:sldId id="257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A276-80AB-4DDC-B78E-23B5AAC8CE9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2B4C-32E7-4F46-9265-F2EF3456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2F19-4314-410D-B03E-19A5D5A4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1507-84BD-41B5-AA5F-019FD1E6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BAB1-C41B-47B0-A6AD-EF646ED5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8FC7-9777-44CD-BB9F-0E6CFA05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771F-9DCB-448F-A575-C11070D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E3C-6327-4E77-8901-7929EEFE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86C3-4489-4A62-9381-7DFD9EA1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68E3-5A9E-46BC-94EE-8DCEED6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6B63-6DC5-4D4A-A589-CA352F1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33F-93F1-4BC8-8A17-88798A9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181E-D732-425C-8D4D-19D66A1F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796B-7291-478A-BC1F-C740F360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BF25-0652-4A52-A9B3-591CA0FE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1634-75A2-4249-90B9-42DE4DB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762B-34FA-4B43-BEC1-8A94031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3CF-FF26-43AE-BC14-C930A92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A5FC-C8D1-4620-86CC-EFB5B682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5A06-68A4-41A0-A5BE-889D9AA2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8AB-564A-48C6-9A9A-4399EE5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6C5C-1E3F-4AD7-B767-501EF6C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FA98-E5E7-499D-AC3B-8C29292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A812-732B-49AC-96F6-B8AD549B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8A5F-7EA7-4A0B-A16A-D7D3275B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B852-73A8-4917-BFF5-6D62B94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BC60-566C-4F45-985D-B74BFB9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E97-CB29-41B7-901D-49A404E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815-BF32-4FF2-957C-0ACB40583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F616F-809E-4B73-8EA1-6133906C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60F1-3303-43C0-9C4F-C75AE1A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2714-1D64-4CFB-A0E0-3C7CDF9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1400-5823-4E60-A699-3EA0458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691-237A-4958-A169-8AE7D4FE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D76A-9CA8-4D21-ABFF-B1BCE0BC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5E51-8229-4004-9951-7EAFD2CA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C4CA4-7BFE-4729-92CD-0ECE6CC7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67DB-0F3F-4227-96A7-44A0B28E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AA29-27DA-445C-939B-0C1B2A0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54E0-D116-4900-8C17-D60AF43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F74D-CF78-427F-855E-EF415156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87A-800D-41E4-B699-06E7E5CA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78AC-5711-4C6D-A765-4B9CE5B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4176-5061-4AA1-B1D3-74E20E2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80D7-7F9C-49A1-9839-A2E75AE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A235-0713-4360-BA14-B3D71E4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3FC0-E524-40E2-A460-60CAC69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FAF7-E30C-41A8-9B35-2046973C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C0D-DF41-487A-8F63-2BB2684E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8900-BD1A-4EB8-A32F-5B0F4191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0453-A40D-43F5-A485-D70FF56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1603-BF25-441E-98FE-0048AF79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2961-A48F-4C55-A250-B6524EA1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80A9-2770-41A2-B7BB-9434BF7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87C-AA71-4957-8625-0A307894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1814B-CE6E-412D-9CC9-3FD216D7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83B7-BCB6-4CFD-B2DC-166F8AF5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5823-A8C5-43DA-8E8D-1997206A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ECAB-FA04-4BC0-B2F6-8088425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EBFB-0618-4571-8880-5D943E4E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74FF-B970-42D3-B4EB-A3076A84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6B37-DEAE-480E-AE26-57958A6B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D65-EAC2-46C8-8310-BF23AAE3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37F7-2D59-4E15-96E6-5253F8C9ADD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5C12-4977-40EB-96AB-A90883BE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715D-99AE-414A-8922-376D6B4F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55D-A5E9-49FE-8896-8604FD4755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9688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keyeager@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A1B-2EE9-469D-8D2A-40CD6E1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101</a:t>
            </a:r>
            <a:br>
              <a:rPr lang="en-US" dirty="0"/>
            </a:br>
            <a:r>
              <a:rPr lang="en-US" dirty="0"/>
              <a:t>Computer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C788-93A3-4BA8-98F1-AF427B5F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Yeager</a:t>
            </a:r>
          </a:p>
          <a:p>
            <a:r>
              <a:rPr lang="en-US" dirty="0">
                <a:hlinkClick r:id="rId2"/>
              </a:rPr>
              <a:t>mikeyeager@unm.edu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7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2241-8F04-4C21-AF09-116BC6BF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2F42F9-42F2-43F1-B113-D74CC965F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12" y="681037"/>
            <a:ext cx="6687443" cy="58118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B18421-092A-44BF-9B71-740E59B2997D}"/>
              </a:ext>
            </a:extLst>
          </p:cNvPr>
          <p:cNvSpPr/>
          <p:nvPr/>
        </p:nvSpPr>
        <p:spPr>
          <a:xfrm>
            <a:off x="7059561" y="1297858"/>
            <a:ext cx="648929" cy="186813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E3A27A-CE33-4747-A34B-B1636C6139F6}"/>
              </a:ext>
            </a:extLst>
          </p:cNvPr>
          <p:cNvSpPr/>
          <p:nvPr/>
        </p:nvSpPr>
        <p:spPr>
          <a:xfrm>
            <a:off x="8355662" y="1297858"/>
            <a:ext cx="648929" cy="186813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C9C76F-881A-4F52-95C0-04989D2A8371}"/>
              </a:ext>
            </a:extLst>
          </p:cNvPr>
          <p:cNvSpPr/>
          <p:nvPr/>
        </p:nvSpPr>
        <p:spPr>
          <a:xfrm>
            <a:off x="5909133" y="4927384"/>
            <a:ext cx="648929" cy="186813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D4B0E9-E174-4712-B49C-7C22EF4BDDA5}"/>
              </a:ext>
            </a:extLst>
          </p:cNvPr>
          <p:cNvSpPr/>
          <p:nvPr/>
        </p:nvSpPr>
        <p:spPr>
          <a:xfrm>
            <a:off x="2772309" y="3242187"/>
            <a:ext cx="648929" cy="186813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845130-1EC0-488C-80FB-8A10C981B1AC}"/>
              </a:ext>
            </a:extLst>
          </p:cNvPr>
          <p:cNvSpPr/>
          <p:nvPr/>
        </p:nvSpPr>
        <p:spPr>
          <a:xfrm>
            <a:off x="2772308" y="2804012"/>
            <a:ext cx="648929" cy="186813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5B6BE1-A119-44FA-969C-5738FF79AAEA}"/>
              </a:ext>
            </a:extLst>
          </p:cNvPr>
          <p:cNvSpPr/>
          <p:nvPr/>
        </p:nvSpPr>
        <p:spPr>
          <a:xfrm>
            <a:off x="8324222" y="6280484"/>
            <a:ext cx="819777" cy="212391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AB2E-7933-4444-8948-F9227210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23E1E-487C-46D9-BFF3-76F75D8E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2" y="408269"/>
            <a:ext cx="2720160" cy="60414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CDECB-7662-4CED-A8F9-C5035986C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91" y="408269"/>
            <a:ext cx="3650156" cy="60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25FF-9726-42B0-8168-AC2527ED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45F4-B186-40C3-954C-075C6ABA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Version 11 </a:t>
            </a:r>
          </a:p>
          <a:p>
            <a:pPr lvl="1"/>
            <a:r>
              <a:rPr lang="en-US" dirty="0"/>
              <a:t>137,439 characters</a:t>
            </a:r>
          </a:p>
          <a:p>
            <a:pPr lvl="1"/>
            <a:r>
              <a:rPr lang="en-US" dirty="0"/>
              <a:t>146 languages, plus symbols, plus emojis</a:t>
            </a:r>
          </a:p>
          <a:p>
            <a:r>
              <a:rPr lang="en-US" dirty="0"/>
              <a:t>Version 12</a:t>
            </a:r>
          </a:p>
          <a:p>
            <a:pPr lvl="1"/>
            <a:r>
              <a:rPr lang="en-US" dirty="0"/>
              <a:t>Will be release on March 5, 2019</a:t>
            </a:r>
          </a:p>
          <a:p>
            <a:pPr lvl="1"/>
            <a:r>
              <a:rPr lang="en-US" dirty="0"/>
              <a:t>137,929 characters</a:t>
            </a:r>
          </a:p>
          <a:p>
            <a:pPr lvl="1"/>
            <a:r>
              <a:rPr lang="en-US" dirty="0"/>
              <a:t>150 languages, plus symbols, plus 61 new emojis</a:t>
            </a:r>
          </a:p>
          <a:p>
            <a:r>
              <a:rPr lang="en-US" dirty="0"/>
              <a:t>Right to left languages such as Hebrew</a:t>
            </a:r>
          </a:p>
          <a:p>
            <a:r>
              <a:rPr lang="en-US" dirty="0"/>
              <a:t>UTF-8 is similar to ASCII, it uses 1 byte (8 bits) 0-255</a:t>
            </a:r>
          </a:p>
          <a:p>
            <a:r>
              <a:rPr lang="en-US" dirty="0"/>
              <a:t>UTF-16 up to 65,536 characters – 2 bytes 1-65,535</a:t>
            </a:r>
          </a:p>
          <a:p>
            <a:r>
              <a:rPr lang="en-US" dirty="0"/>
              <a:t>UTF-32 up to 4,294,967,296 characters – 4 bytes</a:t>
            </a:r>
          </a:p>
        </p:txBody>
      </p:sp>
    </p:spTree>
    <p:extLst>
      <p:ext uri="{BB962C8B-B14F-4D97-AF65-F5344CB8AC3E}">
        <p14:creationId xmlns:p14="http://schemas.microsoft.com/office/powerpoint/2010/main" val="117263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AB0-C522-480A-B4DE-C611A58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(RGBA)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E52E-9228-4A52-9409-59EAA42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1103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1111 1111  0000 0000  0000 0000  0000 0000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B6B495A-949B-4992-8C31-C1D9172C2913}"/>
              </a:ext>
            </a:extLst>
          </p:cNvPr>
          <p:cNvSpPr/>
          <p:nvPr/>
        </p:nvSpPr>
        <p:spPr>
          <a:xfrm>
            <a:off x="916856" y="3647871"/>
            <a:ext cx="1111045" cy="700548"/>
          </a:xfrm>
          <a:prstGeom prst="wedgeRoundRectCallout">
            <a:avLst>
              <a:gd name="adj1" fmla="val 33606"/>
              <a:gd name="adj2" fmla="val -18183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255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2F9DD87-7E6A-4286-99DD-74F6E8A38402}"/>
              </a:ext>
            </a:extLst>
          </p:cNvPr>
          <p:cNvSpPr/>
          <p:nvPr/>
        </p:nvSpPr>
        <p:spPr>
          <a:xfrm>
            <a:off x="2868565" y="3647871"/>
            <a:ext cx="1111045" cy="700548"/>
          </a:xfrm>
          <a:prstGeom prst="wedgeRoundRectCallout">
            <a:avLst>
              <a:gd name="adj1" fmla="val 33606"/>
              <a:gd name="adj2" fmla="val -18183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 = 0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6A1B5B4-8D8A-41BE-B84F-112D18FD629C}"/>
              </a:ext>
            </a:extLst>
          </p:cNvPr>
          <p:cNvSpPr/>
          <p:nvPr/>
        </p:nvSpPr>
        <p:spPr>
          <a:xfrm>
            <a:off x="4758819" y="3647871"/>
            <a:ext cx="1111045" cy="700548"/>
          </a:xfrm>
          <a:prstGeom prst="wedgeRoundRectCallout">
            <a:avLst>
              <a:gd name="adj1" fmla="val 33606"/>
              <a:gd name="adj2" fmla="val -18183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0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DD1A231-3C1A-4E3E-BF17-E056C20E8CEC}"/>
              </a:ext>
            </a:extLst>
          </p:cNvPr>
          <p:cNvSpPr/>
          <p:nvPr/>
        </p:nvSpPr>
        <p:spPr>
          <a:xfrm>
            <a:off x="6799015" y="3647871"/>
            <a:ext cx="1111045" cy="700548"/>
          </a:xfrm>
          <a:prstGeom prst="wedgeRoundRectCallout">
            <a:avLst>
              <a:gd name="adj1" fmla="val 33606"/>
              <a:gd name="adj2" fmla="val -181832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956BB-321E-4866-9746-7649DAA54936}"/>
              </a:ext>
            </a:extLst>
          </p:cNvPr>
          <p:cNvSpPr txBox="1"/>
          <p:nvPr/>
        </p:nvSpPr>
        <p:spPr>
          <a:xfrm>
            <a:off x="9175955" y="3340270"/>
            <a:ext cx="1538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C8953-2855-4EC0-BDE9-C7EFB0C7A06A}"/>
              </a:ext>
            </a:extLst>
          </p:cNvPr>
          <p:cNvSpPr txBox="1"/>
          <p:nvPr/>
        </p:nvSpPr>
        <p:spPr>
          <a:xfrm>
            <a:off x="1295398" y="4975122"/>
            <a:ext cx="1034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90DD8-DE46-4FF3-892D-A6ECC5181CBE}"/>
              </a:ext>
            </a:extLst>
          </p:cNvPr>
          <p:cNvSpPr txBox="1"/>
          <p:nvPr/>
        </p:nvSpPr>
        <p:spPr>
          <a:xfrm>
            <a:off x="3092833" y="497512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7952C-70EA-419E-A08A-BF0843D3560E}"/>
              </a:ext>
            </a:extLst>
          </p:cNvPr>
          <p:cNvSpPr txBox="1"/>
          <p:nvPr/>
        </p:nvSpPr>
        <p:spPr>
          <a:xfrm>
            <a:off x="5128751" y="4975121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4F261-421C-474A-B687-2326859AD803}"/>
              </a:ext>
            </a:extLst>
          </p:cNvPr>
          <p:cNvSpPr txBox="1"/>
          <p:nvPr/>
        </p:nvSpPr>
        <p:spPr>
          <a:xfrm>
            <a:off x="7180595" y="4975121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65018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6DB2-99DD-44B6-8669-90F9624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(Instructions)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8D3847-E558-456A-824D-43B90CF55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35" y="1458495"/>
            <a:ext cx="6073539" cy="503438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65005C4-E4DB-4F9B-82EB-41DE72FD974F}"/>
              </a:ext>
            </a:extLst>
          </p:cNvPr>
          <p:cNvSpPr/>
          <p:nvPr/>
        </p:nvSpPr>
        <p:spPr>
          <a:xfrm>
            <a:off x="196645" y="3755923"/>
            <a:ext cx="1691149" cy="612648"/>
          </a:xfrm>
          <a:prstGeom prst="borderCallout1">
            <a:avLst>
              <a:gd name="adj1" fmla="val 42823"/>
              <a:gd name="adj2" fmla="val 100269"/>
              <a:gd name="adj3" fmla="val -97739"/>
              <a:gd name="adj4" fmla="val 18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1011 1000</a:t>
            </a:r>
          </a:p>
        </p:txBody>
      </p:sp>
    </p:spTree>
    <p:extLst>
      <p:ext uri="{BB962C8B-B14F-4D97-AF65-F5344CB8AC3E}">
        <p14:creationId xmlns:p14="http://schemas.microsoft.com/office/powerpoint/2010/main" val="18791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5C1C-F335-4B3D-A632-ADB48895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Programmer Calculator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CFB1D-6D6A-485A-8965-D6907DEA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78" y="1573161"/>
            <a:ext cx="6462705" cy="501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55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87EC-1F04-4593-805F-CEEDA46E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3727"/>
          </a:xfrm>
        </p:spPr>
        <p:txBody>
          <a:bodyPr/>
          <a:lstStyle/>
          <a:p>
            <a:pPr algn="ctr"/>
            <a:r>
              <a:rPr lang="en-US" dirty="0"/>
              <a:t>There are 10 kinds of people in the world. Those who understand binary, and those who don’t.</a:t>
            </a:r>
            <a:br>
              <a:rPr lang="en-US" dirty="0"/>
            </a:br>
            <a:br>
              <a:rPr lang="en-US" dirty="0"/>
            </a:br>
            <a:r>
              <a:rPr lang="en-US" sz="3200" i="1" dirty="0"/>
              <a:t>-Anonymous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978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41C9-0B47-4242-B69C-FBB0A1A5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6A0D-0FBA-4BF1-AC1D-0E710256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320" y="1864953"/>
            <a:ext cx="537888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0000 0000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00A6C5B-1C01-4B10-9302-93FC5E4C547C}"/>
              </a:ext>
            </a:extLst>
          </p:cNvPr>
          <p:cNvSpPr/>
          <p:nvPr/>
        </p:nvSpPr>
        <p:spPr>
          <a:xfrm>
            <a:off x="6695906" y="2744950"/>
            <a:ext cx="1265129" cy="939452"/>
          </a:xfrm>
          <a:prstGeom prst="wedgeEllipseCallout">
            <a:avLst>
              <a:gd name="adj1" fmla="val -48556"/>
              <a:gd name="adj2" fmla="val -6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1s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F93A49A-1B7B-4328-AE1C-B2D20346FBB4}"/>
              </a:ext>
            </a:extLst>
          </p:cNvPr>
          <p:cNvSpPr/>
          <p:nvPr/>
        </p:nvSpPr>
        <p:spPr>
          <a:xfrm>
            <a:off x="5633282" y="3468328"/>
            <a:ext cx="1265129" cy="939452"/>
          </a:xfrm>
          <a:prstGeom prst="wedgeEllipseCallout">
            <a:avLst>
              <a:gd name="adj1" fmla="val -7962"/>
              <a:gd name="adj2" fmla="val -132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2s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A7B2D3D-ACFF-45B4-850D-2E93DA0732AD}"/>
              </a:ext>
            </a:extLst>
          </p:cNvPr>
          <p:cNvSpPr/>
          <p:nvPr/>
        </p:nvSpPr>
        <p:spPr>
          <a:xfrm>
            <a:off x="4368153" y="3938054"/>
            <a:ext cx="1265129" cy="939452"/>
          </a:xfrm>
          <a:prstGeom prst="wedgeEllipseCallout">
            <a:avLst>
              <a:gd name="adj1" fmla="val 49464"/>
              <a:gd name="adj2" fmla="val -18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3FEEE2E-5EB7-41B7-AE3D-8A591AAFC3D4}"/>
              </a:ext>
            </a:extLst>
          </p:cNvPr>
          <p:cNvSpPr/>
          <p:nvPr/>
        </p:nvSpPr>
        <p:spPr>
          <a:xfrm>
            <a:off x="3103024" y="4451903"/>
            <a:ext cx="1265129" cy="939452"/>
          </a:xfrm>
          <a:prstGeom prst="wedgeEllipseCallout">
            <a:avLst>
              <a:gd name="adj1" fmla="val 105900"/>
              <a:gd name="adj2" fmla="val -24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C6C921C-014D-4E36-A4A9-F20440A771BF}"/>
              </a:ext>
            </a:extLst>
          </p:cNvPr>
          <p:cNvSpPr/>
          <p:nvPr/>
        </p:nvSpPr>
        <p:spPr>
          <a:xfrm>
            <a:off x="6933932" y="2482508"/>
            <a:ext cx="284342" cy="2567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1101-CC08-4F8D-A3B9-59A9D84C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6" y="613775"/>
            <a:ext cx="4939256" cy="1127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0000 0011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AutoNum type="arabicPlain" startAt="128"/>
            </a:pPr>
            <a:endParaRPr lang="en-US" sz="1600" dirty="0"/>
          </a:p>
          <a:p>
            <a:pPr marL="342900" indent="-342900">
              <a:buAutoNum type="arabicPlain" startAt="128"/>
            </a:pPr>
            <a:endParaRPr lang="en-US" sz="1600" dirty="0"/>
          </a:p>
          <a:p>
            <a:pPr marL="342900" indent="-342900">
              <a:buAutoNum type="arabicPlain" startAt="128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9FC87-57AD-409C-8CB2-66159DADBB47}"/>
              </a:ext>
            </a:extLst>
          </p:cNvPr>
          <p:cNvSpPr txBox="1"/>
          <p:nvPr/>
        </p:nvSpPr>
        <p:spPr>
          <a:xfrm>
            <a:off x="2755722" y="156575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7DA00-EF72-47EE-9E57-19A5E682F949}"/>
              </a:ext>
            </a:extLst>
          </p:cNvPr>
          <p:cNvSpPr txBox="1"/>
          <p:nvPr/>
        </p:nvSpPr>
        <p:spPr>
          <a:xfrm>
            <a:off x="3291446" y="15657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5F013-1492-4EC4-91F8-3F5B4D721EA8}"/>
              </a:ext>
            </a:extLst>
          </p:cNvPr>
          <p:cNvSpPr txBox="1"/>
          <p:nvPr/>
        </p:nvSpPr>
        <p:spPr>
          <a:xfrm>
            <a:off x="3710150" y="155322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70B03-9367-4EDC-8763-CF4EEB13F871}"/>
              </a:ext>
            </a:extLst>
          </p:cNvPr>
          <p:cNvSpPr txBox="1"/>
          <p:nvPr/>
        </p:nvSpPr>
        <p:spPr>
          <a:xfrm>
            <a:off x="4167046" y="156575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E851E-A872-4BC4-8370-41E10B688368}"/>
              </a:ext>
            </a:extLst>
          </p:cNvPr>
          <p:cNvSpPr txBox="1"/>
          <p:nvPr/>
        </p:nvSpPr>
        <p:spPr>
          <a:xfrm>
            <a:off x="4844827" y="15532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E7672-C54E-4AFA-A613-8FEDE32C5395}"/>
              </a:ext>
            </a:extLst>
          </p:cNvPr>
          <p:cNvSpPr txBox="1"/>
          <p:nvPr/>
        </p:nvSpPr>
        <p:spPr>
          <a:xfrm>
            <a:off x="5380551" y="15532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4C4EE-229E-4E93-8023-94028952FC0B}"/>
              </a:ext>
            </a:extLst>
          </p:cNvPr>
          <p:cNvSpPr txBox="1"/>
          <p:nvPr/>
        </p:nvSpPr>
        <p:spPr>
          <a:xfrm>
            <a:off x="5799255" y="1540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13457-C730-4322-90BA-BF2CB856B63F}"/>
              </a:ext>
            </a:extLst>
          </p:cNvPr>
          <p:cNvSpPr txBox="1"/>
          <p:nvPr/>
        </p:nvSpPr>
        <p:spPr>
          <a:xfrm>
            <a:off x="6256151" y="15532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23C36-BF3F-430F-A8A8-CF8C58C167C4}"/>
              </a:ext>
            </a:extLst>
          </p:cNvPr>
          <p:cNvSpPr txBox="1"/>
          <p:nvPr/>
        </p:nvSpPr>
        <p:spPr>
          <a:xfrm>
            <a:off x="6256151" y="2482508"/>
            <a:ext cx="96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1 = 1</a:t>
            </a:r>
          </a:p>
          <a:p>
            <a:r>
              <a:rPr lang="en-US" dirty="0"/>
              <a:t>1 x 2 = 2</a:t>
            </a:r>
          </a:p>
          <a:p>
            <a:r>
              <a:rPr lang="en-US" dirty="0"/>
              <a:t>0 x 4 = 0</a:t>
            </a:r>
          </a:p>
          <a:p>
            <a:r>
              <a:rPr lang="en-US" dirty="0"/>
              <a:t>0 x 8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55A23-810A-471B-9202-0A7504FB0578}"/>
              </a:ext>
            </a:extLst>
          </p:cNvPr>
          <p:cNvSpPr txBox="1"/>
          <p:nvPr/>
        </p:nvSpPr>
        <p:spPr>
          <a:xfrm>
            <a:off x="6039457" y="3849932"/>
            <a:ext cx="119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 x 16 = 0</a:t>
            </a:r>
          </a:p>
          <a:p>
            <a:pPr algn="r"/>
            <a:r>
              <a:rPr lang="en-US" dirty="0"/>
              <a:t>0 x 32 = 0</a:t>
            </a:r>
          </a:p>
          <a:p>
            <a:pPr algn="r"/>
            <a:r>
              <a:rPr lang="en-US" dirty="0"/>
              <a:t>0 x 64 = 0</a:t>
            </a:r>
          </a:p>
          <a:p>
            <a:pPr algn="r"/>
            <a:r>
              <a:rPr lang="en-US" dirty="0"/>
              <a:t>0 x 128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7973A-DB69-4003-AA1B-159510C0A3FE}"/>
              </a:ext>
            </a:extLst>
          </p:cNvPr>
          <p:cNvSpPr txBox="1"/>
          <p:nvPr/>
        </p:nvSpPr>
        <p:spPr>
          <a:xfrm>
            <a:off x="6937218" y="526843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9A58B5-346F-4499-A039-1DC538DD39BF}"/>
              </a:ext>
            </a:extLst>
          </p:cNvPr>
          <p:cNvCxnSpPr>
            <a:cxnSpLocks/>
          </p:cNvCxnSpPr>
          <p:nvPr/>
        </p:nvCxnSpPr>
        <p:spPr>
          <a:xfrm>
            <a:off x="6637537" y="5116883"/>
            <a:ext cx="70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C6C921C-014D-4E36-A4A9-F20440A771BF}"/>
              </a:ext>
            </a:extLst>
          </p:cNvPr>
          <p:cNvSpPr/>
          <p:nvPr/>
        </p:nvSpPr>
        <p:spPr>
          <a:xfrm>
            <a:off x="6839211" y="2482508"/>
            <a:ext cx="379063" cy="2567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1101-CC08-4F8D-A3B9-59A9D84C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6" y="613775"/>
            <a:ext cx="4939256" cy="1127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0101 1111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AutoNum type="arabicPlain" startAt="128"/>
            </a:pPr>
            <a:endParaRPr lang="en-US" sz="1600" dirty="0"/>
          </a:p>
          <a:p>
            <a:pPr marL="342900" indent="-342900">
              <a:buAutoNum type="arabicPlain" startAt="128"/>
            </a:pPr>
            <a:endParaRPr lang="en-US" sz="1600" dirty="0"/>
          </a:p>
          <a:p>
            <a:pPr marL="342900" indent="-342900">
              <a:buAutoNum type="arabicPlain" startAt="128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9FC87-57AD-409C-8CB2-66159DADBB47}"/>
              </a:ext>
            </a:extLst>
          </p:cNvPr>
          <p:cNvSpPr txBox="1"/>
          <p:nvPr/>
        </p:nvSpPr>
        <p:spPr>
          <a:xfrm>
            <a:off x="2755722" y="156575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7DA00-EF72-47EE-9E57-19A5E682F949}"/>
              </a:ext>
            </a:extLst>
          </p:cNvPr>
          <p:cNvSpPr txBox="1"/>
          <p:nvPr/>
        </p:nvSpPr>
        <p:spPr>
          <a:xfrm>
            <a:off x="3291446" y="15657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5F013-1492-4EC4-91F8-3F5B4D721EA8}"/>
              </a:ext>
            </a:extLst>
          </p:cNvPr>
          <p:cNvSpPr txBox="1"/>
          <p:nvPr/>
        </p:nvSpPr>
        <p:spPr>
          <a:xfrm>
            <a:off x="3710150" y="155322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70B03-9367-4EDC-8763-CF4EEB13F871}"/>
              </a:ext>
            </a:extLst>
          </p:cNvPr>
          <p:cNvSpPr txBox="1"/>
          <p:nvPr/>
        </p:nvSpPr>
        <p:spPr>
          <a:xfrm>
            <a:off x="4167046" y="156575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E851E-A872-4BC4-8370-41E10B688368}"/>
              </a:ext>
            </a:extLst>
          </p:cNvPr>
          <p:cNvSpPr txBox="1"/>
          <p:nvPr/>
        </p:nvSpPr>
        <p:spPr>
          <a:xfrm>
            <a:off x="4844827" y="15532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E7672-C54E-4AFA-A613-8FEDE32C5395}"/>
              </a:ext>
            </a:extLst>
          </p:cNvPr>
          <p:cNvSpPr txBox="1"/>
          <p:nvPr/>
        </p:nvSpPr>
        <p:spPr>
          <a:xfrm>
            <a:off x="5380551" y="15532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4C4EE-229E-4E93-8023-94028952FC0B}"/>
              </a:ext>
            </a:extLst>
          </p:cNvPr>
          <p:cNvSpPr txBox="1"/>
          <p:nvPr/>
        </p:nvSpPr>
        <p:spPr>
          <a:xfrm>
            <a:off x="5799255" y="156269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13457-C730-4322-90BA-BF2CB856B63F}"/>
              </a:ext>
            </a:extLst>
          </p:cNvPr>
          <p:cNvSpPr txBox="1"/>
          <p:nvPr/>
        </p:nvSpPr>
        <p:spPr>
          <a:xfrm>
            <a:off x="6256151" y="15532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23C36-BF3F-430F-A8A8-CF8C58C167C4}"/>
              </a:ext>
            </a:extLst>
          </p:cNvPr>
          <p:cNvSpPr txBox="1"/>
          <p:nvPr/>
        </p:nvSpPr>
        <p:spPr>
          <a:xfrm>
            <a:off x="6256151" y="2482508"/>
            <a:ext cx="96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1 = 1</a:t>
            </a:r>
          </a:p>
          <a:p>
            <a:r>
              <a:rPr lang="en-US" dirty="0"/>
              <a:t>1 x 2 = 2</a:t>
            </a:r>
          </a:p>
          <a:p>
            <a:r>
              <a:rPr lang="en-US" dirty="0"/>
              <a:t>1 x 4 = 4</a:t>
            </a:r>
          </a:p>
          <a:p>
            <a:r>
              <a:rPr lang="en-US" dirty="0"/>
              <a:t>1 x 8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55A23-810A-471B-9202-0A7504FB0578}"/>
              </a:ext>
            </a:extLst>
          </p:cNvPr>
          <p:cNvSpPr txBox="1"/>
          <p:nvPr/>
        </p:nvSpPr>
        <p:spPr>
          <a:xfrm>
            <a:off x="6039457" y="3849932"/>
            <a:ext cx="119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x 16 = 16</a:t>
            </a:r>
          </a:p>
          <a:p>
            <a:pPr algn="r"/>
            <a:r>
              <a:rPr lang="en-US" dirty="0"/>
              <a:t>0 x 32 = 0</a:t>
            </a:r>
          </a:p>
          <a:p>
            <a:pPr algn="r"/>
            <a:r>
              <a:rPr lang="en-US" dirty="0"/>
              <a:t>1 x 64 = 64</a:t>
            </a:r>
          </a:p>
          <a:p>
            <a:pPr algn="r"/>
            <a:r>
              <a:rPr lang="en-US" dirty="0"/>
              <a:t>0 x 128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7973A-DB69-4003-AA1B-159510C0A3FE}"/>
              </a:ext>
            </a:extLst>
          </p:cNvPr>
          <p:cNvSpPr txBox="1"/>
          <p:nvPr/>
        </p:nvSpPr>
        <p:spPr>
          <a:xfrm>
            <a:off x="6726477" y="5268431"/>
            <a:ext cx="57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9A58B5-346F-4499-A039-1DC538DD39BF}"/>
              </a:ext>
            </a:extLst>
          </p:cNvPr>
          <p:cNvCxnSpPr>
            <a:cxnSpLocks/>
          </p:cNvCxnSpPr>
          <p:nvPr/>
        </p:nvCxnSpPr>
        <p:spPr>
          <a:xfrm>
            <a:off x="6637537" y="5116883"/>
            <a:ext cx="70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6598-6F37-44E5-A869-334CC075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D707-10AD-4840-B422-410FED10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26458"/>
            <a:ext cx="1879948" cy="1067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u="sng" dirty="0"/>
              <a:t>0101 0101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A87B2-F61E-4626-9071-212DFE245EB0}"/>
              </a:ext>
            </a:extLst>
          </p:cNvPr>
          <p:cNvSpPr txBox="1"/>
          <p:nvPr/>
        </p:nvSpPr>
        <p:spPr>
          <a:xfrm>
            <a:off x="1752600" y="329434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0101 0101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9CD8C5-D457-4D12-BA51-9CEE1131E735}"/>
              </a:ext>
            </a:extLst>
          </p:cNvPr>
          <p:cNvSpPr txBox="1">
            <a:spLocks/>
          </p:cNvSpPr>
          <p:nvPr/>
        </p:nvSpPr>
        <p:spPr>
          <a:xfrm>
            <a:off x="4911246" y="2226458"/>
            <a:ext cx="1879948" cy="106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0000 0111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0101 0101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46B15-11EC-4B9D-B72F-8A810D94DA55}"/>
              </a:ext>
            </a:extLst>
          </p:cNvPr>
          <p:cNvSpPr txBox="1"/>
          <p:nvPr/>
        </p:nvSpPr>
        <p:spPr>
          <a:xfrm>
            <a:off x="4911246" y="329434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0101 1100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1BBA61-7E6B-4CF3-A5EA-135B15268F57}"/>
              </a:ext>
            </a:extLst>
          </p:cNvPr>
          <p:cNvSpPr txBox="1">
            <a:spLocks/>
          </p:cNvSpPr>
          <p:nvPr/>
        </p:nvSpPr>
        <p:spPr>
          <a:xfrm>
            <a:off x="8147135" y="2226458"/>
            <a:ext cx="1879948" cy="106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1111 0111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0101 0101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1908E-5107-4436-84D2-3D06A07F4698}"/>
              </a:ext>
            </a:extLst>
          </p:cNvPr>
          <p:cNvSpPr txBox="1"/>
          <p:nvPr/>
        </p:nvSpPr>
        <p:spPr>
          <a:xfrm>
            <a:off x="7918301" y="3294345"/>
            <a:ext cx="210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1 0100 1100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8A51C-BDBE-409B-BEC5-A1C7567F2729}"/>
              </a:ext>
            </a:extLst>
          </p:cNvPr>
          <p:cNvSpPr txBox="1"/>
          <p:nvPr/>
        </p:nvSpPr>
        <p:spPr>
          <a:xfrm>
            <a:off x="5397757" y="450073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92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176F1-2103-4B5F-9965-019CA199F17D}"/>
              </a:ext>
            </a:extLst>
          </p:cNvPr>
          <p:cNvSpPr txBox="1"/>
          <p:nvPr/>
        </p:nvSpPr>
        <p:spPr>
          <a:xfrm>
            <a:off x="8595023" y="4500731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332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90AE8-C132-4C85-A9FD-9582DA849301}"/>
              </a:ext>
            </a:extLst>
          </p:cNvPr>
          <p:cNvSpPr txBox="1"/>
          <p:nvPr/>
        </p:nvSpPr>
        <p:spPr>
          <a:xfrm>
            <a:off x="2239111" y="450073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87EC-1F04-4593-805F-CEEDA46E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3727"/>
          </a:xfrm>
        </p:spPr>
        <p:txBody>
          <a:bodyPr/>
          <a:lstStyle/>
          <a:p>
            <a:pPr algn="ctr"/>
            <a:r>
              <a:rPr lang="en-US" dirty="0"/>
              <a:t>There are 10 kinds of people in the world. Those who understand binary, and those who don’t.</a:t>
            </a:r>
            <a:br>
              <a:rPr lang="en-US" dirty="0"/>
            </a:br>
            <a:br>
              <a:rPr lang="en-US" dirty="0"/>
            </a:br>
            <a:r>
              <a:rPr lang="en-US" sz="3200" i="1" dirty="0"/>
              <a:t>-Anonymous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31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41C9-0B47-4242-B69C-FBB0A1A5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 (16)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6A0D-0FBA-4BF1-AC1D-0E710256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00 A2 3D FF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00A6C5B-1C01-4B10-9302-93FC5E4C547C}"/>
              </a:ext>
            </a:extLst>
          </p:cNvPr>
          <p:cNvSpPr/>
          <p:nvPr/>
        </p:nvSpPr>
        <p:spPr>
          <a:xfrm>
            <a:off x="5083412" y="2754784"/>
            <a:ext cx="1265129" cy="939452"/>
          </a:xfrm>
          <a:prstGeom prst="wedgeEllipseCallout">
            <a:avLst>
              <a:gd name="adj1" fmla="val -48556"/>
              <a:gd name="adj2" fmla="val -6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1s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F93A49A-1B7B-4328-AE1C-B2D20346FBB4}"/>
              </a:ext>
            </a:extLst>
          </p:cNvPr>
          <p:cNvSpPr/>
          <p:nvPr/>
        </p:nvSpPr>
        <p:spPr>
          <a:xfrm>
            <a:off x="3925866" y="3429000"/>
            <a:ext cx="1265129" cy="939452"/>
          </a:xfrm>
          <a:prstGeom prst="wedgeEllipseCallout">
            <a:avLst>
              <a:gd name="adj1" fmla="val 9913"/>
              <a:gd name="adj2" fmla="val -127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16s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A7B2D3D-ACFF-45B4-850D-2E93DA0732AD}"/>
              </a:ext>
            </a:extLst>
          </p:cNvPr>
          <p:cNvSpPr/>
          <p:nvPr/>
        </p:nvSpPr>
        <p:spPr>
          <a:xfrm>
            <a:off x="2539350" y="3942849"/>
            <a:ext cx="1265129" cy="939452"/>
          </a:xfrm>
          <a:prstGeom prst="wedgeEllipseCallout">
            <a:avLst>
              <a:gd name="adj1" fmla="val 49464"/>
              <a:gd name="adj2" fmla="val -18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256s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3FEEE2E-5EB7-41B7-AE3D-8A591AAFC3D4}"/>
              </a:ext>
            </a:extLst>
          </p:cNvPr>
          <p:cNvSpPr/>
          <p:nvPr/>
        </p:nvSpPr>
        <p:spPr>
          <a:xfrm>
            <a:off x="1130711" y="4412575"/>
            <a:ext cx="1408640" cy="939452"/>
          </a:xfrm>
          <a:prstGeom prst="wedgeEllipseCallout">
            <a:avLst>
              <a:gd name="adj1" fmla="val 105900"/>
              <a:gd name="adj2" fmla="val -24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4,096s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6E215-2F70-4270-956A-FFC9C5009326}"/>
              </a:ext>
            </a:extLst>
          </p:cNvPr>
          <p:cNvSpPr txBox="1"/>
          <p:nvPr/>
        </p:nvSpPr>
        <p:spPr>
          <a:xfrm>
            <a:off x="6026177" y="1690040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BA19A-FE92-4CFF-8546-D30D31BA53E3}"/>
              </a:ext>
            </a:extLst>
          </p:cNvPr>
          <p:cNvSpPr txBox="1"/>
          <p:nvPr/>
        </p:nvSpPr>
        <p:spPr>
          <a:xfrm>
            <a:off x="7183723" y="1690040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10,632,703</a:t>
            </a:r>
          </a:p>
        </p:txBody>
      </p:sp>
    </p:spTree>
    <p:extLst>
      <p:ext uri="{BB962C8B-B14F-4D97-AF65-F5344CB8AC3E}">
        <p14:creationId xmlns:p14="http://schemas.microsoft.com/office/powerpoint/2010/main" val="2315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4130-155E-4DDC-8156-8DE81E0A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(8)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77867B-D858-422F-8749-D4AF7527B849}"/>
              </a:ext>
            </a:extLst>
          </p:cNvPr>
          <p:cNvSpPr txBox="1">
            <a:spLocks/>
          </p:cNvSpPr>
          <p:nvPr/>
        </p:nvSpPr>
        <p:spPr>
          <a:xfrm>
            <a:off x="838200" y="1864306"/>
            <a:ext cx="10515600" cy="145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dirty="0"/>
              <a:t> 000 777 462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77303A0-10D5-4C9C-819B-AAF055A6A8B8}"/>
              </a:ext>
            </a:extLst>
          </p:cNvPr>
          <p:cNvSpPr/>
          <p:nvPr/>
        </p:nvSpPr>
        <p:spPr>
          <a:xfrm>
            <a:off x="5463435" y="2790879"/>
            <a:ext cx="1265129" cy="939452"/>
          </a:xfrm>
          <a:prstGeom prst="wedgeEllipseCallout">
            <a:avLst>
              <a:gd name="adj1" fmla="val -48556"/>
              <a:gd name="adj2" fmla="val -6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1s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332BBC1-8FD4-450C-A872-6DBBFCC44392}"/>
              </a:ext>
            </a:extLst>
          </p:cNvPr>
          <p:cNvSpPr/>
          <p:nvPr/>
        </p:nvSpPr>
        <p:spPr>
          <a:xfrm>
            <a:off x="4222982" y="3434223"/>
            <a:ext cx="1265129" cy="939452"/>
          </a:xfrm>
          <a:prstGeom prst="wedgeEllipseCallout">
            <a:avLst>
              <a:gd name="adj1" fmla="val 9913"/>
              <a:gd name="adj2" fmla="val -127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8s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EEB5FE8-0239-4E74-B68C-B6224E311771}"/>
              </a:ext>
            </a:extLst>
          </p:cNvPr>
          <p:cNvSpPr/>
          <p:nvPr/>
        </p:nvSpPr>
        <p:spPr>
          <a:xfrm>
            <a:off x="2957853" y="3864302"/>
            <a:ext cx="1265129" cy="939452"/>
          </a:xfrm>
          <a:prstGeom prst="wedgeEllipseCallout">
            <a:avLst>
              <a:gd name="adj1" fmla="val 61827"/>
              <a:gd name="adj2" fmla="val -18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64s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9A40-6F25-479C-A688-9D607E2CDDFA}"/>
              </a:ext>
            </a:extLst>
          </p:cNvPr>
          <p:cNvSpPr txBox="1"/>
          <p:nvPr/>
        </p:nvSpPr>
        <p:spPr>
          <a:xfrm>
            <a:off x="6026177" y="1690040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6463E-B0F2-4466-8E39-56FFF4A3CECF}"/>
              </a:ext>
            </a:extLst>
          </p:cNvPr>
          <p:cNvSpPr txBox="1"/>
          <p:nvPr/>
        </p:nvSpPr>
        <p:spPr>
          <a:xfrm>
            <a:off x="7183723" y="1690040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261,938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7F2D98-0BF7-43AF-80C4-1AFF6F63ED2B}"/>
              </a:ext>
            </a:extLst>
          </p:cNvPr>
          <p:cNvSpPr txBox="1">
            <a:spLocks/>
          </p:cNvSpPr>
          <p:nvPr/>
        </p:nvSpPr>
        <p:spPr>
          <a:xfrm>
            <a:off x="565483" y="6023148"/>
            <a:ext cx="9059780" cy="93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dirty="0"/>
              <a:t> 0011 1111 1111 0011 0010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3378A5-4A6B-4487-A45C-9D29A73FC578}"/>
              </a:ext>
            </a:extLst>
          </p:cNvPr>
          <p:cNvSpPr txBox="1">
            <a:spLocks/>
          </p:cNvSpPr>
          <p:nvPr/>
        </p:nvSpPr>
        <p:spPr>
          <a:xfrm>
            <a:off x="565483" y="5083695"/>
            <a:ext cx="9300410" cy="93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dirty="0"/>
              <a:t> 000 111 111 111 100 110 010</a:t>
            </a:r>
          </a:p>
        </p:txBody>
      </p:sp>
    </p:spTree>
    <p:extLst>
      <p:ext uri="{BB962C8B-B14F-4D97-AF65-F5344CB8AC3E}">
        <p14:creationId xmlns:p14="http://schemas.microsoft.com/office/powerpoint/2010/main" val="3779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158</TotalTime>
  <Words>338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IT 101 Computer Fundamentals</vt:lpstr>
      <vt:lpstr>There are 10 kinds of people in the world. Those who understand binary, and those who don’t.  -Anonymous</vt:lpstr>
      <vt:lpstr>Binary</vt:lpstr>
      <vt:lpstr>PowerPoint Presentation</vt:lpstr>
      <vt:lpstr>PowerPoint Presentation</vt:lpstr>
      <vt:lpstr>Binary Addition</vt:lpstr>
      <vt:lpstr>There are 10 kinds of people in the world. Those who understand binary, and those who don’t.  -Anonymous</vt:lpstr>
      <vt:lpstr>Hexadecimal  (16)</vt:lpstr>
      <vt:lpstr>Octal (8)</vt:lpstr>
      <vt:lpstr>ASCII</vt:lpstr>
      <vt:lpstr>ASCII</vt:lpstr>
      <vt:lpstr>UNICODE</vt:lpstr>
      <vt:lpstr>Colors (RGBA)</vt:lpstr>
      <vt:lpstr>CODE (Instructions)</vt:lpstr>
      <vt:lpstr>Windows 10 Programmer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101 Computer Fundamentals</dc:title>
  <dc:creator>Mike Yeager</dc:creator>
  <cp:lastModifiedBy>Mike Yeager</cp:lastModifiedBy>
  <cp:revision>23</cp:revision>
  <dcterms:created xsi:type="dcterms:W3CDTF">2019-01-25T04:29:27Z</dcterms:created>
  <dcterms:modified xsi:type="dcterms:W3CDTF">2019-01-25T19:33:43Z</dcterms:modified>
</cp:coreProperties>
</file>