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lvl1pPr algn="ctr">
      <a:defRPr sz="4200">
        <a:latin typeface="Helvetica Neue"/>
        <a:ea typeface="Helvetica Neue"/>
        <a:cs typeface="Helvetica Neue"/>
        <a:sym typeface="Helvetica Neue"/>
      </a:defRPr>
    </a:lvl1pPr>
    <a:lvl2pPr indent="457200" algn="ctr">
      <a:defRPr sz="4200">
        <a:latin typeface="Helvetica Neue"/>
        <a:ea typeface="Helvetica Neue"/>
        <a:cs typeface="Helvetica Neue"/>
        <a:sym typeface="Helvetica Neue"/>
      </a:defRPr>
    </a:lvl2pPr>
    <a:lvl3pPr indent="914400" algn="ctr">
      <a:defRPr sz="4200">
        <a:latin typeface="Helvetica Neue"/>
        <a:ea typeface="Helvetica Neue"/>
        <a:cs typeface="Helvetica Neue"/>
        <a:sym typeface="Helvetica Neue"/>
      </a:defRPr>
    </a:lvl3pPr>
    <a:lvl4pPr indent="1371600" algn="ctr">
      <a:defRPr sz="4200">
        <a:latin typeface="Helvetica Neue"/>
        <a:ea typeface="Helvetica Neue"/>
        <a:cs typeface="Helvetica Neue"/>
        <a:sym typeface="Helvetica Neue"/>
      </a:defRPr>
    </a:lvl4pPr>
    <a:lvl5pPr indent="1828800" algn="ctr">
      <a:defRPr sz="4200">
        <a:latin typeface="Helvetica Neue"/>
        <a:ea typeface="Helvetica Neue"/>
        <a:cs typeface="Helvetica Neue"/>
        <a:sym typeface="Helvetica Neue"/>
      </a:defRPr>
    </a:lvl5pPr>
    <a:lvl6pPr algn="ctr">
      <a:defRPr sz="4200">
        <a:latin typeface="Helvetica Neue"/>
        <a:ea typeface="Helvetica Neue"/>
        <a:cs typeface="Helvetica Neue"/>
        <a:sym typeface="Helvetica Neue"/>
      </a:defRPr>
    </a:lvl6pPr>
    <a:lvl7pPr algn="ctr">
      <a:defRPr sz="4200">
        <a:latin typeface="Helvetica Neue"/>
        <a:ea typeface="Helvetica Neue"/>
        <a:cs typeface="Helvetica Neue"/>
        <a:sym typeface="Helvetica Neue"/>
      </a:defRPr>
    </a:lvl7pPr>
    <a:lvl8pPr algn="ctr">
      <a:defRPr sz="4200">
        <a:latin typeface="Helvetica Neue"/>
        <a:ea typeface="Helvetica Neue"/>
        <a:cs typeface="Helvetica Neue"/>
        <a:sym typeface="Helvetica Neue"/>
      </a:defRPr>
    </a:lvl8pPr>
    <a:lvl9pPr algn="ctr">
      <a:defRPr sz="4200">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E8E8"/>
          </a:solidFill>
        </a:fill>
      </a:tcStyle>
    </a:wholeTbl>
    <a:band2H>
      <a:tcTxStyle b="def" i="def"/>
      <a:tcStyle>
        <a:tcBdr/>
        <a:fill>
          <a:solidFill>
            <a:srgbClr val="F4F4F4"/>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Row>
  </a:tblStyle>
  <a:tblStyle styleId="{C7B018BB-80A7-4F77-B60F-C8B233D01FF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b="def" i="def"/>
      <a:tcStyle>
        <a:tcBdr/>
        <a:fill>
          <a:solidFill>
            <a:srgbClr val="E7E7ED"/>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FBFBF"/>
          </a:solidFill>
        </a:fill>
      </a:tcStyle>
    </a:firstCol>
    <a:lastRow>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FBFBF"/>
          </a:solidFill>
        </a:fill>
      </a:tcStyle>
    </a:firstRow>
  </a:tblStyle>
  <a:tblStyle styleId="{33BA23B1-9221-436E-865A-0063620EA4FD}"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p:nvPr>
            <p:ph type="sldImg"/>
          </p:nvPr>
        </p:nvSpPr>
        <p:spPr>
          <a:xfrm>
            <a:off x="1143000" y="685800"/>
            <a:ext cx="4572000" cy="3429000"/>
          </a:xfrm>
          <a:prstGeom prst="rect">
            <a:avLst/>
          </a:prstGeom>
        </p:spPr>
        <p:txBody>
          <a:bodyPr/>
          <a:lstStyle/>
          <a:p>
            <a:pPr lvl="0"/>
          </a:p>
        </p:txBody>
      </p:sp>
      <p:sp>
        <p:nvSpPr>
          <p:cNvPr id="87" name="Shape 8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wit.ie" TargetMode="External"/><Relationship Id="rId3"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http://www.wit.ie" TargetMode="Externa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creativecommons.org/licenses/by-nc/3.0/" TargetMode="Externa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7" name="Shape 7"/>
          <p:cNvSpPr/>
          <p:nvPr/>
        </p:nvSpPr>
        <p:spPr>
          <a:xfrm>
            <a:off x="647700" y="4749800"/>
            <a:ext cx="117094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p>
        </p:txBody>
      </p:sp>
      <p:sp>
        <p:nvSpPr>
          <p:cNvPr id="8" name="Shape 8"/>
          <p:cNvSpPr/>
          <p:nvPr/>
        </p:nvSpPr>
        <p:spPr>
          <a:xfrm>
            <a:off x="506272" y="5378364"/>
            <a:ext cx="2846528" cy="136859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lnSpc>
                <a:spcPct val="80000"/>
              </a:lnSpc>
              <a:defRPr sz="1800"/>
            </a:pPr>
            <a:r>
              <a:rPr sz="4800">
                <a:solidFill>
                  <a:srgbClr val="9A9A9A"/>
                </a:solidFill>
                <a:latin typeface="Helvetica Neue UltraLight"/>
                <a:ea typeface="Helvetica Neue UltraLight"/>
                <a:cs typeface="Helvetica Neue UltraLight"/>
                <a:sym typeface="Helvetica Neue UltraLight"/>
              </a:rPr>
              <a:t>Produced </a:t>
            </a:r>
            <a:endParaRPr sz="4800">
              <a:solidFill>
                <a:srgbClr val="9A9A9A"/>
              </a:solidFill>
              <a:latin typeface="Helvetica Neue UltraLight"/>
              <a:ea typeface="Helvetica Neue UltraLight"/>
              <a:cs typeface="Helvetica Neue UltraLight"/>
              <a:sym typeface="Helvetica Neue UltraLight"/>
            </a:endParaRPr>
          </a:p>
          <a:p>
            <a:pPr lvl="0" algn="r">
              <a:lnSpc>
                <a:spcPct val="80000"/>
              </a:lnSpc>
              <a:defRPr sz="1800"/>
            </a:pPr>
            <a:r>
              <a:rPr sz="4800">
                <a:solidFill>
                  <a:srgbClr val="9A9A9A"/>
                </a:solidFill>
                <a:latin typeface="Helvetica Neue UltraLight"/>
                <a:ea typeface="Helvetica Neue UltraLight"/>
                <a:cs typeface="Helvetica Neue UltraLight"/>
                <a:sym typeface="Helvetica Neue UltraLight"/>
              </a:rPr>
              <a:t>by</a:t>
            </a:r>
          </a:p>
        </p:txBody>
      </p:sp>
      <p:grpSp>
        <p:nvGrpSpPr>
          <p:cNvPr id="12" name="Group 12"/>
          <p:cNvGrpSpPr/>
          <p:nvPr/>
        </p:nvGrpSpPr>
        <p:grpSpPr>
          <a:xfrm>
            <a:off x="3706812" y="6629906"/>
            <a:ext cx="4610101" cy="1350527"/>
            <a:chOff x="0" y="0"/>
            <a:chExt cx="4610100" cy="1350525"/>
          </a:xfrm>
        </p:grpSpPr>
        <p:sp>
          <p:nvSpPr>
            <p:cNvPr id="9" name="Shape 9"/>
            <p:cNvSpPr/>
            <p:nvPr/>
          </p:nvSpPr>
          <p:spPr>
            <a:xfrm>
              <a:off x="0" y="0"/>
              <a:ext cx="4610100" cy="70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0" algn="l">
                <a:lnSpc>
                  <a:spcPct val="120000"/>
                </a:lnSpc>
                <a:defRPr sz="1800"/>
              </a:pPr>
              <a:r>
                <a:rPr>
                  <a:solidFill>
                    <a:srgbClr val="102643"/>
                  </a:solidFill>
                </a:rPr>
                <a:t>Department of Computing, Maths &amp; Physics</a:t>
              </a:r>
              <a:endParaRPr>
                <a:solidFill>
                  <a:srgbClr val="102643"/>
                </a:solidFill>
              </a:endParaRPr>
            </a:p>
            <a:p>
              <a:pPr lvl="0" algn="l">
                <a:lnSpc>
                  <a:spcPct val="120000"/>
                </a:lnSpc>
                <a:defRPr sz="1800"/>
              </a:pPr>
              <a:r>
                <a:rPr>
                  <a:solidFill>
                    <a:srgbClr val="102643"/>
                  </a:solidFill>
                </a:rPr>
                <a:t>Waterford Institute of Technology</a:t>
              </a:r>
            </a:p>
          </p:txBody>
        </p:sp>
        <p:sp>
          <p:nvSpPr>
            <p:cNvPr id="10" name="Shape 10"/>
            <p:cNvSpPr/>
            <p:nvPr/>
          </p:nvSpPr>
          <p:spPr>
            <a:xfrm>
              <a:off x="0" y="747929"/>
              <a:ext cx="1360488" cy="2874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1300">
                  <a:hlinkClick r:id="rId2" invalidUrl="" action="" tgtFrame="" tooltip="" history="1" highlightClick="0" endSnd="0"/>
                </a:defRPr>
              </a:lvl1pPr>
            </a:lstStyle>
            <a:p>
              <a:pPr lvl="0">
                <a:defRPr sz="1800"/>
              </a:pPr>
              <a:r>
                <a:rPr sz="1300">
                  <a:hlinkClick r:id="rId2" invalidUrl="" action="" tgtFrame="" tooltip="" history="1" highlightClick="0" endSnd="0"/>
                </a:rPr>
                <a:t>http://www.wit.ie</a:t>
              </a:r>
            </a:p>
          </p:txBody>
        </p:sp>
        <p:sp>
          <p:nvSpPr>
            <p:cNvPr id="11" name="Shape 11"/>
            <p:cNvSpPr/>
            <p:nvPr/>
          </p:nvSpPr>
          <p:spPr>
            <a:xfrm>
              <a:off x="0" y="1063048"/>
              <a:ext cx="1670050" cy="2874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1300">
                  <a:hlinkClick r:id="rId2" invalidUrl="" action="" tgtFrame="" tooltip="" history="1" highlightClick="0" endSnd="0"/>
                </a:defRPr>
              </a:lvl1pPr>
            </a:lstStyle>
            <a:p>
              <a:pPr lvl="0">
                <a:defRPr sz="1800"/>
              </a:pPr>
              <a:r>
                <a:rPr sz="1300">
                  <a:hlinkClick r:id="rId2" invalidUrl="" action="" tgtFrame="" tooltip="" history="1" highlightClick="0" endSnd="0"/>
                </a:rPr>
                <a:t>http://elearning.wit.ie</a:t>
              </a:r>
            </a:p>
          </p:txBody>
        </p:sp>
      </p:grpSp>
      <p:pic>
        <p:nvPicPr>
          <p:cNvPr id="13" name="image.png"/>
          <p:cNvPicPr/>
          <p:nvPr/>
        </p:nvPicPr>
        <p:blipFill>
          <a:blip r:embed="rId3">
            <a:extLst/>
          </a:blip>
          <a:stretch>
            <a:fillRect/>
          </a:stretch>
        </p:blipFill>
        <p:spPr>
          <a:xfrm>
            <a:off x="927100" y="8724900"/>
            <a:ext cx="3175000" cy="660400"/>
          </a:xfrm>
          <a:prstGeom prst="rect">
            <a:avLst/>
          </a:prstGeom>
          <a:ln w="12700">
            <a:miter lim="400000"/>
          </a:ln>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41" name="Shape 41"/>
          <p:cNvSpPr/>
          <p:nvPr/>
        </p:nvSpPr>
        <p:spPr>
          <a:xfrm flipH="1">
            <a:off x="6488112" y="519112"/>
            <a:ext cx="1588" cy="7964488"/>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42" name="Shape 42"/>
          <p:cNvSpPr/>
          <p:nvPr/>
        </p:nvSpPr>
        <p:spPr>
          <a:xfrm>
            <a:off x="6488112" y="4476750"/>
            <a:ext cx="5995989"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43" name="Shape 43"/>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p>
            <a:pPr lvl="0">
              <a:defRPr sz="1800"/>
            </a:pPr>
            <a:r>
              <a:rPr sz="4200"/>
              <a:t>Title Text</a:t>
            </a:r>
          </a:p>
        </p:txBody>
      </p:sp>
      <p:sp>
        <p:nvSpPr>
          <p:cNvPr id="46" name="Shape 46"/>
          <p:cNvSpPr/>
          <p:nvPr>
            <p:ph type="body" idx="1"/>
          </p:nvPr>
        </p:nvSpPr>
        <p:spPr>
          <a:prstGeom prst="rect">
            <a:avLst/>
          </a:prstGeom>
        </p:spPr>
        <p:txBody>
          <a:bodyPr/>
          <a:lstStyle/>
          <a:p>
            <a:pPr lvl="0">
              <a:defRPr sz="1800"/>
            </a:pPr>
            <a:r>
              <a:rPr sz="2600"/>
              <a:t>Body Level One</a:t>
            </a:r>
            <a:endParaRPr sz="2600"/>
          </a:p>
          <a:p>
            <a:pPr lvl="1">
              <a:defRPr sz="1800"/>
            </a:pPr>
            <a:r>
              <a:rPr sz="2600"/>
              <a:t>Body Level Two</a:t>
            </a:r>
            <a:endParaRPr sz="2600"/>
          </a:p>
          <a:p>
            <a:pPr lvl="2">
              <a:defRPr sz="1800"/>
            </a:pPr>
            <a:r>
              <a:rPr sz="2600"/>
              <a:t>Body Level Three</a:t>
            </a:r>
            <a:endParaRPr sz="2600"/>
          </a:p>
          <a:p>
            <a:pPr lvl="3">
              <a:defRPr sz="1800"/>
            </a:pPr>
            <a:r>
              <a:rPr sz="2600"/>
              <a:t>Body Level Four</a:t>
            </a:r>
            <a:endParaRPr sz="2600"/>
          </a:p>
          <a:p>
            <a:pPr lvl="4">
              <a:defRPr sz="1800"/>
            </a:pPr>
            <a:r>
              <a:rPr sz="2600"/>
              <a:t>Body Level Five</a:t>
            </a:r>
          </a:p>
        </p:txBody>
      </p:sp>
      <p:sp>
        <p:nvSpPr>
          <p:cNvPr id="47" name="Shape 4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9" name="Shape 49"/>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50" name="Shape 50"/>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52" name="Shape 52"/>
          <p:cNvSpPr/>
          <p:nvPr>
            <p:ph type="body" idx="1"/>
          </p:nvPr>
        </p:nvSpPr>
        <p:spPr>
          <a:xfrm>
            <a:off x="8369300" y="2324100"/>
            <a:ext cx="4064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53" name="Shape 53"/>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55" name="Shape 55"/>
          <p:cNvSpPr/>
          <p:nvPr>
            <p:ph type="body" idx="1"/>
          </p:nvPr>
        </p:nvSpPr>
        <p:spPr>
          <a:xfrm>
            <a:off x="571500" y="863600"/>
            <a:ext cx="11861800" cy="8026400"/>
          </a:xfrm>
          <a:prstGeom prst="rect">
            <a:avLst/>
          </a:prstGeom>
        </p:spPr>
        <p:txBody>
          <a:bodyPr/>
          <a:lstStyle>
            <a:lvl1pPr>
              <a:spcBef>
                <a:spcPts val="7200"/>
              </a:spcBef>
              <a:buClr>
                <a:srgbClr val="606060"/>
              </a:buClr>
              <a:defRPr>
                <a:solidFill>
                  <a:srgbClr val="606060"/>
                </a:solidFill>
              </a:defRPr>
            </a:lvl1pPr>
            <a:lvl2pPr>
              <a:spcBef>
                <a:spcPts val="7200"/>
              </a:spcBef>
              <a:buClr>
                <a:srgbClr val="606060"/>
              </a:buClr>
              <a:defRPr>
                <a:solidFill>
                  <a:srgbClr val="606060"/>
                </a:solidFill>
              </a:defRPr>
            </a:lvl2pPr>
            <a:lvl3pPr>
              <a:spcBef>
                <a:spcPts val="7200"/>
              </a:spcBef>
              <a:buClr>
                <a:srgbClr val="606060"/>
              </a:buClr>
              <a:defRPr>
                <a:solidFill>
                  <a:srgbClr val="606060"/>
                </a:solidFill>
              </a:defRPr>
            </a:lvl3pPr>
            <a:lvl4pPr>
              <a:spcBef>
                <a:spcPts val="7200"/>
              </a:spcBef>
              <a:buClr>
                <a:srgbClr val="606060"/>
              </a:buClr>
              <a:defRPr>
                <a:solidFill>
                  <a:srgbClr val="606060"/>
                </a:solidFill>
              </a:defRPr>
            </a:lvl4pPr>
            <a:lvl5pPr>
              <a:spcBef>
                <a:spcPts val="7200"/>
              </a:spcBef>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57" name="Shape 57"/>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60" name="Shape 60"/>
          <p:cNvSpPr/>
          <p:nvPr/>
        </p:nvSpPr>
        <p:spPr>
          <a:xfrm>
            <a:off x="647700" y="4749800"/>
            <a:ext cx="4881563"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p>
        </p:txBody>
      </p:sp>
      <p:sp>
        <p:nvSpPr>
          <p:cNvPr id="61" name="Shape 61"/>
          <p:cNvSpPr/>
          <p:nvPr>
            <p:ph type="body" idx="1"/>
          </p:nvPr>
        </p:nvSpPr>
        <p:spPr>
          <a:xfrm>
            <a:off x="571500" y="5016500"/>
            <a:ext cx="5080000" cy="4737100"/>
          </a:xfrm>
          <a:prstGeom prst="rect">
            <a:avLst/>
          </a:prstGeom>
        </p:spPr>
        <p:txBody>
          <a:bodyPr/>
          <a:lstStyle>
            <a:lvl1pPr marL="342900" indent="-342900">
              <a:spcBef>
                <a:spcPts val="0"/>
              </a:spcBef>
              <a:buClrTx/>
              <a:buSzTx/>
              <a:buFontTx/>
              <a:buNone/>
              <a:defRPr>
                <a:solidFill>
                  <a:srgbClr val="606060"/>
                </a:solidFill>
              </a:defRPr>
            </a:lvl1pPr>
            <a:lvl2pPr marL="342900" indent="114300">
              <a:spcBef>
                <a:spcPts val="0"/>
              </a:spcBef>
              <a:buClrTx/>
              <a:buSzTx/>
              <a:buFontTx/>
              <a:buNone/>
              <a:defRPr>
                <a:solidFill>
                  <a:srgbClr val="606060"/>
                </a:solidFill>
              </a:defRPr>
            </a:lvl2pPr>
            <a:lvl3pPr marL="342900" indent="571500">
              <a:spcBef>
                <a:spcPts val="0"/>
              </a:spcBef>
              <a:buClrTx/>
              <a:buSzTx/>
              <a:buFontTx/>
              <a:buNone/>
              <a:defRPr>
                <a:solidFill>
                  <a:srgbClr val="606060"/>
                </a:solidFill>
              </a:defRPr>
            </a:lvl3pPr>
            <a:lvl4pPr marL="342900" indent="1028700">
              <a:spcBef>
                <a:spcPts val="0"/>
              </a:spcBef>
              <a:buClrTx/>
              <a:buSzTx/>
              <a:buFontTx/>
              <a:buNone/>
              <a:defRPr>
                <a:solidFill>
                  <a:srgbClr val="606060"/>
                </a:solidFill>
              </a:defRPr>
            </a:lvl4pPr>
            <a:lvl5pPr marL="342900" indent="1485900">
              <a:spcBef>
                <a:spcPts val="0"/>
              </a:spcBef>
              <a:buClrTx/>
              <a:buSzTx/>
              <a:buFontTx/>
              <a:buNone/>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62" name="Shape 62"/>
          <p:cNvSpPr/>
          <p:nvPr>
            <p:ph type="title"/>
          </p:nvPr>
        </p:nvSpPr>
        <p:spPr>
          <a:xfrm>
            <a:off x="571500" y="0"/>
            <a:ext cx="5080000" cy="4495800"/>
          </a:xfrm>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64" name="Shape 64"/>
          <p:cNvSpPr/>
          <p:nvPr/>
        </p:nvSpPr>
        <p:spPr>
          <a:xfrm>
            <a:off x="7545069" y="7975600"/>
            <a:ext cx="1" cy="142240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p>
        </p:txBody>
      </p:sp>
      <p:sp>
        <p:nvSpPr>
          <p:cNvPr id="65" name="Shape 65"/>
          <p:cNvSpPr/>
          <p:nvPr>
            <p:ph type="title"/>
          </p:nvPr>
        </p:nvSpPr>
        <p:spPr>
          <a:xfrm>
            <a:off x="1409700" y="7518400"/>
            <a:ext cx="5791200" cy="2235200"/>
          </a:xfrm>
          <a:prstGeom prst="rect">
            <a:avLst/>
          </a:prstGeom>
          <a:noFill/>
        </p:spPr>
        <p:txBody>
          <a:bodyPr anchor="ctr"/>
          <a:lstStyle>
            <a:lvl1pPr algn="r"/>
          </a:lstStyle>
          <a:p>
            <a:pPr lvl="0">
              <a:defRPr sz="1800"/>
            </a:pPr>
            <a:r>
              <a:rPr sz="4200"/>
              <a:t>Title Text</a:t>
            </a:r>
          </a:p>
        </p:txBody>
      </p:sp>
      <p:sp>
        <p:nvSpPr>
          <p:cNvPr id="66" name="Shape 66"/>
          <p:cNvSpPr/>
          <p:nvPr>
            <p:ph type="body" idx="1"/>
          </p:nvPr>
        </p:nvSpPr>
        <p:spPr>
          <a:xfrm>
            <a:off x="7848600" y="8470900"/>
            <a:ext cx="4953000" cy="1282700"/>
          </a:xfrm>
          <a:prstGeom prst="rect">
            <a:avLst/>
          </a:prstGeom>
        </p:spPr>
        <p:txBody>
          <a:bodyPr/>
          <a:lstStyle>
            <a:lvl1pPr marL="342900" indent="-342900">
              <a:spcBef>
                <a:spcPts val="0"/>
              </a:spcBef>
              <a:buClrTx/>
              <a:buSzTx/>
              <a:buFontTx/>
              <a:buNone/>
              <a:defRPr>
                <a:solidFill>
                  <a:srgbClr val="999999"/>
                </a:solidFill>
              </a:defRPr>
            </a:lvl1pPr>
            <a:lvl2pPr marL="342900" indent="114300">
              <a:spcBef>
                <a:spcPts val="0"/>
              </a:spcBef>
              <a:buClrTx/>
              <a:buSzTx/>
              <a:buFontTx/>
              <a:buNone/>
              <a:defRPr>
                <a:solidFill>
                  <a:srgbClr val="999999"/>
                </a:solidFill>
              </a:defRPr>
            </a:lvl2pPr>
            <a:lvl3pPr marL="342900" indent="571500">
              <a:spcBef>
                <a:spcPts val="0"/>
              </a:spcBef>
              <a:buClrTx/>
              <a:buSzTx/>
              <a:buFontTx/>
              <a:buNone/>
              <a:defRPr>
                <a:solidFill>
                  <a:srgbClr val="999999"/>
                </a:solidFill>
              </a:defRPr>
            </a:lvl3pPr>
            <a:lvl4pPr marL="342900" indent="1028700">
              <a:spcBef>
                <a:spcPts val="0"/>
              </a:spcBef>
              <a:buClrTx/>
              <a:buSzTx/>
              <a:buFontTx/>
              <a:buNone/>
              <a:defRPr>
                <a:solidFill>
                  <a:srgbClr val="999999"/>
                </a:solidFill>
              </a:defRPr>
            </a:lvl4pPr>
            <a:lvl5pPr marL="342900" indent="1485900">
              <a:spcBef>
                <a:spcPts val="0"/>
              </a:spcBef>
              <a:buClrTx/>
              <a:buSzTx/>
              <a:buFontTx/>
              <a:buNone/>
              <a:defRPr>
                <a:solidFill>
                  <a:srgbClr val="999999"/>
                </a:solidFill>
              </a:defRPr>
            </a:lvl5pPr>
          </a:lstStyle>
          <a:p>
            <a:pPr lvl="0">
              <a:defRPr sz="1800">
                <a:solidFill>
                  <a:srgbClr val="000000"/>
                </a:solidFill>
              </a:defRPr>
            </a:pPr>
            <a:r>
              <a:rPr sz="2600">
                <a:solidFill>
                  <a:srgbClr val="999999"/>
                </a:solidFill>
              </a:rPr>
              <a:t>Body Level One</a:t>
            </a:r>
            <a:endParaRPr sz="2600">
              <a:solidFill>
                <a:srgbClr val="999999"/>
              </a:solidFill>
            </a:endParaRPr>
          </a:p>
          <a:p>
            <a:pPr lvl="1">
              <a:defRPr sz="1800">
                <a:solidFill>
                  <a:srgbClr val="000000"/>
                </a:solidFill>
              </a:defRPr>
            </a:pPr>
            <a:r>
              <a:rPr sz="2600">
                <a:solidFill>
                  <a:srgbClr val="999999"/>
                </a:solidFill>
              </a:rPr>
              <a:t>Body Level Two</a:t>
            </a:r>
            <a:endParaRPr sz="2600">
              <a:solidFill>
                <a:srgbClr val="999999"/>
              </a:solidFill>
            </a:endParaRPr>
          </a:p>
          <a:p>
            <a:pPr lvl="2">
              <a:defRPr sz="1800">
                <a:solidFill>
                  <a:srgbClr val="000000"/>
                </a:solidFill>
              </a:defRPr>
            </a:pPr>
            <a:r>
              <a:rPr sz="2600">
                <a:solidFill>
                  <a:srgbClr val="999999"/>
                </a:solidFill>
              </a:rPr>
              <a:t>Body Level Three</a:t>
            </a:r>
            <a:endParaRPr sz="2600">
              <a:solidFill>
                <a:srgbClr val="999999"/>
              </a:solidFill>
            </a:endParaRPr>
          </a:p>
          <a:p>
            <a:pPr lvl="3">
              <a:defRPr sz="1800">
                <a:solidFill>
                  <a:srgbClr val="000000"/>
                </a:solidFill>
              </a:defRPr>
            </a:pPr>
            <a:r>
              <a:rPr sz="2600">
                <a:solidFill>
                  <a:srgbClr val="999999"/>
                </a:solidFill>
              </a:rPr>
              <a:t>Body Level Four</a:t>
            </a:r>
            <a:endParaRPr sz="2600">
              <a:solidFill>
                <a:srgbClr val="999999"/>
              </a:solidFill>
            </a:endParaRPr>
          </a:p>
          <a:p>
            <a:pPr lvl="4">
              <a:defRPr sz="1800">
                <a:solidFill>
                  <a:srgbClr val="000000"/>
                </a:solidFill>
              </a:defRPr>
            </a:pPr>
            <a:r>
              <a:rPr sz="2600">
                <a:solidFill>
                  <a:srgbClr val="999999"/>
                </a:solidFill>
              </a:rPr>
              <a:t>Body Level Five</a:t>
            </a:r>
          </a:p>
        </p:txBody>
      </p:sp>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68" name="Shape 68"/>
          <p:cNvSpPr/>
          <p:nvPr>
            <p:ph type="title"/>
          </p:nvPr>
        </p:nvSpPr>
        <p:spPr>
          <a:xfrm>
            <a:off x="571500" y="3708400"/>
            <a:ext cx="11861800" cy="2336800"/>
          </a:xfrm>
          <a:prstGeom prst="rect">
            <a:avLst/>
          </a:prstGeom>
          <a:noFill/>
        </p:spPr>
        <p:txBody>
          <a:bodyPr anchor="ctr"/>
          <a:lstStyle/>
          <a:p>
            <a:pPr lvl="0">
              <a:defRPr sz="1800"/>
            </a:pPr>
            <a:r>
              <a:rPr sz="4200"/>
              <a:t>Title Text</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5" name="Shape 1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Lab Title">
    <p:spTree>
      <p:nvGrpSpPr>
        <p:cNvPr id="1" name=""/>
        <p:cNvGrpSpPr/>
        <p:nvPr/>
      </p:nvGrpSpPr>
      <p:grpSpPr>
        <a:xfrm>
          <a:off x="0" y="0"/>
          <a:ext cx="0" cy="0"/>
          <a:chOff x="0" y="0"/>
          <a:chExt cx="0" cy="0"/>
        </a:xfrm>
      </p:grpSpPr>
      <p:sp>
        <p:nvSpPr>
          <p:cNvPr id="70" name="Shape 70"/>
          <p:cNvSpPr/>
          <p:nvPr/>
        </p:nvSpPr>
        <p:spPr>
          <a:xfrm flipV="1">
            <a:off x="908290" y="4366805"/>
            <a:ext cx="11220733" cy="2"/>
          </a:xfrm>
          <a:prstGeom prst="line">
            <a:avLst/>
          </a:prstGeom>
          <a:ln w="12700">
            <a:solidFill>
              <a:srgbClr val="919191"/>
            </a:solidFill>
            <a:miter lim="400000"/>
          </a:ln>
        </p:spPr>
        <p:txBody>
          <a:bodyPr lIns="50800" tIns="50800" rIns="50800" bIns="50800" anchor="ctr"/>
          <a:lstStyle/>
          <a:p>
            <a:pPr lvl="0" algn="l" defTabSz="457200">
              <a:defRPr sz="1200">
                <a:latin typeface="+mn-lt"/>
                <a:ea typeface="+mn-ea"/>
                <a:cs typeface="+mn-cs"/>
                <a:sym typeface="Helvetica"/>
              </a:defRPr>
            </a:pPr>
          </a:p>
        </p:txBody>
      </p:sp>
      <p:pic>
        <p:nvPicPr>
          <p:cNvPr id="71"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72" name="esu-logo.png"/>
          <p:cNvPicPr/>
          <p:nvPr/>
        </p:nvPicPr>
        <p:blipFill>
          <a:blip r:embed="rId3">
            <a:extLst/>
          </a:blip>
          <a:stretch>
            <a:fillRect/>
          </a:stretch>
        </p:blipFill>
        <p:spPr>
          <a:xfrm>
            <a:off x="10198100" y="8826500"/>
            <a:ext cx="1879600" cy="444500"/>
          </a:xfrm>
          <a:prstGeom prst="rect">
            <a:avLst/>
          </a:prstGeom>
          <a:ln w="12700">
            <a:miter lim="400000"/>
          </a:ln>
        </p:spPr>
      </p:pic>
      <p:sp>
        <p:nvSpPr>
          <p:cNvPr id="73" name="Shape 73"/>
          <p:cNvSpPr/>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Produced </a:t>
            </a:r>
            <a:endParaRPr sz="4800">
              <a:solidFill>
                <a:srgbClr val="AAAAAA"/>
              </a:solidFill>
              <a:latin typeface="Helvetica Neue UltraLight"/>
              <a:ea typeface="Helvetica Neue UltraLight"/>
              <a:cs typeface="Helvetica Neue UltraLight"/>
              <a:sym typeface="Helvetica Neue UltraLight"/>
            </a:endParaRPr>
          </a:p>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by</a:t>
            </a:r>
          </a:p>
        </p:txBody>
      </p:sp>
      <p:grpSp>
        <p:nvGrpSpPr>
          <p:cNvPr id="77" name="Group 77"/>
          <p:cNvGrpSpPr/>
          <p:nvPr/>
        </p:nvGrpSpPr>
        <p:grpSpPr>
          <a:xfrm>
            <a:off x="3707033" y="6616700"/>
            <a:ext cx="4610101" cy="1371601"/>
            <a:chOff x="0" y="0"/>
            <a:chExt cx="4610100" cy="1371600"/>
          </a:xfrm>
        </p:grpSpPr>
        <p:sp>
          <p:nvSpPr>
            <p:cNvPr id="74" name="Shape 74"/>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0" algn="l" defTabSz="584200">
                <a:lnSpc>
                  <a:spcPct val="120000"/>
                </a:lnSpc>
                <a:defRPr sz="1800"/>
              </a:pPr>
              <a:r>
                <a:rPr>
                  <a:solidFill>
                    <a:srgbClr val="133455"/>
                  </a:solidFill>
                </a:rPr>
                <a:t>Department of Computing, Maths &amp; Physics</a:t>
              </a:r>
              <a:endParaRPr>
                <a:solidFill>
                  <a:srgbClr val="133455"/>
                </a:solidFill>
              </a:endParaRPr>
            </a:p>
            <a:p>
              <a:pPr lvl="0" algn="l" defTabSz="584200">
                <a:lnSpc>
                  <a:spcPct val="120000"/>
                </a:lnSpc>
                <a:defRPr sz="1800"/>
              </a:pPr>
              <a:r>
                <a:rPr>
                  <a:solidFill>
                    <a:srgbClr val="133455"/>
                  </a:solidFill>
                </a:rPr>
                <a:t>Waterford Institute of Technology</a:t>
              </a:r>
            </a:p>
          </p:txBody>
        </p:sp>
        <p:sp>
          <p:nvSpPr>
            <p:cNvPr id="75" name="Shape 75"/>
            <p:cNvSpPr/>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sz="1300">
                  <a:hlinkClick r:id="rId4" invalidUrl="" action="" tgtFrame="" tooltip="" history="1" highlightClick="0" endSnd="0"/>
                </a:defRPr>
              </a:lvl1pPr>
            </a:lstStyle>
            <a:p>
              <a:pPr lvl="0">
                <a:defRPr sz="1800"/>
              </a:pPr>
              <a:r>
                <a:rPr sz="1300">
                  <a:hlinkClick r:id="rId4" invalidUrl="" action="" tgtFrame="" tooltip="" history="1" highlightClick="0" endSnd="0"/>
                </a:rPr>
                <a:t>http://www.wit.ie</a:t>
              </a:r>
            </a:p>
          </p:txBody>
        </p:sp>
        <p:sp>
          <p:nvSpPr>
            <p:cNvPr id="76" name="Shape 76"/>
            <p:cNvSpPr/>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sz="1300">
                  <a:hlinkClick r:id="rId4" invalidUrl="" action="" tgtFrame="" tooltip="" history="1" highlightClick="0" endSnd="0"/>
                </a:defRPr>
              </a:lvl1pPr>
            </a:lstStyle>
            <a:p>
              <a:pPr lvl="0">
                <a:defRPr sz="1800"/>
              </a:pPr>
              <a:r>
                <a:rPr sz="1300">
                  <a:hlinkClick r:id="rId4" invalidUrl="" action="" tgtFrame="" tooltip="" history="1" highlightClick="0" endSnd="0"/>
                </a:rPr>
                <a:t>http://elearning.wit.ie</a:t>
              </a:r>
            </a:p>
          </p:txBody>
        </p:sp>
      </p:grpSp>
      <p:sp>
        <p:nvSpPr>
          <p:cNvPr id="78" name="Shape 78"/>
          <p:cNvSpPr/>
          <p:nvPr>
            <p:ph type="title"/>
          </p:nvPr>
        </p:nvSpPr>
        <p:spPr>
          <a:xfrm>
            <a:off x="889000" y="2368550"/>
            <a:ext cx="11226800" cy="1028700"/>
          </a:xfrm>
          <a:prstGeom prst="rect">
            <a:avLst/>
          </a:prstGeom>
          <a:noFill/>
        </p:spPr>
        <p:txBody>
          <a:bodyPr anchor="ctr"/>
          <a:lstStyle>
            <a:lvl1pPr defTabSz="584200">
              <a:defRPr sz="4800">
                <a:latin typeface="Helvetica Neue"/>
                <a:ea typeface="Helvetica Neue"/>
                <a:cs typeface="Helvetica Neue"/>
                <a:sym typeface="Helvetica Neue"/>
              </a:defRPr>
            </a:lvl1pPr>
          </a:lstStyle>
          <a:p>
            <a:pPr lvl="0">
              <a:defRPr sz="1800"/>
            </a:pPr>
            <a:r>
              <a:rPr sz="4800"/>
              <a:t>Title Text</a:t>
            </a:r>
          </a:p>
        </p:txBody>
      </p:sp>
      <p:sp>
        <p:nvSpPr>
          <p:cNvPr id="79" name="Shape 79"/>
          <p:cNvSpPr/>
          <p:nvPr>
            <p:ph type="body" idx="1"/>
          </p:nvPr>
        </p:nvSpPr>
        <p:spPr>
          <a:xfrm>
            <a:off x="3727450" y="4737100"/>
            <a:ext cx="5778500" cy="1981200"/>
          </a:xfrm>
          <a:prstGeom prst="rect">
            <a:avLst/>
          </a:prstGeom>
        </p:spPr>
        <p:txBody>
          <a:bodyPr/>
          <a:lstStyle>
            <a:lvl1pPr marL="0" indent="0" defTabSz="584200">
              <a:lnSpc>
                <a:spcPct val="120000"/>
              </a:lnSpc>
              <a:spcBef>
                <a:spcPts val="0"/>
              </a:spcBef>
              <a:buClrTx/>
              <a:buSzTx/>
              <a:buFontTx/>
              <a:buNone/>
              <a:defRPr sz="2000"/>
            </a:lvl1pPr>
            <a:lvl2pPr marL="0" indent="0" defTabSz="584200">
              <a:lnSpc>
                <a:spcPct val="120000"/>
              </a:lnSpc>
              <a:spcBef>
                <a:spcPts val="0"/>
              </a:spcBef>
              <a:buClrTx/>
              <a:buSzTx/>
              <a:buFontTx/>
              <a:buNone/>
              <a:defRPr sz="2000"/>
            </a:lvl2pPr>
            <a:lvl3pPr marL="0" indent="0" defTabSz="584200">
              <a:lnSpc>
                <a:spcPct val="120000"/>
              </a:lnSpc>
              <a:spcBef>
                <a:spcPts val="0"/>
              </a:spcBef>
              <a:buClrTx/>
              <a:buSzTx/>
              <a:buFontTx/>
              <a:buNone/>
              <a:defRPr sz="2000"/>
            </a:lvl3pPr>
            <a:lvl4pPr marL="0" indent="0" defTabSz="584200">
              <a:lnSpc>
                <a:spcPct val="120000"/>
              </a:lnSpc>
              <a:spcBef>
                <a:spcPts val="0"/>
              </a:spcBef>
              <a:buClrTx/>
              <a:buSzTx/>
              <a:buFontTx/>
              <a:buNone/>
              <a:defRPr sz="2000"/>
            </a:lvl4pPr>
            <a:lvl5pPr marL="0" indent="0" defTabSz="584200">
              <a:lnSpc>
                <a:spcPct val="120000"/>
              </a:lnSpc>
              <a:spcBef>
                <a:spcPts val="0"/>
              </a:spcBef>
              <a:buClrTx/>
              <a:buSzTx/>
              <a:buFontTx/>
              <a:buNone/>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Tree>
  </p:cSld>
  <p:clrMapOvr>
    <a:masterClrMapping/>
  </p:clrMapOvr>
  <p:transitio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Final &amp; CC">
    <p:spTree>
      <p:nvGrpSpPr>
        <p:cNvPr id="1" name=""/>
        <p:cNvGrpSpPr/>
        <p:nvPr/>
      </p:nvGrpSpPr>
      <p:grpSpPr>
        <a:xfrm>
          <a:off x="0" y="0"/>
          <a:ext cx="0" cy="0"/>
          <a:chOff x="0" y="0"/>
          <a:chExt cx="0" cy="0"/>
        </a:xfrm>
      </p:grpSpPr>
      <p:pic>
        <p:nvPicPr>
          <p:cNvPr id="81"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82" name="esu-logo.png"/>
          <p:cNvPicPr/>
          <p:nvPr/>
        </p:nvPicPr>
        <p:blipFill>
          <a:blip r:embed="rId3">
            <a:extLst/>
          </a:blip>
          <a:stretch>
            <a:fillRect/>
          </a:stretch>
        </p:blipFill>
        <p:spPr>
          <a:xfrm>
            <a:off x="10198100" y="8826500"/>
            <a:ext cx="1879600" cy="444500"/>
          </a:xfrm>
          <a:prstGeom prst="rect">
            <a:avLst/>
          </a:prstGeom>
          <a:ln w="12700">
            <a:miter lim="400000"/>
          </a:ln>
        </p:spPr>
      </p:pic>
      <p:grpSp>
        <p:nvGrpSpPr>
          <p:cNvPr id="85" name="Group 85"/>
          <p:cNvGrpSpPr/>
          <p:nvPr/>
        </p:nvGrpSpPr>
        <p:grpSpPr>
          <a:xfrm>
            <a:off x="4419600" y="3209759"/>
            <a:ext cx="4267200" cy="2893252"/>
            <a:chOff x="0" y="0"/>
            <a:chExt cx="4267200" cy="2893250"/>
          </a:xfrm>
        </p:grpSpPr>
        <p:pic>
          <p:nvPicPr>
            <p:cNvPr id="83" name="by-nc.eu.png"/>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84" name="Shape 84"/>
            <p:cNvSpPr/>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0" algn="l" defTabSz="584200">
                <a:lnSpc>
                  <a:spcPct val="120000"/>
                </a:lnSpc>
                <a:defRPr sz="1800"/>
              </a:pPr>
              <a:r>
                <a:rPr sz="1600"/>
                <a:t>Except where otherwise noted, this content is licensed under a </a:t>
              </a:r>
              <a:r>
                <a:rPr sz="1600">
                  <a:hlinkClick r:id="rId5" invalidUrl="" action="" tgtFrame="" tooltip="" history="1" highlightClick="0" endSnd="0"/>
                </a:rPr>
                <a:t>Creative Commons Attribution-NonCommercial 3.0 License</a:t>
              </a:r>
              <a:r>
                <a:rPr sz="1600"/>
                <a:t>. </a:t>
              </a:r>
              <a:endParaRPr sz="1600"/>
            </a:p>
            <a:p>
              <a:pPr lvl="0" algn="l" defTabSz="584200">
                <a:lnSpc>
                  <a:spcPct val="120000"/>
                </a:lnSpc>
                <a:defRPr sz="1800"/>
              </a:pPr>
              <a:endParaRPr sz="1600"/>
            </a:p>
            <a:p>
              <a:pPr lvl="0" algn="l" defTabSz="584200">
                <a:lnSpc>
                  <a:spcPct val="120000"/>
                </a:lnSpc>
                <a:defRPr sz="1800"/>
              </a:pPr>
              <a:r>
                <a:rPr sz="1600"/>
                <a:t>For more information, please see </a:t>
              </a:r>
              <a:r>
                <a:rPr sz="1600">
                  <a:hlinkClick r:id="rId5" invalidUrl="" action="" tgtFrame="" tooltip="" history="1" highlightClick="0" endSnd="0"/>
                </a:rPr>
                <a:t>http://creativecommons.org/licenses/by-nc/3.0/</a:t>
              </a:r>
            </a:p>
          </p:txBody>
        </p:sp>
      </p:gr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7" name="Shape 17"/>
          <p:cNvSpPr/>
          <p:nvPr/>
        </p:nvSpPr>
        <p:spPr>
          <a:xfrm flipH="1">
            <a:off x="9066212" y="519112"/>
            <a:ext cx="1588" cy="7964488"/>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18" name="Shape 18"/>
          <p:cNvSpPr/>
          <p:nvPr/>
        </p:nvSpPr>
        <p:spPr>
          <a:xfrm>
            <a:off x="9066212" y="3092450"/>
            <a:ext cx="3430588"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19" name="Shape 19"/>
          <p:cNvSpPr/>
          <p:nvPr/>
        </p:nvSpPr>
        <p:spPr>
          <a:xfrm>
            <a:off x="9066212" y="5873750"/>
            <a:ext cx="3430588"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20" name="Shape 20"/>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2" name="Shape 22"/>
          <p:cNvSpPr/>
          <p:nvPr/>
        </p:nvSpPr>
        <p:spPr>
          <a:xfrm flipH="1">
            <a:off x="6503670" y="1803400"/>
            <a:ext cx="1" cy="431800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23" name="Shape 23"/>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5" name="Shape 25"/>
          <p:cNvSpPr/>
          <p:nvPr/>
        </p:nvSpPr>
        <p:spPr>
          <a:xfrm flipH="1">
            <a:off x="4430712" y="1777999"/>
            <a:ext cx="1589" cy="5054602"/>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26" name="Shape 26"/>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8" name="Shape 28"/>
          <p:cNvSpPr/>
          <p:nvPr/>
        </p:nvSpPr>
        <p:spPr>
          <a:xfrm flipH="1">
            <a:off x="6488112" y="508000"/>
            <a:ext cx="1589" cy="801370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29" name="Shape 29"/>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31" name="Shape 31"/>
          <p:cNvSpPr/>
          <p:nvPr/>
        </p:nvSpPr>
        <p:spPr>
          <a:xfrm flipH="1">
            <a:off x="4443412" y="1776412"/>
            <a:ext cx="1589" cy="5068889"/>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32" name="Shape 32"/>
          <p:cNvSpPr/>
          <p:nvPr/>
        </p:nvSpPr>
        <p:spPr>
          <a:xfrm flipH="1">
            <a:off x="8545512" y="1776412"/>
            <a:ext cx="1588" cy="5068889"/>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33" name="Shape 33"/>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35" name="Shape 35"/>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37" name="Shape 37"/>
          <p:cNvSpPr/>
          <p:nvPr/>
        </p:nvSpPr>
        <p:spPr>
          <a:xfrm>
            <a:off x="647700" y="1968500"/>
            <a:ext cx="48768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p>
        </p:txBody>
      </p:sp>
      <p:sp>
        <p:nvSpPr>
          <p:cNvPr id="38" name="Shape 38"/>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39" name="Shape 39"/>
          <p:cNvSpPr/>
          <p:nvPr>
            <p:ph type="title"/>
          </p:nvPr>
        </p:nvSpPr>
        <p:spPr>
          <a:xfrm>
            <a:off x="571500" y="0"/>
            <a:ext cx="5080000" cy="1727200"/>
          </a:xfrm>
          <a:prstGeom prst="rect">
            <a:avLst/>
          </a:prstGeom>
          <a:noFill/>
        </p:spPr>
        <p:txBody>
          <a:bodyPr/>
          <a:lstStyle/>
          <a:p>
            <a:pPr lvl="0">
              <a:defRPr sz="1800"/>
            </a:pPr>
            <a:r>
              <a:rPr sz="4200"/>
              <a:t>Title Text</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647700" y="1968500"/>
            <a:ext cx="117094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p>
        </p:txBody>
      </p:sp>
      <p:sp>
        <p:nvSpPr>
          <p:cNvPr id="3" name="Shape 3"/>
          <p:cNvSpPr/>
          <p:nvPr>
            <p:ph type="title"/>
          </p:nvPr>
        </p:nvSpPr>
        <p:spPr>
          <a:xfrm>
            <a:off x="571500" y="0"/>
            <a:ext cx="11861800" cy="172720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b"/>
          <a:lstStyle/>
          <a:p>
            <a:pPr lvl="0">
              <a:defRPr sz="1800"/>
            </a:pPr>
            <a:r>
              <a:rPr sz="4200"/>
              <a:t>Title Text</a:t>
            </a:r>
          </a:p>
        </p:txBody>
      </p:sp>
      <p:sp>
        <p:nvSpPr>
          <p:cNvPr id="4" name="Shape 4"/>
          <p:cNvSpPr/>
          <p:nvPr>
            <p:ph type="body" idx="1"/>
          </p:nvPr>
        </p:nvSpPr>
        <p:spPr>
          <a:xfrm>
            <a:off x="571500" y="2324100"/>
            <a:ext cx="5219700" cy="742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lvl="0">
              <a:defRPr sz="1800"/>
            </a:pPr>
            <a:r>
              <a:rPr sz="2600"/>
              <a:t>Body Level One</a:t>
            </a:r>
            <a:endParaRPr sz="2600"/>
          </a:p>
          <a:p>
            <a:pPr lvl="1">
              <a:defRPr sz="1800"/>
            </a:pPr>
            <a:r>
              <a:rPr sz="2600"/>
              <a:t>Body Level Two</a:t>
            </a:r>
            <a:endParaRPr sz="2600"/>
          </a:p>
          <a:p>
            <a:pPr lvl="2">
              <a:defRPr sz="1800"/>
            </a:pPr>
            <a:r>
              <a:rPr sz="2600"/>
              <a:t>Body Level Three</a:t>
            </a:r>
            <a:endParaRPr sz="2600"/>
          </a:p>
          <a:p>
            <a:pPr lvl="3">
              <a:defRPr sz="1800"/>
            </a:pPr>
            <a:r>
              <a:rPr sz="2600"/>
              <a:t>Body Level Four</a:t>
            </a:r>
            <a:endParaRPr sz="2600"/>
          </a:p>
          <a:p>
            <a:pPr lvl="4">
              <a:defRPr sz="1800"/>
            </a:pPr>
            <a:r>
              <a:rPr sz="2600"/>
              <a:t>Body Level Five</a:t>
            </a:r>
          </a:p>
        </p:txBody>
      </p:sp>
      <p:sp>
        <p:nvSpPr>
          <p:cNvPr id="5" name="Shape 5"/>
          <p:cNvSpPr/>
          <p:nvPr>
            <p:ph type="sldNum" sz="quarter" idx="2"/>
          </p:nvPr>
        </p:nvSpPr>
        <p:spPr>
          <a:xfrm>
            <a:off x="12277496" y="9194800"/>
            <a:ext cx="301854" cy="289662"/>
          </a:xfrm>
          <a:prstGeom prst="rect">
            <a:avLst/>
          </a:prstGeom>
          <a:ln w="12700">
            <a:miter lim="400000"/>
          </a:ln>
        </p:spPr>
        <p:txBody>
          <a:bodyPr wrap="none" lIns="45719" rIns="45719">
            <a:spAutoFit/>
          </a:bodyPr>
          <a:lstStyle>
            <a:lvl1pPr algn="r">
              <a:defRPr sz="14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spd="med" advClick="1"/>
  <p:txStyles>
    <p:titleStyle>
      <a:lvl1pPr>
        <a:defRPr sz="4200">
          <a:latin typeface="Helvetica Neue Light"/>
          <a:ea typeface="Helvetica Neue Light"/>
          <a:cs typeface="Helvetica Neue Light"/>
          <a:sym typeface="Helvetica Neue Light"/>
        </a:defRPr>
      </a:lvl1pPr>
      <a:lvl2pPr>
        <a:defRPr sz="4200">
          <a:latin typeface="Helvetica Neue Light"/>
          <a:ea typeface="Helvetica Neue Light"/>
          <a:cs typeface="Helvetica Neue Light"/>
          <a:sym typeface="Helvetica Neue Light"/>
        </a:defRPr>
      </a:lvl2pPr>
      <a:lvl3pPr>
        <a:defRPr sz="4200">
          <a:latin typeface="Helvetica Neue Light"/>
          <a:ea typeface="Helvetica Neue Light"/>
          <a:cs typeface="Helvetica Neue Light"/>
          <a:sym typeface="Helvetica Neue Light"/>
        </a:defRPr>
      </a:lvl3pPr>
      <a:lvl4pPr>
        <a:defRPr sz="4200">
          <a:latin typeface="Helvetica Neue Light"/>
          <a:ea typeface="Helvetica Neue Light"/>
          <a:cs typeface="Helvetica Neue Light"/>
          <a:sym typeface="Helvetica Neue Light"/>
        </a:defRPr>
      </a:lvl4pPr>
      <a:lvl5pPr>
        <a:defRPr sz="4200">
          <a:latin typeface="Helvetica Neue Light"/>
          <a:ea typeface="Helvetica Neue Light"/>
          <a:cs typeface="Helvetica Neue Light"/>
          <a:sym typeface="Helvetica Neue Light"/>
        </a:defRPr>
      </a:lvl5pPr>
      <a:lvl6pPr indent="457200">
        <a:defRPr sz="4200">
          <a:latin typeface="Helvetica Neue Light"/>
          <a:ea typeface="Helvetica Neue Light"/>
          <a:cs typeface="Helvetica Neue Light"/>
          <a:sym typeface="Helvetica Neue Light"/>
        </a:defRPr>
      </a:lvl6pPr>
      <a:lvl7pPr indent="914400">
        <a:defRPr sz="4200">
          <a:latin typeface="Helvetica Neue Light"/>
          <a:ea typeface="Helvetica Neue Light"/>
          <a:cs typeface="Helvetica Neue Light"/>
          <a:sym typeface="Helvetica Neue Light"/>
        </a:defRPr>
      </a:lvl7pPr>
      <a:lvl8pPr indent="1371600">
        <a:defRPr sz="4200">
          <a:latin typeface="Helvetica Neue Light"/>
          <a:ea typeface="Helvetica Neue Light"/>
          <a:cs typeface="Helvetica Neue Light"/>
          <a:sym typeface="Helvetica Neue Light"/>
        </a:defRPr>
      </a:lvl8pPr>
      <a:lvl9pPr indent="1828800">
        <a:defRPr sz="4200">
          <a:latin typeface="Helvetica Neue Light"/>
          <a:ea typeface="Helvetica Neue Light"/>
          <a:cs typeface="Helvetica Neue Light"/>
          <a:sym typeface="Helvetica Neue Light"/>
        </a:defRPr>
      </a:lvl9pPr>
    </p:titleStyle>
    <p:bodyStyle>
      <a:lvl1pPr marL="266700" indent="-266700">
        <a:spcBef>
          <a:spcPts val="4800"/>
        </a:spcBef>
        <a:buClr>
          <a:srgbClr val="000000"/>
        </a:buClr>
        <a:buSzPct val="100000"/>
        <a:buFont typeface="Helvetica Neue"/>
        <a:buChar char="•"/>
        <a:defRPr sz="2600">
          <a:latin typeface="Helvetica Neue"/>
          <a:ea typeface="Helvetica Neue"/>
          <a:cs typeface="Helvetica Neue"/>
          <a:sym typeface="Helvetica Neue"/>
        </a:defRPr>
      </a:lvl1pPr>
      <a:lvl2pPr marL="778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2pPr>
      <a:lvl3pPr marL="1223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3pPr>
      <a:lvl4pPr marL="1667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4pPr>
      <a:lvl5pPr marL="2112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5pPr>
      <a:lvl6pPr marL="25696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6pPr>
      <a:lvl7pPr marL="30268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7pPr>
      <a:lvl8pPr marL="34840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8pPr>
      <a:lvl9pPr marL="39412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9pPr>
    </p:bodyStyle>
    <p:otherStyle>
      <a:lvl1pPr algn="r">
        <a:defRPr sz="1400">
          <a:solidFill>
            <a:schemeClr val="tx1"/>
          </a:solidFill>
          <a:latin typeface="+mn-lt"/>
          <a:ea typeface="+mn-ea"/>
          <a:cs typeface="+mn-cs"/>
          <a:sym typeface="Helvetica Neue"/>
        </a:defRPr>
      </a:lvl1pPr>
      <a:lvl2pPr indent="457200" algn="r">
        <a:defRPr sz="1400">
          <a:solidFill>
            <a:schemeClr val="tx1"/>
          </a:solidFill>
          <a:latin typeface="+mn-lt"/>
          <a:ea typeface="+mn-ea"/>
          <a:cs typeface="+mn-cs"/>
          <a:sym typeface="Helvetica Neue"/>
        </a:defRPr>
      </a:lvl2pPr>
      <a:lvl3pPr indent="914400" algn="r">
        <a:defRPr sz="1400">
          <a:solidFill>
            <a:schemeClr val="tx1"/>
          </a:solidFill>
          <a:latin typeface="+mn-lt"/>
          <a:ea typeface="+mn-ea"/>
          <a:cs typeface="+mn-cs"/>
          <a:sym typeface="Helvetica Neue"/>
        </a:defRPr>
      </a:lvl3pPr>
      <a:lvl4pPr indent="1371600" algn="r">
        <a:defRPr sz="1400">
          <a:solidFill>
            <a:schemeClr val="tx1"/>
          </a:solidFill>
          <a:latin typeface="+mn-lt"/>
          <a:ea typeface="+mn-ea"/>
          <a:cs typeface="+mn-cs"/>
          <a:sym typeface="Helvetica Neue"/>
        </a:defRPr>
      </a:lvl4pPr>
      <a:lvl5pPr indent="1828800" algn="r">
        <a:defRPr sz="1400">
          <a:solidFill>
            <a:schemeClr val="tx1"/>
          </a:solidFill>
          <a:latin typeface="+mn-lt"/>
          <a:ea typeface="+mn-ea"/>
          <a:cs typeface="+mn-cs"/>
          <a:sym typeface="Helvetica Neue"/>
        </a:defRPr>
      </a:lvl5pPr>
      <a:lvl6pPr algn="r">
        <a:defRPr sz="1400">
          <a:solidFill>
            <a:schemeClr val="tx1"/>
          </a:solidFill>
          <a:latin typeface="+mn-lt"/>
          <a:ea typeface="+mn-ea"/>
          <a:cs typeface="+mn-cs"/>
          <a:sym typeface="Helvetica Neue"/>
        </a:defRPr>
      </a:lvl6pPr>
      <a:lvl7pPr algn="r">
        <a:defRPr sz="1400">
          <a:solidFill>
            <a:schemeClr val="tx1"/>
          </a:solidFill>
          <a:latin typeface="+mn-lt"/>
          <a:ea typeface="+mn-ea"/>
          <a:cs typeface="+mn-cs"/>
          <a:sym typeface="Helvetica Neue"/>
        </a:defRPr>
      </a:lvl7pPr>
      <a:lvl8pPr algn="r">
        <a:defRPr sz="1400">
          <a:solidFill>
            <a:schemeClr val="tx1"/>
          </a:solidFill>
          <a:latin typeface="+mn-lt"/>
          <a:ea typeface="+mn-ea"/>
          <a:cs typeface="+mn-cs"/>
          <a:sym typeface="Helvetica Neue"/>
        </a:defRPr>
      </a:lvl8pPr>
      <a:lvl9pPr algn="r">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hyperlink" Target="mailto:edleastar@wit.ie"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xfrm>
            <a:off x="905256" y="3120212"/>
            <a:ext cx="11226801" cy="1028701"/>
          </a:xfrm>
          <a:prstGeom prst="rect">
            <a:avLst/>
          </a:prstGeom>
        </p:spPr>
        <p:txBody>
          <a:bodyPr/>
          <a:lstStyle>
            <a:lvl1pPr>
              <a:defRPr sz="4200">
                <a:latin typeface="Helvetica Neue Light"/>
                <a:ea typeface="Helvetica Neue Light"/>
                <a:cs typeface="Helvetica Neue Light"/>
                <a:sym typeface="Helvetica Neue Light"/>
              </a:defRPr>
            </a:lvl1pPr>
          </a:lstStyle>
          <a:p>
            <a:pPr lvl="0">
              <a:defRPr sz="1800"/>
            </a:pPr>
            <a:r>
              <a:rPr sz="4200"/>
              <a:t>Web Development</a:t>
            </a:r>
          </a:p>
        </p:txBody>
      </p:sp>
      <p:sp>
        <p:nvSpPr>
          <p:cNvPr id="90" name="Shape 90"/>
          <p:cNvSpPr/>
          <p:nvPr>
            <p:ph type="body" idx="1"/>
          </p:nvPr>
        </p:nvSpPr>
        <p:spPr>
          <a:xfrm>
            <a:off x="3727450" y="4800600"/>
            <a:ext cx="5778500" cy="1981200"/>
          </a:xfrm>
          <a:prstGeom prst="rect">
            <a:avLst/>
          </a:prstGeom>
        </p:spPr>
        <p:txBody>
          <a:bodyPr/>
          <a:lstStyle/>
          <a:p>
            <a:pPr lvl="0">
              <a:defRPr sz="1800"/>
            </a:pPr>
            <a:r>
              <a:rPr sz="2000"/>
              <a:t>Eamonn de Leastar (</a:t>
            </a:r>
            <a:r>
              <a:rPr sz="2000">
                <a:hlinkClick r:id="rId2" invalidUrl="" action="" tgtFrame="" tooltip="" history="1" highlightClick="0" endSnd="0"/>
              </a:rPr>
              <a:t>edeleastar@wit.ie</a:t>
            </a:r>
            <a:r>
              <a:rPr sz="2000"/>
              <a:t>)</a:t>
            </a:r>
            <a:endParaRPr sz="2000"/>
          </a:p>
          <a:p>
            <a:pPr lvl="0">
              <a:defRPr sz="1800"/>
            </a:pPr>
            <a:endParaRPr sz="2000"/>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13</a:t>
            </a:r>
          </a:p>
        </p:txBody>
      </p:sp>
      <p:sp>
        <p:nvSpPr>
          <p:cNvPr id="127" name="Shape 127"/>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E.Sitemap (2)</a:t>
            </a:r>
          </a:p>
        </p:txBody>
      </p:sp>
      <p:sp>
        <p:nvSpPr>
          <p:cNvPr id="128" name="Shape 128"/>
          <p:cNvSpPr/>
          <p:nvPr>
            <p:ph type="body" idx="4294967295"/>
          </p:nvPr>
        </p:nvSpPr>
        <p:spPr>
          <a:xfrm>
            <a:off x="571500" y="2324100"/>
            <a:ext cx="11861800" cy="6565900"/>
          </a:xfrm>
          <a:prstGeom prst="rect">
            <a:avLst/>
          </a:prstGeom>
        </p:spPr>
        <p:txBody>
          <a:bodyPr>
            <a:normAutofit fontScale="100000" lnSpcReduction="0"/>
          </a:bodyPr>
          <a:lstStyle/>
          <a:p>
            <a:pPr lvl="0"/>
          </a:p>
        </p:txBody>
      </p:sp>
      <p:pic>
        <p:nvPicPr>
          <p:cNvPr id="129" name="image.png"/>
          <p:cNvPicPr/>
          <p:nvPr/>
        </p:nvPicPr>
        <p:blipFill>
          <a:blip r:embed="rId2">
            <a:extLst/>
          </a:blip>
          <a:stretch>
            <a:fillRect/>
          </a:stretch>
        </p:blipFill>
        <p:spPr>
          <a:xfrm>
            <a:off x="1638300" y="1917700"/>
            <a:ext cx="9017000" cy="6400800"/>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14</a:t>
            </a:r>
          </a:p>
        </p:txBody>
      </p:sp>
      <p:sp>
        <p:nvSpPr>
          <p:cNvPr id="132" name="Shape 132"/>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E.Sitemap (3)</a:t>
            </a:r>
          </a:p>
        </p:txBody>
      </p:sp>
      <p:sp>
        <p:nvSpPr>
          <p:cNvPr id="133" name="Shape 133"/>
          <p:cNvSpPr/>
          <p:nvPr>
            <p:ph type="body" idx="4294967295"/>
          </p:nvPr>
        </p:nvSpPr>
        <p:spPr>
          <a:xfrm>
            <a:off x="571500" y="2324100"/>
            <a:ext cx="11861800" cy="6565900"/>
          </a:xfrm>
          <a:prstGeom prst="rect">
            <a:avLst/>
          </a:prstGeom>
        </p:spPr>
        <p:txBody>
          <a:bodyPr>
            <a:normAutofit fontScale="100000" lnSpcReduction="0"/>
          </a:bodyPr>
          <a:lstStyle/>
          <a:p>
            <a:pPr lvl="0">
              <a:defRPr sz="1800"/>
            </a:pPr>
            <a:r>
              <a:rPr b="1" i="1" sz="2600"/>
              <a:t>Do:</a:t>
            </a:r>
            <a:endParaRPr b="1" i="1" sz="2600"/>
          </a:p>
          <a:p>
            <a:pPr lvl="1" marL="711200" indent="-266700">
              <a:defRPr sz="1800"/>
            </a:pPr>
            <a:r>
              <a:rPr sz="2600"/>
              <a:t>Less is more; keep the number of primary sections to a minimum. </a:t>
            </a:r>
            <a:endParaRPr sz="2600"/>
          </a:p>
          <a:p>
            <a:pPr lvl="1" marL="711200" indent="-266700">
              <a:defRPr sz="1800"/>
            </a:pPr>
            <a:r>
              <a:rPr sz="2600"/>
              <a:t>Whether you use a pen and paper or flowchart software, keep things as clean and organized as possible. Although you (and anyone working with you) are the only ones that will be using the flowchart, it still needs to make sense.</a:t>
            </a:r>
            <a:endParaRPr sz="2600"/>
          </a:p>
          <a:p>
            <a:pPr lvl="1" marL="711200" indent="-266700">
              <a:defRPr sz="1800"/>
            </a:pPr>
            <a:r>
              <a:rPr sz="2600"/>
              <a:t>Your primary sections should use broader terms, while secondary and tertiary terms should be more descriptive.</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15</a:t>
            </a:r>
          </a:p>
        </p:txBody>
      </p:sp>
      <p:sp>
        <p:nvSpPr>
          <p:cNvPr id="136" name="Shape 136"/>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E.Sitemap (4)</a:t>
            </a:r>
          </a:p>
        </p:txBody>
      </p:sp>
      <p:sp>
        <p:nvSpPr>
          <p:cNvPr id="137" name="Shape 137"/>
          <p:cNvSpPr/>
          <p:nvPr>
            <p:ph type="body" idx="4294967295"/>
          </p:nvPr>
        </p:nvSpPr>
        <p:spPr>
          <a:xfrm>
            <a:off x="571500" y="2324100"/>
            <a:ext cx="11861800" cy="6565900"/>
          </a:xfrm>
          <a:prstGeom prst="rect">
            <a:avLst/>
          </a:prstGeom>
        </p:spPr>
        <p:txBody>
          <a:bodyPr>
            <a:normAutofit fontScale="100000" lnSpcReduction="0"/>
          </a:bodyPr>
          <a:lstStyle/>
          <a:p>
            <a:pPr lvl="0">
              <a:defRPr sz="1800"/>
            </a:pPr>
            <a:r>
              <a:rPr b="1" i="1" sz="2600"/>
              <a:t>Dont</a:t>
            </a:r>
            <a:endParaRPr b="1" i="1" sz="2600"/>
          </a:p>
          <a:p>
            <a:pPr lvl="1" marL="711200" indent="-266700">
              <a:defRPr sz="1800"/>
            </a:pPr>
            <a:r>
              <a:rPr sz="2600"/>
              <a:t>Don’t use very descriptive terms in your primary navigation unless your entire website focuses on one narrow topic.</a:t>
            </a:r>
            <a:endParaRPr sz="2600"/>
          </a:p>
          <a:p>
            <a:pPr lvl="1" marL="711200" indent="-266700">
              <a:defRPr sz="1800"/>
            </a:pPr>
            <a:r>
              <a:rPr sz="2600"/>
              <a:t>Don’t try and lump multiple topics on the same page. Create a general section for these topics and from that section create subsections. This will make the subsection (descriptive) web pages more likely to have better rankings in the search engines.</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16</a:t>
            </a:r>
          </a:p>
        </p:txBody>
      </p:sp>
      <p:sp>
        <p:nvSpPr>
          <p:cNvPr id="140" name="Shape 140"/>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Web Design Stages</a:t>
            </a:r>
          </a:p>
        </p:txBody>
      </p:sp>
      <p:sp>
        <p:nvSpPr>
          <p:cNvPr id="141" name="Shape 141"/>
          <p:cNvSpPr/>
          <p:nvPr>
            <p:ph type="body" idx="4294967295"/>
          </p:nvPr>
        </p:nvSpPr>
        <p:spPr>
          <a:xfrm>
            <a:off x="571500" y="2324100"/>
            <a:ext cx="11861800" cy="6565900"/>
          </a:xfrm>
          <a:prstGeom prst="rect">
            <a:avLst/>
          </a:prstGeom>
        </p:spPr>
        <p:txBody>
          <a:bodyPr>
            <a:normAutofit fontScale="100000" lnSpcReduction="0"/>
          </a:bodyPr>
          <a:lstStyle/>
          <a:p>
            <a:pPr lvl="0">
              <a:defRPr sz="1800"/>
            </a:pPr>
            <a:r>
              <a:rPr sz="2600"/>
              <a:t>Planning</a:t>
            </a:r>
            <a:endParaRPr sz="2600"/>
          </a:p>
          <a:p>
            <a:pPr lvl="0">
              <a:defRPr sz="1800"/>
            </a:pPr>
            <a:r>
              <a:rPr sz="2600"/>
              <a:t>Modeling</a:t>
            </a:r>
            <a:endParaRPr sz="2600"/>
          </a:p>
          <a:p>
            <a:pPr lvl="0">
              <a:defRPr sz="1800"/>
            </a:pPr>
            <a:r>
              <a:rPr sz="2600"/>
              <a:t>Execution</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17</a:t>
            </a:r>
          </a:p>
        </p:txBody>
      </p:sp>
      <p:sp>
        <p:nvSpPr>
          <p:cNvPr id="144" name="Shape 144"/>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2. Modeling</a:t>
            </a:r>
          </a:p>
        </p:txBody>
      </p:sp>
      <p:sp>
        <p:nvSpPr>
          <p:cNvPr id="145" name="Shape 145"/>
          <p:cNvSpPr/>
          <p:nvPr>
            <p:ph type="body" idx="4294967295"/>
          </p:nvPr>
        </p:nvSpPr>
        <p:spPr>
          <a:xfrm>
            <a:off x="571500" y="2324100"/>
            <a:ext cx="11861800" cy="6565900"/>
          </a:xfrm>
          <a:prstGeom prst="rect">
            <a:avLst/>
          </a:prstGeom>
        </p:spPr>
        <p:txBody>
          <a:bodyPr>
            <a:normAutofit fontScale="100000" lnSpcReduction="0"/>
          </a:bodyPr>
          <a:lstStyle/>
          <a:p>
            <a:pPr lvl="0">
              <a:defRPr sz="1800"/>
            </a:pPr>
            <a:r>
              <a:rPr sz="2600"/>
              <a:t>In the modeling stage, static “wireframe” mockups are created. </a:t>
            </a:r>
            <a:endParaRPr sz="2600"/>
          </a:p>
          <a:p>
            <a:pPr lvl="1" marL="711200" indent="-266700">
              <a:defRPr sz="1800"/>
            </a:pPr>
            <a:r>
              <a:rPr sz="2300"/>
              <a:t>Simple drawings that show the placement of elements on a web page. </a:t>
            </a:r>
            <a:endParaRPr sz="2300"/>
          </a:p>
          <a:p>
            <a:pPr lvl="1" marL="711200" indent="-266700">
              <a:defRPr sz="1800"/>
            </a:pPr>
            <a:r>
              <a:rPr sz="2300"/>
              <a:t>Allow web designers and clients to focus on the layout of the site without the distraction of colour, type and other design elements.</a:t>
            </a:r>
          </a:p>
          <a:p>
            <a:pPr lvl="0">
              <a:defRPr sz="1800"/>
            </a:pPr>
            <a:r>
              <a:rPr sz="2600"/>
              <a:t>Each mockup illustrates a bare-bones skeleton of the layout for each of the web pages that will be included in your website. </a:t>
            </a:r>
            <a:endParaRPr sz="2600"/>
          </a:p>
          <a:p>
            <a:pPr lvl="0">
              <a:defRPr sz="1800"/>
            </a:pPr>
            <a:r>
              <a:rPr sz="2600"/>
              <a:t>This stage is important because it gives us an idea of where different elements will be placed in our design.</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18</a:t>
            </a:r>
          </a:p>
        </p:txBody>
      </p:sp>
      <p:sp>
        <p:nvSpPr>
          <p:cNvPr id="148" name="Shape 148"/>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Wireframe Example</a:t>
            </a:r>
          </a:p>
        </p:txBody>
      </p:sp>
      <p:sp>
        <p:nvSpPr>
          <p:cNvPr id="149" name="Shape 149"/>
          <p:cNvSpPr/>
          <p:nvPr>
            <p:ph type="body" idx="4294967295"/>
          </p:nvPr>
        </p:nvSpPr>
        <p:spPr>
          <a:xfrm>
            <a:off x="571500" y="2324100"/>
            <a:ext cx="3187700" cy="6565900"/>
          </a:xfrm>
          <a:prstGeom prst="rect">
            <a:avLst/>
          </a:prstGeom>
        </p:spPr>
        <p:txBody>
          <a:bodyPr>
            <a:normAutofit fontScale="100000" lnSpcReduction="0"/>
          </a:bodyPr>
          <a:lstStyle/>
          <a:p>
            <a:pPr lvl="0">
              <a:defRPr sz="1800"/>
            </a:pPr>
            <a:r>
              <a:rPr sz="2600"/>
              <a:t>No colors or graphics included</a:t>
            </a:r>
            <a:endParaRPr sz="2600"/>
          </a:p>
          <a:p>
            <a:pPr lvl="0">
              <a:defRPr sz="1800"/>
            </a:pPr>
            <a:r>
              <a:rPr sz="2600"/>
              <a:t>If some of your pages will be using the same layout, then it is not necessary to mock all of those pages up - just be sure to mockup any unique layout that your website will have</a:t>
            </a:r>
          </a:p>
        </p:txBody>
      </p:sp>
      <p:pic>
        <p:nvPicPr>
          <p:cNvPr id="150" name="image.png"/>
          <p:cNvPicPr/>
          <p:nvPr/>
        </p:nvPicPr>
        <p:blipFill>
          <a:blip r:embed="rId2">
            <a:extLst/>
          </a:blip>
          <a:stretch>
            <a:fillRect/>
          </a:stretch>
        </p:blipFill>
        <p:spPr>
          <a:xfrm>
            <a:off x="4254500" y="1739900"/>
            <a:ext cx="8343900" cy="7747000"/>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19</a:t>
            </a:r>
          </a:p>
        </p:txBody>
      </p:sp>
      <p:sp>
        <p:nvSpPr>
          <p:cNvPr id="153" name="Shape 153"/>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Modeling : </a:t>
            </a:r>
            <a:r>
              <a:rPr b="1" i="1" sz="4200">
                <a:latin typeface="Helvetica Neue"/>
                <a:ea typeface="Helvetica Neue"/>
                <a:cs typeface="Helvetica Neue"/>
                <a:sym typeface="Helvetica Neue"/>
              </a:rPr>
              <a:t>Do’s</a:t>
            </a:r>
          </a:p>
        </p:txBody>
      </p:sp>
      <p:sp>
        <p:nvSpPr>
          <p:cNvPr id="154" name="Shape 154"/>
          <p:cNvSpPr/>
          <p:nvPr>
            <p:ph type="body" idx="4294967295"/>
          </p:nvPr>
        </p:nvSpPr>
        <p:spPr>
          <a:xfrm>
            <a:off x="571500" y="2324100"/>
            <a:ext cx="11899900" cy="6972300"/>
          </a:xfrm>
          <a:prstGeom prst="rect">
            <a:avLst/>
          </a:prstGeom>
        </p:spPr>
        <p:txBody>
          <a:bodyPr>
            <a:normAutofit fontScale="100000" lnSpcReduction="0"/>
          </a:bodyPr>
          <a:lstStyle/>
          <a:p>
            <a:pPr lvl="0">
              <a:defRPr sz="1800"/>
            </a:pPr>
            <a:r>
              <a:rPr sz="2600"/>
              <a:t>Mockup all unique pages</a:t>
            </a:r>
            <a:endParaRPr sz="2600"/>
          </a:p>
          <a:p>
            <a:pPr lvl="0">
              <a:spcBef>
                <a:spcPts val="2100"/>
              </a:spcBef>
              <a:defRPr sz="1800"/>
            </a:pPr>
            <a:r>
              <a:rPr sz="2600"/>
              <a:t>Include important elements (logo, navigation, content placement, images/video placement)</a:t>
            </a:r>
            <a:endParaRPr sz="2600"/>
          </a:p>
          <a:p>
            <a:pPr lvl="0">
              <a:spcBef>
                <a:spcPts val="2100"/>
              </a:spcBef>
              <a:defRPr sz="1800"/>
            </a:pPr>
            <a:r>
              <a:rPr sz="2600"/>
              <a:t>Start from the top and work your way down</a:t>
            </a:r>
            <a:endParaRPr sz="2600"/>
          </a:p>
          <a:p>
            <a:pPr lvl="0">
              <a:spcBef>
                <a:spcPts val="2100"/>
              </a:spcBef>
              <a:defRPr sz="1800"/>
            </a:pPr>
            <a:r>
              <a:rPr sz="2600"/>
              <a:t>Reference your flowchart created in stage 1 to make you don’t forget to mockup any pages</a:t>
            </a:r>
            <a:endParaRPr sz="2600"/>
          </a:p>
          <a:p>
            <a:pPr lvl="0">
              <a:spcBef>
                <a:spcPts val="2100"/>
              </a:spcBef>
              <a:defRPr sz="1800"/>
            </a:pPr>
            <a:r>
              <a:rPr sz="2600"/>
              <a:t>Focus on clean, user friendly layouts</a:t>
            </a:r>
            <a:endParaRPr sz="2600"/>
          </a:p>
          <a:p>
            <a:pPr lvl="0">
              <a:spcBef>
                <a:spcPts val="2100"/>
              </a:spcBef>
              <a:defRPr sz="1800"/>
            </a:pPr>
            <a:r>
              <a:rPr sz="2600"/>
              <a:t>Label your elements so you don’t forget what they are when you reference them in stage 3, execution</a:t>
            </a:r>
            <a:endParaRPr sz="2600"/>
          </a:p>
          <a:p>
            <a:pPr lvl="0">
              <a:spcBef>
                <a:spcPts val="2100"/>
              </a:spcBef>
              <a:defRPr sz="1800"/>
            </a:pPr>
            <a:r>
              <a:rPr sz="2600"/>
              <a:t>Use other web sites as inspiration</a:t>
            </a:r>
            <a:endParaRPr sz="2600"/>
          </a:p>
          <a:p>
            <a:pPr lvl="0">
              <a:spcBef>
                <a:spcPts val="2100"/>
              </a:spcBef>
              <a:defRPr sz="1800"/>
            </a:pPr>
            <a:r>
              <a:rPr sz="2600"/>
              <a:t>For images - search for “</a:t>
            </a:r>
            <a:r>
              <a:rPr i="1" sz="2600"/>
              <a:t>Creative Commons</a:t>
            </a:r>
            <a:r>
              <a:rPr sz="2600"/>
              <a:t>” licensed images</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20</a:t>
            </a:r>
          </a:p>
        </p:txBody>
      </p:sp>
      <p:sp>
        <p:nvSpPr>
          <p:cNvPr id="157" name="Shape 157"/>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Modeling: </a:t>
            </a:r>
            <a:r>
              <a:rPr b="1" i="1" sz="4200">
                <a:latin typeface="Helvetica Neue"/>
                <a:ea typeface="Helvetica Neue"/>
                <a:cs typeface="Helvetica Neue"/>
                <a:sym typeface="Helvetica Neue"/>
              </a:rPr>
              <a:t>Don’t’s</a:t>
            </a:r>
          </a:p>
        </p:txBody>
      </p:sp>
      <p:sp>
        <p:nvSpPr>
          <p:cNvPr id="158" name="Shape 158"/>
          <p:cNvSpPr/>
          <p:nvPr>
            <p:ph type="body" idx="4294967295"/>
          </p:nvPr>
        </p:nvSpPr>
        <p:spPr>
          <a:xfrm>
            <a:off x="571500" y="2324100"/>
            <a:ext cx="11861800" cy="6565900"/>
          </a:xfrm>
          <a:prstGeom prst="rect">
            <a:avLst/>
          </a:prstGeom>
        </p:spPr>
        <p:txBody>
          <a:bodyPr>
            <a:normAutofit fontScale="100000" lnSpcReduction="0"/>
          </a:bodyPr>
          <a:lstStyle/>
          <a:p>
            <a:pPr lvl="0">
              <a:defRPr sz="1800"/>
            </a:pPr>
            <a:r>
              <a:rPr sz="2600"/>
              <a:t>Don’t include graphics or colors (that’s for the next stage)</a:t>
            </a:r>
            <a:endParaRPr sz="2600"/>
          </a:p>
          <a:p>
            <a:pPr lvl="0">
              <a:defRPr sz="1800"/>
            </a:pPr>
            <a:r>
              <a:rPr sz="2600"/>
              <a:t>Don’t make your mockups too “busy”; focus on clean, well organized, user friendly layouts</a:t>
            </a:r>
            <a:endParaRPr sz="2600"/>
          </a:p>
          <a:p>
            <a:pPr lvl="0">
              <a:defRPr sz="1800"/>
            </a:pPr>
            <a:r>
              <a:rPr sz="2600"/>
              <a:t>Don’t skip this stage; it is just as important as the first and the last</a:t>
            </a:r>
            <a:endParaRPr sz="2600"/>
          </a:p>
          <a:p>
            <a:pPr lvl="0">
              <a:defRPr sz="1800"/>
            </a:pPr>
            <a:r>
              <a:rPr sz="2600"/>
              <a:t>If you take elements from other websites, make sure you don’t plagiarize; there is a difference between being inspired by another website to create certain elements of your design and merely replicating their layout and colors</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21</a:t>
            </a:r>
          </a:p>
        </p:txBody>
      </p:sp>
      <p:sp>
        <p:nvSpPr>
          <p:cNvPr id="161" name="Shape 161"/>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Web Design Stages</a:t>
            </a:r>
          </a:p>
        </p:txBody>
      </p:sp>
      <p:sp>
        <p:nvSpPr>
          <p:cNvPr id="162" name="Shape 162"/>
          <p:cNvSpPr/>
          <p:nvPr>
            <p:ph type="body" idx="4294967295"/>
          </p:nvPr>
        </p:nvSpPr>
        <p:spPr>
          <a:xfrm>
            <a:off x="571500" y="2324100"/>
            <a:ext cx="11861800" cy="6565900"/>
          </a:xfrm>
          <a:prstGeom prst="rect">
            <a:avLst/>
          </a:prstGeom>
        </p:spPr>
        <p:txBody>
          <a:bodyPr>
            <a:normAutofit fontScale="100000" lnSpcReduction="0"/>
          </a:bodyPr>
          <a:lstStyle/>
          <a:p>
            <a:pPr lvl="0">
              <a:defRPr sz="1800"/>
            </a:pPr>
            <a:r>
              <a:rPr sz="2600"/>
              <a:t>Planning</a:t>
            </a:r>
            <a:endParaRPr sz="2600"/>
          </a:p>
          <a:p>
            <a:pPr lvl="0">
              <a:defRPr sz="1800"/>
            </a:pPr>
            <a:r>
              <a:rPr sz="2600"/>
              <a:t>Modeling</a:t>
            </a:r>
            <a:endParaRPr sz="2600"/>
          </a:p>
          <a:p>
            <a:pPr lvl="0">
              <a:defRPr sz="1800"/>
            </a:pPr>
            <a:r>
              <a:rPr sz="2600"/>
              <a:t>Execution</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22</a:t>
            </a:r>
          </a:p>
        </p:txBody>
      </p:sp>
      <p:sp>
        <p:nvSpPr>
          <p:cNvPr id="165" name="Shape 165"/>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Execution</a:t>
            </a:r>
          </a:p>
        </p:txBody>
      </p:sp>
      <p:sp>
        <p:nvSpPr>
          <p:cNvPr id="166" name="Shape 166"/>
          <p:cNvSpPr/>
          <p:nvPr>
            <p:ph type="body" idx="4294967295"/>
          </p:nvPr>
        </p:nvSpPr>
        <p:spPr>
          <a:xfrm>
            <a:off x="571500" y="2324100"/>
            <a:ext cx="11861800" cy="6540500"/>
          </a:xfrm>
          <a:prstGeom prst="rect">
            <a:avLst/>
          </a:prstGeom>
        </p:spPr>
        <p:txBody>
          <a:bodyPr>
            <a:normAutofit fontScale="100000" lnSpcReduction="0"/>
          </a:bodyPr>
          <a:lstStyle/>
          <a:p>
            <a:pPr lvl="0">
              <a:defRPr sz="1800"/>
            </a:pPr>
            <a:r>
              <a:rPr sz="2600"/>
              <a:t>The planning from stages 1 and 2 are combined to assist in creating a live, interactive website. </a:t>
            </a:r>
            <a:endParaRPr sz="2600"/>
          </a:p>
          <a:p>
            <a:pPr lvl="0">
              <a:defRPr sz="1800"/>
            </a:pPr>
            <a:r>
              <a:rPr sz="2600"/>
              <a:t>By the time you reach the third stage, you should have a clear idea of:</a:t>
            </a:r>
            <a:endParaRPr sz="2600"/>
          </a:p>
          <a:p>
            <a:pPr lvl="1" marL="711199" indent="-266699">
              <a:defRPr sz="1800"/>
            </a:pPr>
            <a:r>
              <a:rPr sz="2400"/>
              <a:t>how your visitors will get from one place to another (stage 1, flowchart)</a:t>
            </a:r>
            <a:endParaRPr sz="2400"/>
          </a:p>
          <a:p>
            <a:pPr lvl="1" marL="711199" indent="-266699">
              <a:defRPr sz="1800"/>
            </a:pPr>
            <a:r>
              <a:rPr sz="2400"/>
              <a:t>how your web pages will be laid out (stage 2, wireframe mockups)</a:t>
            </a:r>
          </a:p>
          <a:p>
            <a:pPr lvl="0">
              <a:defRPr sz="1800"/>
            </a:pPr>
            <a:r>
              <a:rPr sz="2600"/>
              <a:t>If you don’t have a clear idea of these two things, go back to the first and second stages and continue to develop them. You will find that the third stage is easiest when you have constructed a clear, concise battle plan for designing your website</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3</a:t>
            </a:r>
          </a:p>
        </p:txBody>
      </p:sp>
      <p:sp>
        <p:nvSpPr>
          <p:cNvPr id="93" name="Shape 93"/>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Agenda</a:t>
            </a:r>
          </a:p>
        </p:txBody>
      </p:sp>
      <p:sp>
        <p:nvSpPr>
          <p:cNvPr id="94" name="Shape 94"/>
          <p:cNvSpPr/>
          <p:nvPr>
            <p:ph type="body" idx="4294967295"/>
          </p:nvPr>
        </p:nvSpPr>
        <p:spPr>
          <a:xfrm>
            <a:off x="571500" y="2171700"/>
            <a:ext cx="11861800" cy="6565900"/>
          </a:xfrm>
          <a:prstGeom prst="rect">
            <a:avLst/>
          </a:prstGeom>
        </p:spPr>
        <p:txBody>
          <a:bodyPr>
            <a:normAutofit fontScale="100000" lnSpcReduction="0"/>
          </a:bodyPr>
          <a:lstStyle/>
          <a:p>
            <a:pPr lvl="0">
              <a:spcBef>
                <a:spcPts val="1500"/>
              </a:spcBef>
              <a:defRPr sz="1800"/>
            </a:pPr>
            <a:r>
              <a:rPr sz="2900"/>
              <a:t>Planning</a:t>
            </a:r>
            <a:endParaRPr sz="2900"/>
          </a:p>
          <a:p>
            <a:pPr lvl="0">
              <a:spcBef>
                <a:spcPts val="1500"/>
              </a:spcBef>
              <a:defRPr sz="1800"/>
            </a:pPr>
            <a:r>
              <a:rPr sz="2900"/>
              <a:t>Modelling</a:t>
            </a:r>
            <a:endParaRPr sz="2900"/>
          </a:p>
          <a:p>
            <a:pPr lvl="0">
              <a:spcBef>
                <a:spcPts val="1500"/>
              </a:spcBef>
              <a:defRPr sz="1800"/>
            </a:pPr>
            <a:r>
              <a:rPr sz="2900"/>
              <a:t>Execution</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23</a:t>
            </a:r>
          </a:p>
        </p:txBody>
      </p:sp>
      <p:sp>
        <p:nvSpPr>
          <p:cNvPr id="169" name="Shape 169"/>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Execution </a:t>
            </a:r>
            <a:r>
              <a:rPr b="1" i="1" sz="4200">
                <a:latin typeface="Helvetica Neue"/>
                <a:ea typeface="Helvetica Neue"/>
                <a:cs typeface="Helvetica Neue"/>
                <a:sym typeface="Helvetica Neue"/>
              </a:rPr>
              <a:t>Do’s &amp; Don’t’s</a:t>
            </a:r>
          </a:p>
        </p:txBody>
      </p:sp>
      <p:sp>
        <p:nvSpPr>
          <p:cNvPr id="170" name="Shape 170"/>
          <p:cNvSpPr/>
          <p:nvPr>
            <p:ph type="body" idx="4294967295"/>
          </p:nvPr>
        </p:nvSpPr>
        <p:spPr>
          <a:xfrm>
            <a:off x="571500" y="2057400"/>
            <a:ext cx="12001500" cy="7289800"/>
          </a:xfrm>
          <a:prstGeom prst="rect">
            <a:avLst/>
          </a:prstGeom>
        </p:spPr>
        <p:txBody>
          <a:bodyPr>
            <a:normAutofit fontScale="100000" lnSpcReduction="0"/>
          </a:bodyPr>
          <a:lstStyle/>
          <a:p>
            <a:pPr lvl="0">
              <a:defRPr sz="1800"/>
            </a:pPr>
            <a:r>
              <a:rPr b="1" i="1" sz="2600"/>
              <a:t>Do</a:t>
            </a:r>
            <a:endParaRPr b="1" i="1" sz="2600"/>
          </a:p>
          <a:p>
            <a:pPr lvl="1" marL="711199" indent="-266699">
              <a:spcBef>
                <a:spcPts val="1500"/>
              </a:spcBef>
              <a:defRPr sz="1800"/>
            </a:pPr>
            <a:r>
              <a:rPr sz="2400"/>
              <a:t>Experiment and Innovate</a:t>
            </a:r>
            <a:endParaRPr sz="2400"/>
          </a:p>
          <a:p>
            <a:pPr lvl="1" marL="711199" indent="-266699">
              <a:spcBef>
                <a:spcPts val="1500"/>
              </a:spcBef>
              <a:defRPr sz="1800"/>
            </a:pPr>
            <a:r>
              <a:rPr sz="2400"/>
              <a:t>Use you text book &amp; sitepoint web site as a reference manual for html &amp; CSS</a:t>
            </a:r>
            <a:endParaRPr sz="2400"/>
          </a:p>
          <a:p>
            <a:pPr lvl="1" marL="711199" indent="-266699">
              <a:spcBef>
                <a:spcPts val="1500"/>
              </a:spcBef>
              <a:defRPr sz="1800"/>
            </a:pPr>
            <a:r>
              <a:rPr sz="2400"/>
              <a:t>Make intelligent use of Eclipse</a:t>
            </a:r>
            <a:endParaRPr sz="2400"/>
          </a:p>
          <a:p>
            <a:pPr lvl="1" marL="711199" indent="-266699">
              <a:spcBef>
                <a:spcPts val="1500"/>
              </a:spcBef>
              <a:defRPr sz="1800"/>
            </a:pPr>
            <a:r>
              <a:rPr sz="2400"/>
              <a:t>Publish the site regularly to verify its operation</a:t>
            </a:r>
            <a:endParaRPr sz="2400"/>
          </a:p>
          <a:p>
            <a:pPr lvl="1" marL="711199" indent="-266699">
              <a:spcBef>
                <a:spcPts val="1500"/>
              </a:spcBef>
              <a:defRPr sz="1800"/>
            </a:pPr>
            <a:r>
              <a:rPr sz="2400"/>
              <a:t>Use w3c site for regular html and css validation</a:t>
            </a:r>
            <a:endParaRPr sz="2400"/>
          </a:p>
          <a:p>
            <a:pPr lvl="1" marL="711199" indent="-266699">
              <a:spcBef>
                <a:spcPts val="1500"/>
              </a:spcBef>
              <a:defRPr sz="1800"/>
            </a:pPr>
            <a:r>
              <a:rPr sz="2400"/>
              <a:t>Spend 2 hours of supervised labs on project + 1-2 other hours per week.</a:t>
            </a:r>
          </a:p>
          <a:p>
            <a:pPr lvl="0">
              <a:spcBef>
                <a:spcPts val="1500"/>
              </a:spcBef>
              <a:defRPr sz="1800"/>
            </a:pPr>
            <a:r>
              <a:rPr b="1" i="1" sz="2600"/>
              <a:t>Dont</a:t>
            </a:r>
            <a:endParaRPr b="1" i="1" sz="2600"/>
          </a:p>
          <a:p>
            <a:pPr lvl="1" marL="711200" indent="-266700">
              <a:spcBef>
                <a:spcPts val="1500"/>
              </a:spcBef>
              <a:defRPr sz="1800"/>
            </a:pPr>
            <a:r>
              <a:t>PANIC! </a:t>
            </a:r>
          </a:p>
          <a:p>
            <a:pPr lvl="0">
              <a:spcBef>
                <a:spcPts val="1500"/>
              </a:spcBef>
              <a:defRPr sz="1800"/>
            </a:pPr>
            <a:r>
              <a:rPr sz="2600"/>
              <a:t>The project should be fun and interesting and a way of deepening your knowledge of HTML, CSS and Eclipse.</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5</a:t>
            </a:r>
          </a:p>
        </p:txBody>
      </p:sp>
      <p:sp>
        <p:nvSpPr>
          <p:cNvPr id="97" name="Shape 97"/>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Web Design: Definition</a:t>
            </a:r>
          </a:p>
        </p:txBody>
      </p:sp>
      <p:sp>
        <p:nvSpPr>
          <p:cNvPr id="98" name="Shape 98"/>
          <p:cNvSpPr/>
          <p:nvPr>
            <p:ph type="body" idx="4294967295"/>
          </p:nvPr>
        </p:nvSpPr>
        <p:spPr>
          <a:xfrm>
            <a:off x="6604000" y="368300"/>
            <a:ext cx="6172201" cy="2997200"/>
          </a:xfrm>
          <a:prstGeom prst="rect">
            <a:avLst/>
          </a:prstGeom>
          <a:solidFill>
            <a:srgbClr val="FFFFFF"/>
          </a:solidFill>
          <a:ln>
            <a:solidFill/>
            <a:miter lim="800000"/>
          </a:ln>
        </p:spPr>
        <p:txBody>
          <a:bodyPr>
            <a:normAutofit fontScale="100000" lnSpcReduction="0"/>
          </a:bodyPr>
          <a:lstStyle/>
          <a:p>
            <a:pPr lvl="0">
              <a:defRPr sz="1800"/>
            </a:pPr>
            <a:r>
              <a:rPr sz="2600"/>
              <a:t>Wikipedia: “</a:t>
            </a:r>
            <a:r>
              <a:rPr i="1" sz="2600"/>
              <a:t>a process of conceptualization, planning, modeling, and execution of electronic media delivery via Internet in the form of Markup language suitable for interpretation by Web browser and display as Graphical user interface”.</a:t>
            </a:r>
          </a:p>
        </p:txBody>
      </p:sp>
      <p:sp>
        <p:nvSpPr>
          <p:cNvPr id="99" name="Shape 99"/>
          <p:cNvSpPr/>
          <p:nvPr/>
        </p:nvSpPr>
        <p:spPr>
          <a:xfrm>
            <a:off x="533400" y="2743200"/>
            <a:ext cx="10617200" cy="45627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spcBef>
                <a:spcPts val="4000"/>
              </a:spcBef>
              <a:defRPr sz="1800"/>
            </a:pPr>
            <a:r>
              <a:rPr sz="2600"/>
              <a:t>Processes:</a:t>
            </a:r>
            <a:endParaRPr sz="2600"/>
          </a:p>
          <a:p>
            <a:pPr lvl="0" algn="l">
              <a:spcBef>
                <a:spcPts val="4000"/>
              </a:spcBef>
              <a:buSzPct val="100000"/>
              <a:buAutoNum type="arabicPeriod" startAt="1"/>
              <a:defRPr sz="1800"/>
            </a:pPr>
            <a:r>
              <a:rPr sz="2600"/>
              <a:t>Planning Stage - flowcharts (the outline) are created which illustrate the navigational structure of your website. Modeling Stage - static wireframes are created (the rough draft) which illustrate the skeletal layout for each section of your website. After the wire frames are created, graphics, colors and text are used to create the design of your web pages based on the layout of the wire frames. Execution Stage - your design is converted into a format supported by web browsers, text and content are added, and finally, your website is published live to the Internet (final draft).</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7</a:t>
            </a:r>
          </a:p>
        </p:txBody>
      </p:sp>
      <p:sp>
        <p:nvSpPr>
          <p:cNvPr id="102" name="Shape 102"/>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Stage 1: Conceptualization and Planning</a:t>
            </a:r>
          </a:p>
        </p:txBody>
      </p:sp>
      <p:sp>
        <p:nvSpPr>
          <p:cNvPr id="103" name="Shape 103"/>
          <p:cNvSpPr/>
          <p:nvPr>
            <p:ph type="body" idx="4294967295"/>
          </p:nvPr>
        </p:nvSpPr>
        <p:spPr>
          <a:xfrm>
            <a:off x="571500" y="2997199"/>
            <a:ext cx="11861800" cy="5892802"/>
          </a:xfrm>
          <a:prstGeom prst="rect">
            <a:avLst/>
          </a:prstGeom>
        </p:spPr>
        <p:txBody>
          <a:bodyPr>
            <a:normAutofit fontScale="100000" lnSpcReduction="0"/>
          </a:bodyPr>
          <a:lstStyle/>
          <a:p>
            <a:pPr lvl="0">
              <a:defRPr sz="1800"/>
            </a:pPr>
            <a:r>
              <a:rPr sz="2600"/>
              <a:t>A. Define your Target Audience</a:t>
            </a:r>
            <a:endParaRPr sz="2600"/>
          </a:p>
          <a:p>
            <a:pPr lvl="0">
              <a:defRPr sz="1800"/>
            </a:pPr>
            <a:r>
              <a:rPr sz="2600"/>
              <a:t>B. Define the Purpose of the site</a:t>
            </a:r>
            <a:endParaRPr sz="2600"/>
          </a:p>
          <a:p>
            <a:pPr lvl="0">
              <a:defRPr sz="1800"/>
            </a:pPr>
            <a:r>
              <a:rPr sz="2600"/>
              <a:t>C. Consider the types of content</a:t>
            </a:r>
            <a:endParaRPr sz="2600"/>
          </a:p>
          <a:p>
            <a:pPr lvl="0">
              <a:defRPr sz="1800"/>
            </a:pPr>
            <a:r>
              <a:rPr sz="2600"/>
              <a:t>D. Define a Strategy / Style to best suit the purpose of the site</a:t>
            </a:r>
            <a:endParaRPr sz="2600"/>
          </a:p>
          <a:p>
            <a:pPr lvl="0">
              <a:defRPr sz="1800"/>
            </a:pPr>
            <a:r>
              <a:rPr sz="2600"/>
              <a:t>E. Sitemap</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8</a:t>
            </a:r>
          </a:p>
        </p:txBody>
      </p:sp>
      <p:sp>
        <p:nvSpPr>
          <p:cNvPr id="106" name="Shape 106"/>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A. Define your Target Audience</a:t>
            </a:r>
          </a:p>
        </p:txBody>
      </p:sp>
      <p:sp>
        <p:nvSpPr>
          <p:cNvPr id="107" name="Shape 107"/>
          <p:cNvSpPr/>
          <p:nvPr>
            <p:ph type="body" idx="4294967295"/>
          </p:nvPr>
        </p:nvSpPr>
        <p:spPr>
          <a:xfrm>
            <a:off x="469900" y="2324100"/>
            <a:ext cx="11861800" cy="6565900"/>
          </a:xfrm>
          <a:prstGeom prst="rect">
            <a:avLst/>
          </a:prstGeom>
        </p:spPr>
        <p:txBody>
          <a:bodyPr>
            <a:normAutofit fontScale="100000" lnSpcReduction="0"/>
          </a:bodyPr>
          <a:lstStyle/>
          <a:p>
            <a:pPr lvl="0">
              <a:defRPr sz="1800"/>
            </a:pPr>
            <a:r>
              <a:rPr sz="2600"/>
              <a:t>Their need</a:t>
            </a:r>
            <a:endParaRPr sz="2600"/>
          </a:p>
          <a:p>
            <a:pPr lvl="0">
              <a:defRPr sz="1800"/>
            </a:pPr>
            <a:r>
              <a:rPr sz="2600"/>
              <a:t>Their interests</a:t>
            </a:r>
            <a:endParaRPr sz="2600"/>
          </a:p>
          <a:p>
            <a:pPr lvl="0">
              <a:defRPr sz="1800"/>
            </a:pPr>
            <a:r>
              <a:rPr sz="2600"/>
              <a:t>Their technological skills</a:t>
            </a:r>
            <a:endParaRPr sz="2600"/>
          </a:p>
          <a:p>
            <a:pPr lvl="0">
              <a:defRPr sz="1800"/>
            </a:pPr>
            <a:r>
              <a:rPr sz="2600"/>
              <a:t>What hardware/software they use</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9</a:t>
            </a:r>
          </a:p>
        </p:txBody>
      </p:sp>
      <p:sp>
        <p:nvSpPr>
          <p:cNvPr id="110" name="Shape 110"/>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B. Define the Purpose of the site</a:t>
            </a:r>
          </a:p>
        </p:txBody>
      </p:sp>
      <p:sp>
        <p:nvSpPr>
          <p:cNvPr id="111" name="Shape 111"/>
          <p:cNvSpPr/>
          <p:nvPr>
            <p:ph type="body" idx="4294967295"/>
          </p:nvPr>
        </p:nvSpPr>
        <p:spPr>
          <a:xfrm>
            <a:off x="571500" y="2324100"/>
            <a:ext cx="11861800" cy="6565900"/>
          </a:xfrm>
          <a:prstGeom prst="rect">
            <a:avLst/>
          </a:prstGeom>
        </p:spPr>
        <p:txBody>
          <a:bodyPr>
            <a:normAutofit fontScale="100000" lnSpcReduction="0"/>
          </a:bodyPr>
          <a:lstStyle/>
          <a:p>
            <a:pPr lvl="0">
              <a:defRPr sz="1800"/>
            </a:pPr>
            <a:r>
              <a:rPr sz="2600"/>
              <a:t>Personal</a:t>
            </a:r>
            <a:endParaRPr sz="2600"/>
          </a:p>
          <a:p>
            <a:pPr lvl="0">
              <a:defRPr sz="1800"/>
            </a:pPr>
            <a:r>
              <a:rPr sz="2600"/>
              <a:t>Profit-earning business</a:t>
            </a:r>
            <a:endParaRPr sz="2600"/>
          </a:p>
          <a:p>
            <a:pPr lvl="0">
              <a:defRPr sz="1800"/>
            </a:pPr>
            <a:r>
              <a:rPr sz="2600"/>
              <a:t>Non-profit organisation</a:t>
            </a:r>
            <a:endParaRPr sz="2600"/>
          </a:p>
          <a:p>
            <a:pPr lvl="0">
              <a:defRPr sz="1800"/>
            </a:pPr>
            <a:r>
              <a:rPr sz="2600"/>
              <a:t>Educational</a:t>
            </a:r>
            <a:endParaRPr sz="2600"/>
          </a:p>
          <a:p>
            <a:pPr lvl="0">
              <a:defRPr sz="1800"/>
            </a:pPr>
            <a:r>
              <a:rPr sz="2600"/>
              <a:t>Entertainment</a:t>
            </a:r>
            <a:endParaRPr sz="2600"/>
          </a:p>
          <a:p>
            <a:pPr lvl="0">
              <a:defRPr sz="1800"/>
            </a:pPr>
            <a:r>
              <a:rPr sz="2600"/>
              <a:t>Social</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10</a:t>
            </a:r>
          </a:p>
        </p:txBody>
      </p:sp>
      <p:sp>
        <p:nvSpPr>
          <p:cNvPr id="114" name="Shape 114"/>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 Consider the types of content:</a:t>
            </a:r>
          </a:p>
        </p:txBody>
      </p:sp>
      <p:sp>
        <p:nvSpPr>
          <p:cNvPr id="115" name="Shape 115"/>
          <p:cNvSpPr/>
          <p:nvPr>
            <p:ph type="body" idx="4294967295"/>
          </p:nvPr>
        </p:nvSpPr>
        <p:spPr>
          <a:xfrm>
            <a:off x="571500" y="2324100"/>
            <a:ext cx="11861800" cy="6565900"/>
          </a:xfrm>
          <a:prstGeom prst="rect">
            <a:avLst/>
          </a:prstGeom>
        </p:spPr>
        <p:txBody>
          <a:bodyPr>
            <a:normAutofit fontScale="100000" lnSpcReduction="0"/>
          </a:bodyPr>
          <a:lstStyle/>
          <a:p>
            <a:pPr lvl="0">
              <a:defRPr sz="1800"/>
            </a:pPr>
            <a:r>
              <a:rPr sz="2600"/>
              <a:t>Text</a:t>
            </a:r>
            <a:endParaRPr sz="2600"/>
          </a:p>
          <a:p>
            <a:pPr lvl="0">
              <a:defRPr sz="1800"/>
            </a:pPr>
            <a:r>
              <a:rPr sz="2600"/>
              <a:t>Graphics</a:t>
            </a:r>
            <a:endParaRPr sz="2600"/>
          </a:p>
          <a:p>
            <a:pPr lvl="0">
              <a:defRPr sz="1800"/>
            </a:pPr>
            <a:r>
              <a:rPr sz="2600"/>
              <a:t>Video</a:t>
            </a:r>
            <a:endParaRPr sz="2600"/>
          </a:p>
          <a:p>
            <a:pPr lvl="0">
              <a:defRPr sz="1800"/>
            </a:pPr>
            <a:r>
              <a:rPr sz="2600"/>
              <a:t>Sound</a:t>
            </a:r>
            <a:endParaRPr sz="2600"/>
          </a:p>
          <a:p>
            <a:pPr lvl="0">
              <a:defRPr sz="1800"/>
            </a:pPr>
            <a:r>
              <a:rPr sz="2600"/>
              <a:t>Forms</a:t>
            </a:r>
            <a:endParaRPr sz="2600"/>
          </a:p>
          <a:p>
            <a:pPr lvl="0">
              <a:defRPr sz="1800"/>
            </a:pPr>
            <a:r>
              <a:rPr sz="2600"/>
              <a:t>Animation</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11</a:t>
            </a:r>
          </a:p>
        </p:txBody>
      </p:sp>
      <p:sp>
        <p:nvSpPr>
          <p:cNvPr id="118" name="Shape 118"/>
          <p:cNvSpPr/>
          <p:nvPr>
            <p:ph type="title" idx="4294967295"/>
          </p:nvPr>
        </p:nvSpPr>
        <p:spPr>
          <a:xfrm>
            <a:off x="571499" y="330200"/>
            <a:ext cx="12077702" cy="1397000"/>
          </a:xfrm>
          <a:prstGeom prst="rect">
            <a:avLst/>
          </a:prstGeom>
          <a:noFill/>
        </p:spPr>
        <p:txBody>
          <a:bodyPr lIns="0" tIns="0" rIns="0" bIns="0">
            <a:normAutofit fontScale="100000" lnSpcReduction="0"/>
          </a:bodyPr>
          <a:lstStyle/>
          <a:p>
            <a:pPr lvl="0">
              <a:defRPr sz="1800"/>
            </a:pPr>
            <a:r>
              <a:rPr sz="4200"/>
              <a:t>D. Define a Style to best suit the purpose of the site:</a:t>
            </a:r>
          </a:p>
        </p:txBody>
      </p:sp>
      <p:sp>
        <p:nvSpPr>
          <p:cNvPr id="119" name="Shape 119"/>
          <p:cNvSpPr/>
          <p:nvPr>
            <p:ph type="body" idx="4294967295"/>
          </p:nvPr>
        </p:nvSpPr>
        <p:spPr>
          <a:xfrm>
            <a:off x="571500" y="2324100"/>
            <a:ext cx="11861800" cy="6565900"/>
          </a:xfrm>
          <a:prstGeom prst="rect">
            <a:avLst/>
          </a:prstGeom>
        </p:spPr>
        <p:txBody>
          <a:bodyPr>
            <a:normAutofit fontScale="100000" lnSpcReduction="0"/>
          </a:bodyPr>
          <a:lstStyle/>
          <a:p>
            <a:pPr lvl="0">
              <a:defRPr sz="1800"/>
            </a:pPr>
            <a:r>
              <a:rPr sz="2600"/>
              <a:t>Professional</a:t>
            </a:r>
            <a:endParaRPr sz="2600"/>
          </a:p>
          <a:p>
            <a:pPr lvl="0">
              <a:defRPr sz="1800"/>
            </a:pPr>
            <a:r>
              <a:rPr sz="2600"/>
              <a:t>Scholarly</a:t>
            </a:r>
            <a:endParaRPr sz="2600"/>
          </a:p>
          <a:p>
            <a:pPr lvl="0">
              <a:defRPr sz="1800"/>
            </a:pPr>
            <a:r>
              <a:rPr sz="2600"/>
              <a:t>Casual</a:t>
            </a:r>
            <a:endParaRPr sz="2600"/>
          </a:p>
          <a:p>
            <a:pPr lvl="0">
              <a:defRPr sz="1800"/>
            </a:pPr>
            <a:r>
              <a:rPr sz="2600"/>
              <a:t>Child friendly</a:t>
            </a:r>
            <a:endParaRPr sz="2600"/>
          </a:p>
          <a:p>
            <a:pPr lvl="0">
              <a:defRPr sz="1800"/>
            </a:pPr>
            <a:r>
              <a:rPr sz="2600"/>
              <a:t>Teen oriented</a:t>
            </a:r>
            <a:endParaRPr sz="2600"/>
          </a:p>
          <a:p>
            <a:pPr lvl="0">
              <a:defRPr sz="1800"/>
            </a:pPr>
            <a:r>
              <a:rPr sz="2600"/>
              <a:t>Artistic</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400"/>
            </a:lvl1pPr>
          </a:lstStyle>
          <a:p>
            <a:pPr lvl="0">
              <a:defRPr sz="1800"/>
            </a:pPr>
            <a:r>
              <a:rPr sz="1400"/>
              <a:t>12</a:t>
            </a:r>
          </a:p>
        </p:txBody>
      </p:sp>
      <p:sp>
        <p:nvSpPr>
          <p:cNvPr id="122" name="Shape 122"/>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E.Sitemap (1)</a:t>
            </a:r>
          </a:p>
        </p:txBody>
      </p:sp>
      <p:sp>
        <p:nvSpPr>
          <p:cNvPr id="123" name="Shape 123"/>
          <p:cNvSpPr/>
          <p:nvPr>
            <p:ph type="body" idx="4294967295"/>
          </p:nvPr>
        </p:nvSpPr>
        <p:spPr>
          <a:xfrm>
            <a:off x="7366000" y="241300"/>
            <a:ext cx="4699000" cy="1930400"/>
          </a:xfrm>
          <a:prstGeom prst="rect">
            <a:avLst/>
          </a:prstGeom>
          <a:solidFill>
            <a:srgbClr val="FFFFFF"/>
          </a:solidFill>
          <a:ln>
            <a:solidFill/>
            <a:miter lim="800000"/>
          </a:ln>
        </p:spPr>
        <p:txBody>
          <a:bodyPr>
            <a:normAutofit fontScale="100000" lnSpcReduction="0"/>
          </a:bodyPr>
          <a:lstStyle/>
          <a:p>
            <a:pPr lvl="0">
              <a:defRPr sz="1800"/>
            </a:pPr>
            <a:r>
              <a:rPr sz="2600"/>
              <a:t>Tools:</a:t>
            </a:r>
            <a:endParaRPr sz="2600"/>
          </a:p>
          <a:p>
            <a:pPr lvl="1" marL="711200" indent="-266700">
              <a:spcBef>
                <a:spcPts val="1000"/>
              </a:spcBef>
              <a:defRPr sz="1800"/>
            </a:pPr>
            <a:r>
              <a:t>Pen and Paper or</a:t>
            </a:r>
          </a:p>
          <a:p>
            <a:pPr lvl="1" marL="711200" indent="-266700">
              <a:spcBef>
                <a:spcPts val="1000"/>
              </a:spcBef>
              <a:defRPr sz="1800"/>
            </a:pPr>
            <a:r>
              <a:t>Diagramming Software</a:t>
            </a:r>
          </a:p>
        </p:txBody>
      </p:sp>
      <p:sp>
        <p:nvSpPr>
          <p:cNvPr id="124" name="Shape 124"/>
          <p:cNvSpPr/>
          <p:nvPr/>
        </p:nvSpPr>
        <p:spPr>
          <a:xfrm>
            <a:off x="406400" y="2451100"/>
            <a:ext cx="11861800" cy="54771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spcBef>
                <a:spcPts val="4800"/>
              </a:spcBef>
              <a:buSzPct val="100000"/>
              <a:buFont typeface="Helvetica Neue"/>
              <a:buChar char="•"/>
              <a:defRPr sz="1800"/>
            </a:pPr>
            <a:r>
              <a:rPr sz="2600"/>
              <a:t>At the top of the sitemap list the name of the website. Then list each primary section of the website:  </a:t>
            </a:r>
            <a:endParaRPr sz="2600"/>
          </a:p>
          <a:p>
            <a:pPr lvl="0" algn="l">
              <a:spcBef>
                <a:spcPts val="4800"/>
              </a:spcBef>
              <a:buSzPct val="100000"/>
              <a:buFont typeface="Helvetica Neue"/>
              <a:buChar char="•"/>
              <a:defRPr sz="1800"/>
            </a:pPr>
            <a:r>
              <a:rPr sz="2600"/>
              <a:t>These sections are the main navigation for your website. Try to limit the number of these section so that your visitors are not overwhelmed.Add all of the secondary pages (subsections) that will be listed on each of the primary pages.</a:t>
            </a:r>
            <a:endParaRPr sz="2600"/>
          </a:p>
          <a:p>
            <a:pPr lvl="0" algn="l">
              <a:spcBef>
                <a:spcPts val="4800"/>
              </a:spcBef>
              <a:buSzPct val="100000"/>
              <a:buFont typeface="Helvetica Neue"/>
              <a:buChar char="•"/>
              <a:defRPr sz="1800"/>
            </a:pPr>
            <a:r>
              <a:rPr sz="2600"/>
              <a:t>The secondary navigation needs to be more descriptive than the primary navigation. </a:t>
            </a:r>
            <a:endParaRPr sz="2600"/>
          </a:p>
          <a:p>
            <a:pPr lvl="0" algn="l">
              <a:spcBef>
                <a:spcPts val="4800"/>
              </a:spcBef>
              <a:buSzPct val="100000"/>
              <a:buFont typeface="Helvetica Neue"/>
              <a:buChar char="•"/>
              <a:defRPr sz="1800"/>
            </a:pPr>
            <a:r>
              <a:rPr sz="2600"/>
              <a:t>The deeper your websites’ navigational hierarchy goes, the more descriptive each label should be.</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FBFBF"/>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FBFBF"/>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