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Neue Light"/>
      </a:defRPr>
    </a:lvl1pPr>
    <a:lvl2pPr indent="228600" algn="ctr" defTabSz="584200">
      <a:defRPr sz="3600">
        <a:latin typeface="+mn-lt"/>
        <a:ea typeface="+mn-ea"/>
        <a:cs typeface="+mn-cs"/>
        <a:sym typeface="Helvetica Neue Light"/>
      </a:defRPr>
    </a:lvl2pPr>
    <a:lvl3pPr indent="457200" algn="ctr" defTabSz="584200">
      <a:defRPr sz="3600">
        <a:latin typeface="+mn-lt"/>
        <a:ea typeface="+mn-ea"/>
        <a:cs typeface="+mn-cs"/>
        <a:sym typeface="Helvetica Neue Light"/>
      </a:defRPr>
    </a:lvl3pPr>
    <a:lvl4pPr indent="685800" algn="ctr" defTabSz="584200">
      <a:defRPr sz="3600">
        <a:latin typeface="+mn-lt"/>
        <a:ea typeface="+mn-ea"/>
        <a:cs typeface="+mn-cs"/>
        <a:sym typeface="Helvetica Neue Light"/>
      </a:defRPr>
    </a:lvl4pPr>
    <a:lvl5pPr indent="914400" algn="ctr" defTabSz="584200">
      <a:defRPr sz="3600">
        <a:latin typeface="+mn-lt"/>
        <a:ea typeface="+mn-ea"/>
        <a:cs typeface="+mn-cs"/>
        <a:sym typeface="Helvetica Neue Light"/>
      </a:defRPr>
    </a:lvl5pPr>
    <a:lvl6pPr indent="1143000" algn="ctr" defTabSz="584200">
      <a:defRPr sz="3600">
        <a:latin typeface="+mn-lt"/>
        <a:ea typeface="+mn-ea"/>
        <a:cs typeface="+mn-cs"/>
        <a:sym typeface="Helvetica Neue Light"/>
      </a:defRPr>
    </a:lvl6pPr>
    <a:lvl7pPr indent="1371600" algn="ctr" defTabSz="584200">
      <a:defRPr sz="3600">
        <a:latin typeface="+mn-lt"/>
        <a:ea typeface="+mn-ea"/>
        <a:cs typeface="+mn-cs"/>
        <a:sym typeface="Helvetica Neue Light"/>
      </a:defRPr>
    </a:lvl7pPr>
    <a:lvl8pPr indent="1600200" algn="ctr" defTabSz="584200">
      <a:defRPr sz="3600">
        <a:latin typeface="+mn-lt"/>
        <a:ea typeface="+mn-ea"/>
        <a:cs typeface="+mn-cs"/>
        <a:sym typeface="Helvetica Neue Light"/>
      </a:defRPr>
    </a:lvl8pPr>
    <a:lvl9pPr indent="1828800" algn="ctr" defTabSz="584200">
      <a:defRPr sz="3600"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6832536" y="8686863"/>
            <a:ext cx="14225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71500" y="4864100"/>
            <a:ext cx="5334476" cy="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/>
            </a:pPr>
            <a:r>
              <a:rPr sz="2600"/>
              <a:t>Body Level One</a:t>
            </a:r>
            <a:endParaRPr sz="2600"/>
          </a:p>
          <a:p>
            <a:pPr lvl="1">
              <a:defRPr sz="1800"/>
            </a:pPr>
            <a:r>
              <a:rPr sz="2600"/>
              <a:t>Body Level Two</a:t>
            </a:r>
            <a:endParaRPr sz="26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600"/>
              <a:t>Body Level Four</a:t>
            </a:r>
            <a:endParaRPr sz="2600"/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71500" y="1968500"/>
            <a:ext cx="5073394" cy="133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SzPct val="125000"/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/>
            </a:pPr>
            <a:r>
              <a:rPr sz="2600"/>
              <a:t>Body Level One</a:t>
            </a:r>
            <a:endParaRPr sz="2600"/>
          </a:p>
          <a:p>
            <a:pPr lvl="1">
              <a:defRPr sz="1800"/>
            </a:pPr>
            <a:r>
              <a:rPr sz="2600"/>
              <a:t>Body Level Two</a:t>
            </a:r>
            <a:endParaRPr sz="26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600"/>
              <a:t>Body Level Four</a:t>
            </a:r>
            <a:endParaRPr sz="2600"/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9055098" y="508000"/>
            <a:ext cx="128" cy="797563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9055096" y="4464050"/>
            <a:ext cx="344850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4572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1pPr>
      <a:lvl2pPr marL="9144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2pPr>
      <a:lvl3pPr marL="13716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3pPr>
      <a:lvl4pPr marL="18288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4pPr>
      <a:lvl5pPr marL="22860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5pPr>
      <a:lvl6pPr marL="27432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6pPr>
      <a:lvl7pPr marL="32004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7pPr>
      <a:lvl8pPr marL="36576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8pPr>
      <a:lvl9pPr marL="4114800" indent="-457200" defTabSz="584200">
        <a:spcBef>
          <a:spcPts val="4200"/>
        </a:spcBef>
        <a:buSzPct val="75000"/>
        <a:buFont typeface="Helvetica Neue"/>
        <a:buChar char="•"/>
        <a:defRPr sz="3600"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Relationship Id="rId5" Type="http://schemas.openxmlformats.org/officeDocument/2006/relationships/hyperlink" Target="mailto:edleastar@wit.ie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3.0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Shape 41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Shape 42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44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  <a:endParaRPr sz="4800">
              <a:solidFill>
                <a:srgbClr val="AAAAAA"/>
              </a:solid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0" algn="r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Computing, Maths &amp; Physics</a:t>
              </a:r>
              <a:endParaRPr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300">
                  <a:latin typeface="Helvetica Neue"/>
                  <a:ea typeface="Helvetica Neue"/>
                  <a:cs typeface="Helvetica Neue"/>
                  <a:sym typeface="Helvetica Neue"/>
                  <a:hlinkClick r:id="rId4" invalidUrl="" action="" tgtFrame="" tooltip="" history="1" highlightClick="0" endSnd="0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300">
                  <a:latin typeface="Helvetica Neue"/>
                  <a:ea typeface="Helvetica Neue"/>
                  <a:cs typeface="Helvetica Neue"/>
                  <a:sym typeface="Helvetica Neue"/>
                  <a:hlinkClick r:id="rId4" invalidUrl="" action="" tgtFrame="" tooltip="" history="1" highlightClick="0" endSnd="0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51" name="Shape 51"/>
          <p:cNvSpPr/>
          <p:nvPr/>
        </p:nvSpPr>
        <p:spPr>
          <a:xfrm>
            <a:off x="895350" y="3490772"/>
            <a:ext cx="11226800" cy="49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indent="0" algn="l">
              <a:defRPr sz="1800"/>
            </a:pPr>
            <a:r>
              <a: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BSc in Applied Computing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905256" y="1454214"/>
            <a:ext cx="11226801" cy="1028701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Web Development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Eamonn de Leastar (</a:t>
            </a:r>
            <a:r>
              <a:rPr sz="2000">
                <a:latin typeface="Helvetica Neue"/>
                <a:ea typeface="Helvetica Neue"/>
                <a:cs typeface="Helvetica Neue"/>
                <a:sym typeface="Helvetica Neue"/>
                <a:hlinkClick r:id="rId5" invalidUrl="" action="" tgtFrame="" tooltip="" history="1" highlightClick="0" endSnd="0"/>
              </a:rPr>
              <a:t>edeleastar@wit.ie</a:t>
            </a:r>
            <a:r>
              <a:rPr sz="200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Develop Once, Redesign Infinitely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Creating a site in Semantic means you never have to rewrite your codebase from scratch. </a:t>
            </a:r>
            <a:endParaRPr sz="3600"/>
          </a:p>
          <a:p>
            <a:pPr lvl="0">
              <a:defRPr sz="1800"/>
            </a:pPr>
            <a:r>
              <a:rPr sz="3600"/>
              <a:t>Redesigning means retooling your UI toolkit, adjusting UI definitions, not creating entirely new HTML layouts.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Using Semantic UI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“UI” Class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139699" y="2076450"/>
            <a:ext cx="4618585" cy="7293670"/>
          </a:xfrm>
          <a:prstGeom prst="rect">
            <a:avLst/>
          </a:prstGeom>
        </p:spPr>
        <p:txBody>
          <a:bodyPr/>
          <a:lstStyle/>
          <a:p>
            <a:pPr lvl="0" marL="393192" indent="-393192" defTabSz="502412">
              <a:spcBef>
                <a:spcPts val="3600"/>
              </a:spcBef>
              <a:defRPr sz="1800"/>
            </a:pPr>
            <a:r>
              <a:rPr sz="3096"/>
              <a:t>UI definitions in Semantic are given the class name ui. </a:t>
            </a:r>
            <a:endParaRPr sz="3096"/>
          </a:p>
          <a:p>
            <a:pPr lvl="0" marL="393192" indent="-393192" defTabSz="502412">
              <a:spcBef>
                <a:spcPts val="3600"/>
              </a:spcBef>
              <a:defRPr sz="1800"/>
            </a:pPr>
            <a:r>
              <a:rPr sz="3096"/>
              <a:t>This is to help tell the difference between ui elements and parts of the definition of an element. </a:t>
            </a:r>
            <a:endParaRPr sz="3096"/>
          </a:p>
          <a:p>
            <a:pPr lvl="0" marL="393192" indent="-393192" defTabSz="502412">
              <a:spcBef>
                <a:spcPts val="3600"/>
              </a:spcBef>
              <a:defRPr sz="1800"/>
            </a:pPr>
            <a:r>
              <a:rPr sz="3096"/>
              <a:t>This means any element with the class name UI has a corresponding UI definition.</a:t>
            </a:r>
          </a:p>
        </p:txBody>
      </p:sp>
      <p:pic>
        <p:nvPicPr>
          <p:cNvPr id="88" name="Screen Shot 2013-11-26 at 08.37.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2200" y="2654300"/>
            <a:ext cx="7759700" cy="414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Class Names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177799" y="2063750"/>
            <a:ext cx="4879431" cy="7320757"/>
          </a:xfrm>
          <a:prstGeom prst="rect">
            <a:avLst/>
          </a:prstGeom>
        </p:spPr>
        <p:txBody>
          <a:bodyPr/>
          <a:lstStyle/>
          <a:p>
            <a:pPr lvl="0" marL="406908" indent="-406908" defTabSz="519937">
              <a:spcBef>
                <a:spcPts val="3700"/>
              </a:spcBef>
              <a:defRPr sz="1800"/>
            </a:pPr>
            <a:r>
              <a:rPr sz="3204"/>
              <a:t>Class names in Semantic always use single english words. </a:t>
            </a:r>
            <a:endParaRPr sz="3204"/>
          </a:p>
          <a:p>
            <a:pPr lvl="0" marL="406908" indent="-406908" defTabSz="519937">
              <a:spcBef>
                <a:spcPts val="3700"/>
              </a:spcBef>
              <a:defRPr sz="1800"/>
            </a:pPr>
            <a:r>
              <a:rPr sz="3204"/>
              <a:t>If a class name is an adjective it is either a type of element or variation of an element. </a:t>
            </a:r>
            <a:endParaRPr sz="3204"/>
          </a:p>
          <a:p>
            <a:pPr lvl="0" marL="406908" indent="-406908" defTabSz="519937">
              <a:spcBef>
                <a:spcPts val="3700"/>
              </a:spcBef>
              <a:defRPr sz="1800"/>
            </a:pPr>
            <a:r>
              <a:rPr sz="3204"/>
              <a:t>CSS definitions always define adjectives in the context of a noun. In this way class names cannot pollute the namespace.</a:t>
            </a:r>
          </a:p>
        </p:txBody>
      </p:sp>
      <p:pic>
        <p:nvPicPr>
          <p:cNvPr id="92" name="Screen Shot 2013-11-26 at 08.37.4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6500" y="3086100"/>
            <a:ext cx="7493000" cy="401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Combining Classes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101600" y="2019428"/>
            <a:ext cx="4932512" cy="7390409"/>
          </a:xfrm>
          <a:prstGeom prst="rect">
            <a:avLst/>
          </a:prstGeom>
        </p:spPr>
        <p:txBody>
          <a:bodyPr/>
          <a:lstStyle/>
          <a:p>
            <a:pPr lvl="0" marL="384047" indent="-384047" defTabSz="490727">
              <a:spcBef>
                <a:spcPts val="3500"/>
              </a:spcBef>
              <a:defRPr sz="1800"/>
            </a:pPr>
            <a:r>
              <a:rPr sz="3024"/>
              <a:t>All UI definitions in semantic are stand-alone, and do not require other components to function. </a:t>
            </a:r>
            <a:endParaRPr sz="3024"/>
          </a:p>
          <a:p>
            <a:pPr lvl="0" marL="384047" indent="-384047" defTabSz="490727">
              <a:spcBef>
                <a:spcPts val="3500"/>
              </a:spcBef>
              <a:defRPr sz="1800"/>
            </a:pPr>
            <a:r>
              <a:rPr sz="3024"/>
              <a:t>However, components can choose to have optional couplings with other components.</a:t>
            </a:r>
            <a:endParaRPr sz="3024"/>
          </a:p>
          <a:p>
            <a:pPr lvl="0" marL="384047" indent="-384047" defTabSz="490727">
              <a:spcBef>
                <a:spcPts val="3500"/>
              </a:spcBef>
              <a:defRPr sz="1800"/>
            </a:pPr>
            <a:r>
              <a:rPr sz="3024"/>
              <a:t>For example you might want to include a badge inside a menu. A label inside of a menu will automatically function as a badge</a:t>
            </a:r>
          </a:p>
        </p:txBody>
      </p:sp>
      <p:pic>
        <p:nvPicPr>
          <p:cNvPr id="96" name="Screen Shot 2013-11-26 at 08.38.4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9700" y="2730500"/>
            <a:ext cx="7505700" cy="520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Variations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139700" y="1968564"/>
            <a:ext cx="3901728" cy="6946057"/>
          </a:xfrm>
          <a:prstGeom prst="rect">
            <a:avLst/>
          </a:prstGeom>
        </p:spPr>
        <p:txBody>
          <a:bodyPr/>
          <a:lstStyle/>
          <a:p>
            <a:pPr lvl="0" marL="438911" indent="-438911" defTabSz="560831">
              <a:spcBef>
                <a:spcPts val="4000"/>
              </a:spcBef>
              <a:defRPr sz="1800"/>
            </a:pPr>
            <a:r>
              <a:rPr sz="3455"/>
              <a:t>A ui definition in Semantic usually contains a list of mutually exclusive variations on an element design. </a:t>
            </a:r>
            <a:endParaRPr sz="3455"/>
          </a:p>
          <a:p>
            <a:pPr lvl="0" marL="438911" indent="-438911" defTabSz="560831">
              <a:spcBef>
                <a:spcPts val="4000"/>
              </a:spcBef>
              <a:defRPr sz="1800"/>
            </a:pPr>
            <a:r>
              <a:rPr sz="3455"/>
              <a:t>A type is designated by an additional class name on a UI element</a:t>
            </a:r>
          </a:p>
        </p:txBody>
      </p:sp>
      <p:pic>
        <p:nvPicPr>
          <p:cNvPr id="100" name="Screen Shot 2013-11-26 at 08.40.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2559" y="2209928"/>
            <a:ext cx="8583641" cy="5959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Content/Structure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203200" y="2076450"/>
            <a:ext cx="3682951" cy="7210277"/>
          </a:xfrm>
          <a:prstGeom prst="rect">
            <a:avLst/>
          </a:prstGeom>
        </p:spPr>
        <p:txBody>
          <a:bodyPr/>
          <a:lstStyle/>
          <a:p>
            <a:pPr lvl="0" marL="425195" indent="-425195" defTabSz="543305">
              <a:spcBef>
                <a:spcPts val="3900"/>
              </a:spcBef>
              <a:defRPr sz="1800"/>
            </a:pPr>
            <a:r>
              <a:rPr sz="3348"/>
              <a:t>Types may require different html structures to work correctly. </a:t>
            </a:r>
            <a:endParaRPr sz="3348"/>
          </a:p>
          <a:p>
            <a:pPr lvl="0" marL="425195" indent="-425195" defTabSz="543305">
              <a:spcBef>
                <a:spcPts val="3900"/>
              </a:spcBef>
              <a:defRPr sz="1800"/>
            </a:pPr>
            <a:r>
              <a:rPr sz="3348"/>
              <a:t>For example, an icon menu might expect different content like icons glyphs instead of text to be formatted correctly</a:t>
            </a:r>
          </a:p>
        </p:txBody>
      </p:sp>
      <p:pic>
        <p:nvPicPr>
          <p:cNvPr id="104" name="Screen Shot 2013-11-26 at 08.43.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9553" y="2209928"/>
            <a:ext cx="8820947" cy="5837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HTML Variations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241300" y="2032128"/>
            <a:ext cx="4006255" cy="6596758"/>
          </a:xfrm>
          <a:prstGeom prst="rect">
            <a:avLst/>
          </a:prstGeom>
        </p:spPr>
        <p:txBody>
          <a:bodyPr/>
          <a:lstStyle/>
          <a:p>
            <a:pPr lvl="0" marL="443484" indent="-443484" defTabSz="566674">
              <a:spcBef>
                <a:spcPts val="4000"/>
              </a:spcBef>
              <a:defRPr sz="1800"/>
            </a:pPr>
            <a:r>
              <a:rPr sz="3492"/>
              <a:t>Types may also each require slightly different html. </a:t>
            </a:r>
            <a:endParaRPr sz="3492"/>
          </a:p>
          <a:p>
            <a:pPr lvl="0" marL="443484" indent="-443484" defTabSz="566674">
              <a:spcBef>
                <a:spcPts val="4000"/>
              </a:spcBef>
              <a:defRPr sz="1800"/>
            </a:pPr>
            <a:r>
              <a:rPr sz="3492"/>
              <a:t>For example, a tiered menu needs html specified for a sub menu to display itself correctly</a:t>
            </a:r>
          </a:p>
        </p:txBody>
      </p:sp>
      <p:pic>
        <p:nvPicPr>
          <p:cNvPr id="108" name="Screen Shot 2013-11-26 at 08.42.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5399" y="1712623"/>
            <a:ext cx="8411901" cy="7489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More Variations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561997" y="1924322"/>
            <a:ext cx="11880806" cy="4055419"/>
          </a:xfrm>
          <a:prstGeom prst="rect">
            <a:avLst/>
          </a:prstGeom>
        </p:spPr>
        <p:txBody>
          <a:bodyPr/>
          <a:lstStyle/>
          <a:p>
            <a:pPr lvl="0" marL="370331" indent="-370331" defTabSz="473201">
              <a:spcBef>
                <a:spcPts val="3400"/>
              </a:spcBef>
              <a:defRPr sz="1800"/>
            </a:pPr>
            <a:r>
              <a:rPr sz="2916"/>
              <a:t>A variation alters the design of an element but is not mutually exclusive. </a:t>
            </a:r>
            <a:endParaRPr sz="2916"/>
          </a:p>
          <a:p>
            <a:pPr lvl="0" marL="370331" indent="-370331" defTabSz="473201">
              <a:spcBef>
                <a:spcPts val="3400"/>
              </a:spcBef>
              <a:defRPr sz="1800"/>
            </a:pPr>
            <a:r>
              <a:rPr sz="2916"/>
              <a:t>Variations can be stacked together, or be used along with altering an element's type.</a:t>
            </a:r>
            <a:endParaRPr sz="2916"/>
          </a:p>
          <a:p>
            <a:pPr lvl="0" marL="370331" indent="-370331" defTabSz="473201">
              <a:spcBef>
                <a:spcPts val="3400"/>
              </a:spcBef>
              <a:defRPr sz="1800"/>
            </a:pPr>
            <a:r>
              <a:rPr sz="2916"/>
              <a:t>For example, having wide menus that take up the full width of its parent may sometimes be overwhelming. You can use the compact variation of a menu to alter its format to only take up the necessary space.</a:t>
            </a:r>
          </a:p>
        </p:txBody>
      </p:sp>
      <p:pic>
        <p:nvPicPr>
          <p:cNvPr id="112" name="Screen Shot 2013-11-26 at 08.47.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500" y="5689600"/>
            <a:ext cx="10388600" cy="374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Intersecting Variations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571500" y="2222500"/>
            <a:ext cx="11265397" cy="26526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The definition for the variation red contains css specifically for describing the intersection of both red and inverted.</a:t>
            </a:r>
          </a:p>
        </p:txBody>
      </p:sp>
      <p:pic>
        <p:nvPicPr>
          <p:cNvPr id="116" name="Screen Shot 2013-11-26 at 08.48.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150" y="4610100"/>
            <a:ext cx="10350500" cy="365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Semantic UI Usage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esu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 122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120" name="by-nc.eu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Shape 121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1600">
                  <a:latin typeface="Helvetica Neue"/>
                  <a:ea typeface="Helvetica Neue"/>
                  <a:cs typeface="Helvetica Neue"/>
                  <a:sym typeface="Helvetica Neue"/>
                </a:rPr>
                <a:t>Except where otherwise noted, this content is licensed under a </a:t>
              </a:r>
              <a:r>
                <a:rPr sz="1600">
                  <a:latin typeface="Helvetica Neue"/>
                  <a:ea typeface="Helvetica Neue"/>
                  <a:cs typeface="Helvetica Neue"/>
                  <a:sym typeface="Helvetica Neue"/>
                  <a:hlinkClick r:id="rId5" invalidUrl="" action="" tgtFrame="" tooltip="" history="1" highlightClick="0" endSnd="0"/>
                </a:rPr>
                <a:t>Creative Commons Attribution-NonCommercial 3.0 License</a:t>
              </a:r>
              <a:r>
                <a:rPr sz="1600">
                  <a:latin typeface="Helvetica Neue"/>
                  <a:ea typeface="Helvetica Neue"/>
                  <a:cs typeface="Helvetica Neue"/>
                  <a:sym typeface="Helvetica Neue"/>
                </a:rPr>
                <a:t>. </a:t>
              </a: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endParaRPr sz="16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1600">
                  <a:latin typeface="Helvetica Neue"/>
                  <a:ea typeface="Helvetica Neue"/>
                  <a:cs typeface="Helvetica Neue"/>
                  <a:sym typeface="Helvetica Neue"/>
                </a:rPr>
                <a:t>For more information, please see </a:t>
              </a:r>
              <a:r>
                <a:rPr sz="1600">
                  <a:latin typeface="Helvetica Neue"/>
                  <a:ea typeface="Helvetica Neue"/>
                  <a:cs typeface="Helvetica Neue"/>
                  <a:sym typeface="Helvetica Neue"/>
                  <a:hlinkClick r:id="rId5" invalidUrl="" action="" tgtFrame="" tooltip="" history="1" highlightClick="0" endSnd="0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Key Features</a:t>
            </a:r>
          </a:p>
        </p:txBody>
      </p:sp>
      <p:pic>
        <p:nvPicPr>
          <p:cNvPr id="59" name="Screen Shot 2015-02-26 at 07.02.3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2032" y="3048000"/>
            <a:ext cx="8166101" cy="337820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1144701" y="7245630"/>
            <a:ext cx="10715398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http://learnsemantic.com/preface/whats-different.html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Build Responsive Layouts Easier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774700" y="3952904"/>
            <a:ext cx="11861800" cy="51658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Designed Completely with EM</a:t>
            </a:r>
            <a:endParaRPr sz="3600"/>
          </a:p>
          <a:p>
            <a:pPr lvl="0">
              <a:defRPr sz="1800"/>
            </a:pPr>
            <a:r>
              <a:rPr sz="3600"/>
              <a:t>Every component is defined using em and rem so that components can be resized simply on the fly.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Easy to Learn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Descriptive not Prescriptive</a:t>
            </a:r>
            <a:endParaRPr sz="3600"/>
          </a:p>
          <a:p>
            <a:pPr lvl="0">
              <a:defRPr sz="1800"/>
            </a:pPr>
            <a:r>
              <a:rPr sz="3600"/>
              <a:t>Writing front end code shouldn't require learning the naming or programming conventions of a particular developer.</a:t>
            </a:r>
            <a:endParaRPr sz="3600"/>
          </a:p>
          <a:p>
            <a:pPr lvl="0">
              <a:defRPr sz="1800"/>
            </a:pPr>
            <a:r>
              <a:rPr sz="3600"/>
              <a:t>Instead of using short-hand, or codifying naming conventions, Semantic uses simple, common language for parts of interface elements, and familiar patterns found in natural languages for describing elements.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Tag Agnostic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Use whatever html tags you please.</a:t>
            </a:r>
            <a:endParaRPr sz="3600"/>
          </a:p>
          <a:p>
            <a:pPr lvl="0">
              <a:defRPr sz="1800"/>
            </a:pPr>
            <a:r>
              <a:rPr sz="3600"/>
              <a:t>Interface definitions in Semantic are tag ambivalent. </a:t>
            </a:r>
            <a:endParaRPr sz="3600"/>
          </a:p>
          <a:p>
            <a:pPr lvl="0">
              <a:defRPr sz="1800"/>
            </a:pPr>
            <a:r>
              <a:rPr sz="3600"/>
              <a:t>That means you can use div, article, section, span without affecting the display of the element. </a:t>
            </a:r>
            <a:endParaRPr sz="3600"/>
          </a:p>
          <a:p>
            <a:pPr lvl="0">
              <a:defRPr sz="1800"/>
            </a:pPr>
            <a:r>
              <a:rPr sz="3600"/>
              <a:t>Special tags like a, table, td still carry special meaning in certain circumstances however.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571500" y="330200"/>
            <a:ext cx="12519968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Concise &amp; Expressive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Don't repeat yourself</a:t>
            </a:r>
            <a:endParaRPr sz="3600"/>
          </a:p>
          <a:p>
            <a:pPr lvl="0">
              <a:defRPr sz="1800"/>
            </a:pPr>
            <a:r>
              <a:rPr sz="3600"/>
              <a:t>In English it's much easier to say "There are three tall men" than "There is a tall man, a tall man and a tall man".</a:t>
            </a:r>
            <a:endParaRPr sz="3600"/>
          </a:p>
          <a:p>
            <a:pPr lvl="0">
              <a:defRPr sz="1800"/>
            </a:pPr>
            <a:r>
              <a:rPr sz="3600"/>
              <a:t>Semantic elements use principles of plurality to express similarities across groups to avoid repetitive declarations.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High-Level Theming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All UI components share site-wide defaults which let you quickly change the look and feel of components. </a:t>
            </a:r>
            <a:endParaRPr sz="3600"/>
          </a:p>
          <a:p>
            <a:pPr lvl="0">
              <a:defRPr sz="1800"/>
            </a:pPr>
            <a:r>
              <a:rPr sz="3600"/>
              <a:t>High level variables make sure you aren't specifying one to one matches with CSS properties.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Componentized UI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571500" y="2209928"/>
            <a:ext cx="11861800" cy="6667501"/>
          </a:xfrm>
          <a:prstGeom prst="rect">
            <a:avLst/>
          </a:prstGeom>
        </p:spPr>
        <p:txBody>
          <a:bodyPr/>
          <a:lstStyle/>
          <a:p>
            <a:pPr lvl="0" marL="443484" indent="-443484" defTabSz="566674">
              <a:spcBef>
                <a:spcPts val="4000"/>
              </a:spcBef>
              <a:defRPr sz="1800"/>
            </a:pPr>
            <a:r>
              <a:rPr sz="3492"/>
              <a:t>Using Semantic doesn't mean adopting an entire framework, or rewriting your code base</a:t>
            </a:r>
            <a:endParaRPr sz="3492"/>
          </a:p>
          <a:p>
            <a:pPr lvl="0" marL="443484" indent="-443484" defTabSz="566674">
              <a:spcBef>
                <a:spcPts val="4000"/>
              </a:spcBef>
              <a:defRPr sz="1800"/>
            </a:pPr>
            <a:r>
              <a:rPr sz="3492"/>
              <a:t>Semantic components are written in a singular style, but are not part of mandated overarching library. Only like a couple components? No problem, use only what you need.</a:t>
            </a:r>
            <a:endParaRPr sz="3492"/>
          </a:p>
          <a:p>
            <a:pPr lvl="0" marL="443484" indent="-443484" defTabSz="566674">
              <a:spcBef>
                <a:spcPts val="4000"/>
              </a:spcBef>
              <a:defRPr sz="1800"/>
            </a:pPr>
            <a:r>
              <a:rPr sz="3492"/>
              <a:t>UI components in Semantic also define optional and required couplings with other components where their usage intersect. That means for example, a popup can check for the existence of CSS animation component before using the fallback javascript animations.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