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266" r:id="rId3"/>
    <p:sldId id="269" r:id="rId4"/>
    <p:sldId id="270" r:id="rId5"/>
    <p:sldId id="267" r:id="rId6"/>
    <p:sldId id="268" r:id="rId7"/>
    <p:sldId id="256" r:id="rId8"/>
    <p:sldId id="257" r:id="rId9"/>
    <p:sldId id="258" r:id="rId10"/>
    <p:sldId id="259" r:id="rId11"/>
    <p:sldId id="260" r:id="rId12"/>
    <p:sldId id="261" r:id="rId13"/>
    <p:sldId id="262" r:id="rId14"/>
    <p:sldId id="263" r:id="rId15"/>
    <p:sldId id="264" r:id="rId16"/>
    <p:sldId id="271" r:id="rId17"/>
    <p:sldId id="272" r:id="rId18"/>
    <p:sldId id="273" r:id="rId19"/>
    <p:sldId id="274" r:id="rId20"/>
    <p:sldId id="275" r:id="rId21"/>
    <p:sldId id="276" r:id="rId22"/>
    <p:sldId id="277"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B7153-1592-4778-A915-677003DE43DC}" type="datetimeFigureOut">
              <a:rPr lang="en-US" smtClean="0"/>
              <a:t>4/2/2025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B73D0-C9FE-44A8-9513-21D6B8E731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8B73D0-C9FE-44A8-9513-21D6B8E731F2}"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7E3F40-5D8D-4EC7-850E-443AA160AE7C}" type="datetime1">
              <a:rPr lang="en-US" smtClean="0"/>
              <a:t>4/2/2025</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
        <p:nvSpPr>
          <p:cNvPr id="6" name="Slide Number Placeholder 5"/>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125FE-71B7-44EB-8648-BC04ABE3DA6C}" type="datetime1">
              <a:rPr lang="en-US" smtClean="0"/>
              <a:t>4/2/2025</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
        <p:nvSpPr>
          <p:cNvPr id="6" name="Slide Number Placeholder 5"/>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2D109-229B-49BE-8EA7-723BE5593C7A}" type="datetime1">
              <a:rPr lang="en-US" smtClean="0"/>
              <a:t>4/2/2025</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
        <p:nvSpPr>
          <p:cNvPr id="6" name="Slide Number Placeholder 5"/>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C1AA467-EB20-4054-8AAC-9F8A08DFD438}" type="datetime1">
              <a:rPr lang="en-US" smtClean="0"/>
              <a:t>4/2/2025</a:t>
            </a:fld>
            <a:endParaRPr lang="en-US"/>
          </a:p>
        </p:txBody>
      </p:sp>
      <p:sp>
        <p:nvSpPr>
          <p:cNvPr id="17" name="Footer Placeholder 16"/>
          <p:cNvSpPr>
            <a:spLocks noGrp="1"/>
          </p:cNvSpPr>
          <p:nvPr>
            <p:ph type="ftr" sz="quarter" idx="11"/>
          </p:nvPr>
        </p:nvSpPr>
        <p:spPr/>
        <p:txBody>
          <a:bodyPr/>
          <a:lstStyle/>
          <a:p>
            <a:r>
              <a:rPr lang="en-US" smtClean="0"/>
              <a:t>Unsupervised Learning in NN</a:t>
            </a:r>
            <a:endParaRPr lang="en-US"/>
          </a:p>
        </p:txBody>
      </p:sp>
      <p:sp>
        <p:nvSpPr>
          <p:cNvPr id="29" name="Slide Number Placeholder 28"/>
          <p:cNvSpPr>
            <a:spLocks noGrp="1"/>
          </p:cNvSpPr>
          <p:nvPr>
            <p:ph type="sldNum" sz="quarter" idx="12"/>
          </p:nvPr>
        </p:nvSpPr>
        <p:spPr/>
        <p:txBody>
          <a:bodyPr/>
          <a:lstStyle/>
          <a:p>
            <a:fld id="{1B5D4824-C772-4F44-99F6-F368DD715A31}"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727784-E6ED-4ECA-8E47-A9AD1F29C1EE}" type="datetime1">
              <a:rPr lang="en-US" smtClean="0"/>
              <a:t>4/2/2025</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
        <p:nvSpPr>
          <p:cNvPr id="6" name="Slide Number Placeholder 5"/>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F0B0A6-78D5-41C5-8423-637318E61366}" type="datetime1">
              <a:rPr lang="en-US" smtClean="0"/>
              <a:t>4/2/2025</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B5D4824-C772-4F44-99F6-F368DD715A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2BB2BF-DDE4-4412-AFB7-DE9593348611}" type="datetime1">
              <a:rPr lang="en-US" smtClean="0"/>
              <a:t>4/2/2025</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
        <p:nvSpPr>
          <p:cNvPr id="7" name="Slide Number Placeholder 6"/>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E60A68-B404-4A69-A2ED-FC75BE6859AA}" type="datetime1">
              <a:rPr lang="en-US" smtClean="0"/>
              <a:t>4/2/2025</a:t>
            </a:fld>
            <a:endParaRPr lang="en-US"/>
          </a:p>
        </p:txBody>
      </p:sp>
      <p:sp>
        <p:nvSpPr>
          <p:cNvPr id="8" name="Footer Placeholder 7"/>
          <p:cNvSpPr>
            <a:spLocks noGrp="1"/>
          </p:cNvSpPr>
          <p:nvPr>
            <p:ph type="ftr" sz="quarter" idx="11"/>
          </p:nvPr>
        </p:nvSpPr>
        <p:spPr/>
        <p:txBody>
          <a:bodyPr/>
          <a:lstStyle/>
          <a:p>
            <a:r>
              <a:rPr lang="en-US" smtClean="0"/>
              <a:t>Unsupervised Learning in NN</a:t>
            </a:r>
            <a:endParaRPr lang="en-US"/>
          </a:p>
        </p:txBody>
      </p:sp>
      <p:sp>
        <p:nvSpPr>
          <p:cNvPr id="9" name="Slide Number Placeholder 8"/>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C1E014-0F4A-411F-9833-9D7771C7ACAF}" type="datetime1">
              <a:rPr lang="en-US" smtClean="0"/>
              <a:t>4/2/2025</a:t>
            </a:fld>
            <a:endParaRPr lang="en-US"/>
          </a:p>
        </p:txBody>
      </p:sp>
      <p:sp>
        <p:nvSpPr>
          <p:cNvPr id="4" name="Footer Placeholder 3"/>
          <p:cNvSpPr>
            <a:spLocks noGrp="1"/>
          </p:cNvSpPr>
          <p:nvPr>
            <p:ph type="ftr" sz="quarter" idx="11"/>
          </p:nvPr>
        </p:nvSpPr>
        <p:spPr/>
        <p:txBody>
          <a:bodyPr/>
          <a:lstStyle/>
          <a:p>
            <a:r>
              <a:rPr lang="en-US" smtClean="0"/>
              <a:t>Unsupervised Learning in NN</a:t>
            </a:r>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FBBD1-F77E-4C7C-B55C-9B29352EE7BB}" type="datetime1">
              <a:rPr lang="en-US" smtClean="0"/>
              <a:t>4/2/2025</a:t>
            </a:fld>
            <a:endParaRPr lang="en-US"/>
          </a:p>
        </p:txBody>
      </p:sp>
      <p:sp>
        <p:nvSpPr>
          <p:cNvPr id="3" name="Footer Placeholder 2"/>
          <p:cNvSpPr>
            <a:spLocks noGrp="1"/>
          </p:cNvSpPr>
          <p:nvPr>
            <p:ph type="ftr" sz="quarter" idx="11"/>
          </p:nvPr>
        </p:nvSpPr>
        <p:spPr/>
        <p:txBody>
          <a:bodyPr/>
          <a:lstStyle/>
          <a:p>
            <a:r>
              <a:rPr lang="en-US" smtClean="0"/>
              <a:t>Unsupervised Learning in NN</a:t>
            </a:r>
            <a:endParaRPr lang="en-US"/>
          </a:p>
        </p:txBody>
      </p:sp>
      <p:sp>
        <p:nvSpPr>
          <p:cNvPr id="4" name="Slide Number Placeholder 3"/>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0232CC-75BF-4F40-BC04-DB2E4D2FDA3E}" type="datetime1">
              <a:rPr lang="en-US" smtClean="0"/>
              <a:t>4/2/2025</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
        <p:nvSpPr>
          <p:cNvPr id="7" name="Slide Number Placeholder 6"/>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A06125-38D1-45E6-B93A-EC1DB5B0ABEF}" type="datetime1">
              <a:rPr lang="en-US" smtClean="0"/>
              <a:t>4/2/2025</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
        <p:nvSpPr>
          <p:cNvPr id="6" name="Slide Number Placeholder 5"/>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8D67F8-08BB-4EE6-B182-C1158B65CA21}" type="datetime1">
              <a:rPr lang="en-US" smtClean="0"/>
              <a:t>4/2/2025</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
        <p:nvSpPr>
          <p:cNvPr id="7" name="Slide Number Placeholder 6"/>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D857D3-2C76-4150-A085-EE902C8951F0}" type="datetime1">
              <a:rPr lang="en-US" smtClean="0"/>
              <a:t>4/2/2025</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
        <p:nvSpPr>
          <p:cNvPr id="6" name="Slide Number Placeholder 5"/>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6A7EB1-C0F0-4365-83D7-38BE0C0B2339}" type="datetime1">
              <a:rPr lang="en-US" smtClean="0"/>
              <a:t>4/2/2025</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
        <p:nvSpPr>
          <p:cNvPr id="6" name="Slide Number Placeholder 5"/>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1FC461-906A-4EC1-9385-8EB255FD1052}" type="datetime1">
              <a:rPr lang="en-US" smtClean="0"/>
              <a:t>4/2/2025</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
        <p:nvSpPr>
          <p:cNvPr id="6" name="Slide Number Placeholder 5"/>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2D19E-A902-461C-A1A9-A17766B17228}" type="datetime1">
              <a:rPr lang="en-US" smtClean="0"/>
              <a:t>4/2/2025</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
        <p:nvSpPr>
          <p:cNvPr id="7" name="Slide Number Placeholder 6"/>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8D4BB9-B574-4607-AF8E-0960CC1347A2}" type="datetime1">
              <a:rPr lang="en-US" smtClean="0"/>
              <a:t>4/2/2025</a:t>
            </a:fld>
            <a:endParaRPr lang="en-US"/>
          </a:p>
        </p:txBody>
      </p:sp>
      <p:sp>
        <p:nvSpPr>
          <p:cNvPr id="8" name="Footer Placeholder 7"/>
          <p:cNvSpPr>
            <a:spLocks noGrp="1"/>
          </p:cNvSpPr>
          <p:nvPr>
            <p:ph type="ftr" sz="quarter" idx="11"/>
          </p:nvPr>
        </p:nvSpPr>
        <p:spPr/>
        <p:txBody>
          <a:bodyPr/>
          <a:lstStyle/>
          <a:p>
            <a:r>
              <a:rPr lang="en-US" smtClean="0"/>
              <a:t>Unsupervised Learning in NN</a:t>
            </a:r>
            <a:endParaRPr lang="en-US"/>
          </a:p>
        </p:txBody>
      </p:sp>
      <p:sp>
        <p:nvSpPr>
          <p:cNvPr id="9" name="Slide Number Placeholder 8"/>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A9F3BC-FA7B-4F40-8439-DCAC2349066C}" type="datetime1">
              <a:rPr lang="en-US" smtClean="0"/>
              <a:t>4/2/2025</a:t>
            </a:fld>
            <a:endParaRPr lang="en-US"/>
          </a:p>
        </p:txBody>
      </p:sp>
      <p:sp>
        <p:nvSpPr>
          <p:cNvPr id="4" name="Footer Placeholder 3"/>
          <p:cNvSpPr>
            <a:spLocks noGrp="1"/>
          </p:cNvSpPr>
          <p:nvPr>
            <p:ph type="ftr" sz="quarter" idx="11"/>
          </p:nvPr>
        </p:nvSpPr>
        <p:spPr/>
        <p:txBody>
          <a:bodyPr/>
          <a:lstStyle/>
          <a:p>
            <a:r>
              <a:rPr lang="en-US" smtClean="0"/>
              <a:t>Unsupervised Learning in NN</a:t>
            </a:r>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1655B-9CFD-435F-A811-FCF02F05CAE1}" type="datetime1">
              <a:rPr lang="en-US" smtClean="0"/>
              <a:t>4/2/2025</a:t>
            </a:fld>
            <a:endParaRPr lang="en-US"/>
          </a:p>
        </p:txBody>
      </p:sp>
      <p:sp>
        <p:nvSpPr>
          <p:cNvPr id="3" name="Footer Placeholder 2"/>
          <p:cNvSpPr>
            <a:spLocks noGrp="1"/>
          </p:cNvSpPr>
          <p:nvPr>
            <p:ph type="ftr" sz="quarter" idx="11"/>
          </p:nvPr>
        </p:nvSpPr>
        <p:spPr/>
        <p:txBody>
          <a:bodyPr/>
          <a:lstStyle/>
          <a:p>
            <a:r>
              <a:rPr lang="en-US" smtClean="0"/>
              <a:t>Unsupervised Learning in NN</a:t>
            </a:r>
            <a:endParaRPr lang="en-US"/>
          </a:p>
        </p:txBody>
      </p:sp>
      <p:sp>
        <p:nvSpPr>
          <p:cNvPr id="4" name="Slide Number Placeholder 3"/>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7D373-3B2E-4536-8A94-BB138635B53C}" type="datetime1">
              <a:rPr lang="en-US" smtClean="0"/>
              <a:t>4/2/2025</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
        <p:nvSpPr>
          <p:cNvPr id="7" name="Slide Number Placeholder 6"/>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604431-1670-49A7-95B8-B0DA776D9657}" type="datetime1">
              <a:rPr lang="en-US" smtClean="0"/>
              <a:t>4/2/2025</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
        <p:nvSpPr>
          <p:cNvPr id="7" name="Slide Number Placeholder 6"/>
          <p:cNvSpPr>
            <a:spLocks noGrp="1"/>
          </p:cNvSpPr>
          <p:nvPr>
            <p:ph type="sldNum" sz="quarter" idx="12"/>
          </p:nvPr>
        </p:nvSpPr>
        <p:spPr/>
        <p:txBody>
          <a:bodyPr/>
          <a:lstStyle/>
          <a:p>
            <a:fld id="{1B5D4824-C772-4F44-99F6-F368DD715A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19815-CD89-401F-976C-6901BDF4BC3C}" type="datetime1">
              <a:rPr lang="en-US" smtClean="0"/>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Unsupervised Learning in NN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D4824-C772-4F44-99F6-F368DD715A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29D44AB-8EAE-4250-A319-65E31B31C02C}" type="datetime1">
              <a:rPr lang="en-US" smtClean="0"/>
              <a:t>4/2/2025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smtClean="0"/>
              <a:t>Unsupervised Learning in NN</a:t>
            </a: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B5D4824-C772-4F44-99F6-F368DD715A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946150" y="2746375"/>
            <a:ext cx="7383463" cy="2108200"/>
          </a:xfrm>
        </p:spPr>
        <p:txBody>
          <a:bodyPr/>
          <a:lstStyle/>
          <a:p>
            <a:r>
              <a:rPr lang="en-US" sz="3600" b="1" dirty="0" smtClean="0"/>
              <a:t>Unsupervised </a:t>
            </a:r>
            <a:r>
              <a:rPr lang="en-US" sz="3600" b="1" dirty="0"/>
              <a:t>learning</a:t>
            </a:r>
            <a:endParaRPr lang="en-US" sz="3600" dirty="0"/>
          </a:p>
        </p:txBody>
      </p:sp>
      <p:sp>
        <p:nvSpPr>
          <p:cNvPr id="3" name="Date Placeholder 2"/>
          <p:cNvSpPr>
            <a:spLocks noGrp="1"/>
          </p:cNvSpPr>
          <p:nvPr>
            <p:ph type="dt" sz="half" idx="10"/>
          </p:nvPr>
        </p:nvSpPr>
        <p:spPr/>
        <p:txBody>
          <a:bodyPr/>
          <a:lstStyle/>
          <a:p>
            <a:fld id="{20D56C7E-DD43-4E29-8B58-011C7E84895F}" type="datetime1">
              <a:rPr lang="en-US" smtClean="0"/>
              <a:t>4/2/2025</a:t>
            </a:fld>
            <a:endParaRPr lang="en-US"/>
          </a:p>
        </p:txBody>
      </p:sp>
      <p:sp>
        <p:nvSpPr>
          <p:cNvPr id="4" name="Slide Number Placeholder 3"/>
          <p:cNvSpPr>
            <a:spLocks noGrp="1"/>
          </p:cNvSpPr>
          <p:nvPr>
            <p:ph type="sldNum" sz="quarter" idx="12"/>
          </p:nvPr>
        </p:nvSpPr>
        <p:spPr/>
        <p:txBody>
          <a:bodyPr/>
          <a:lstStyle/>
          <a:p>
            <a:fld id="{1B5D4824-C772-4F44-99F6-F368DD715A31}" type="slidenum">
              <a:rPr lang="en-US" smtClean="0"/>
              <a:t>1</a:t>
            </a:fld>
            <a:endParaRPr lang="en-US"/>
          </a:p>
        </p:txBody>
      </p:sp>
      <p:sp>
        <p:nvSpPr>
          <p:cNvPr id="5" name="Footer Placeholder 4"/>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Hopfield Neural Network</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533400" y="1447800"/>
            <a:ext cx="7848600" cy="4800599"/>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A4655B3B-9B66-48D3-9723-5D88E00E7EDE}" type="datetime1">
              <a:rPr lang="en-US" smtClean="0"/>
              <a:t>4/2/2025</a:t>
            </a:fld>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10</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Hopfield Neural Network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066800" y="1295399"/>
            <a:ext cx="7467600" cy="4724401"/>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2D30E91C-B9C1-4849-8203-93BF4B3EF96C}" type="datetime1">
              <a:rPr lang="en-US" smtClean="0"/>
              <a:t>4/2/2025</a:t>
            </a:fld>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11</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Hopfield Neural Network</a:t>
            </a:r>
            <a:endParaRPr lang="en-US" dirty="0"/>
          </a:p>
        </p:txBody>
      </p:sp>
      <p:sp>
        <p:nvSpPr>
          <p:cNvPr id="4" name="Content Placeholder 3"/>
          <p:cNvSpPr>
            <a:spLocks noGrp="1"/>
          </p:cNvSpPr>
          <p:nvPr>
            <p:ph idx="1"/>
          </p:nvPr>
        </p:nvSpPr>
        <p:spPr/>
        <p:txBody>
          <a:bodyPr>
            <a:normAutofit fontScale="92500"/>
          </a:bodyPr>
          <a:lstStyle/>
          <a:p>
            <a:pPr algn="just"/>
            <a:r>
              <a:rPr lang="en-US" dirty="0" smtClean="0"/>
              <a:t>How to update the neurons.</a:t>
            </a:r>
          </a:p>
          <a:p>
            <a:pPr lvl="1" algn="just"/>
            <a:r>
              <a:rPr lang="en-US" dirty="0" smtClean="0"/>
              <a:t>We can do either an </a:t>
            </a:r>
            <a:r>
              <a:rPr lang="en-US" i="1" dirty="0" smtClean="0"/>
              <a:t>asynchronous</a:t>
            </a:r>
            <a:r>
              <a:rPr lang="en-US" dirty="0" smtClean="0"/>
              <a:t>, or </a:t>
            </a:r>
            <a:r>
              <a:rPr lang="en-US" i="1" dirty="0" smtClean="0"/>
              <a:t>synchronous</a:t>
            </a:r>
            <a:r>
              <a:rPr lang="en-US" dirty="0" smtClean="0"/>
              <a:t> update. With an </a:t>
            </a:r>
            <a:r>
              <a:rPr lang="en-US" i="1" dirty="0" err="1" smtClean="0"/>
              <a:t>async</a:t>
            </a:r>
            <a:r>
              <a:rPr lang="en-US" dirty="0" smtClean="0"/>
              <a:t> update, we choose a neuron at random, and calculate the weighted input sum, and update that neuron immediately. Then move to the next neuron, either in order, or randomly.</a:t>
            </a:r>
          </a:p>
          <a:p>
            <a:pPr lvl="1" algn="just"/>
            <a:r>
              <a:rPr lang="en-US" dirty="0" smtClean="0"/>
              <a:t>If we choose </a:t>
            </a:r>
            <a:r>
              <a:rPr lang="en-US" i="1" dirty="0" smtClean="0"/>
              <a:t>synchronous</a:t>
            </a:r>
            <a:r>
              <a:rPr lang="en-US" dirty="0" smtClean="0"/>
              <a:t> updating, we calculate the input sums of all the neurons without updating the neurons. Then once calculated, we set them all to their new value, at the same time.</a:t>
            </a:r>
          </a:p>
          <a:p>
            <a:endParaRPr lang="en-US" dirty="0"/>
          </a:p>
        </p:txBody>
      </p:sp>
      <p:sp>
        <p:nvSpPr>
          <p:cNvPr id="5" name="Date Placeholder 4"/>
          <p:cNvSpPr>
            <a:spLocks noGrp="1"/>
          </p:cNvSpPr>
          <p:nvPr>
            <p:ph type="dt" sz="half" idx="10"/>
          </p:nvPr>
        </p:nvSpPr>
        <p:spPr/>
        <p:txBody>
          <a:bodyPr/>
          <a:lstStyle/>
          <a:p>
            <a:fld id="{59D84779-C6B8-4517-9C98-BF4978DC14EE}" type="datetime1">
              <a:rPr lang="en-US" smtClean="0"/>
              <a:t>4/2/2025</a:t>
            </a:fld>
            <a:endParaRPr lang="en-US"/>
          </a:p>
        </p:txBody>
      </p:sp>
      <p:sp>
        <p:nvSpPr>
          <p:cNvPr id="6" name="Slide Number Placeholder 5"/>
          <p:cNvSpPr>
            <a:spLocks noGrp="1"/>
          </p:cNvSpPr>
          <p:nvPr>
            <p:ph type="sldNum" sz="quarter" idx="12"/>
          </p:nvPr>
        </p:nvSpPr>
        <p:spPr/>
        <p:txBody>
          <a:bodyPr/>
          <a:lstStyle/>
          <a:p>
            <a:fld id="{1B5D4824-C772-4F44-99F6-F368DD715A31}" type="slidenum">
              <a:rPr lang="en-US" smtClean="0"/>
              <a:t>12</a:t>
            </a:fld>
            <a:endParaRPr lang="en-US"/>
          </a:p>
        </p:txBody>
      </p:sp>
      <p:sp>
        <p:nvSpPr>
          <p:cNvPr id="7" name="Footer Placeholder 6"/>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Hopfield Neural Network</a:t>
            </a:r>
            <a:endParaRPr lang="en-US"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r>
              <a:rPr lang="en-US" dirty="0" smtClean="0"/>
              <a:t>Training: </a:t>
            </a:r>
          </a:p>
          <a:p>
            <a:pPr lvl="1" algn="just"/>
            <a:r>
              <a:rPr lang="en-US" dirty="0" smtClean="0"/>
              <a:t>To start the network off, we have to give it a pattern. A pattern is entered into the network by setting all nodes to a specific value, or by setting only some of the nodes. Then you let the pattern evolve, under </a:t>
            </a:r>
            <a:r>
              <a:rPr lang="en-US" dirty="0" smtClean="0">
                <a:solidFill>
                  <a:srgbClr val="FF0000"/>
                </a:solidFill>
              </a:rPr>
              <a:t>iterations of either </a:t>
            </a:r>
            <a:r>
              <a:rPr lang="en-US" i="1" dirty="0" err="1" smtClean="0">
                <a:solidFill>
                  <a:srgbClr val="FF0000"/>
                </a:solidFill>
              </a:rPr>
              <a:t>async</a:t>
            </a:r>
            <a:r>
              <a:rPr lang="en-US" i="1" dirty="0" smtClean="0">
                <a:solidFill>
                  <a:srgbClr val="FF0000"/>
                </a:solidFill>
              </a:rPr>
              <a:t> </a:t>
            </a:r>
            <a:r>
              <a:rPr lang="en-US" dirty="0" smtClean="0">
                <a:solidFill>
                  <a:srgbClr val="FF0000"/>
                </a:solidFill>
              </a:rPr>
              <a:t>or </a:t>
            </a:r>
            <a:r>
              <a:rPr lang="en-US" i="1" dirty="0" smtClean="0">
                <a:solidFill>
                  <a:srgbClr val="FF0000"/>
                </a:solidFill>
              </a:rPr>
              <a:t>sync </a:t>
            </a:r>
            <a:r>
              <a:rPr lang="en-US" dirty="0" smtClean="0"/>
              <a:t>updating, and after some time, you stop, and read the pattern in the network.</a:t>
            </a:r>
          </a:p>
          <a:p>
            <a:pPr lvl="1" algn="just"/>
            <a:r>
              <a:rPr lang="en-US" dirty="0" smtClean="0"/>
              <a:t>The patterns are stored in the </a:t>
            </a:r>
            <a:r>
              <a:rPr lang="en-US" dirty="0" smtClean="0">
                <a:solidFill>
                  <a:srgbClr val="FF0000"/>
                </a:solidFill>
              </a:rPr>
              <a:t>weight matrix. </a:t>
            </a:r>
          </a:p>
          <a:p>
            <a:pPr lvl="1" algn="just"/>
            <a:r>
              <a:rPr lang="en-US" dirty="0" smtClean="0"/>
              <a:t>The input must contain part of these patterns (</a:t>
            </a:r>
            <a:r>
              <a:rPr lang="en-US" dirty="0" smtClean="0">
                <a:solidFill>
                  <a:srgbClr val="FF0000"/>
                </a:solidFill>
              </a:rPr>
              <a:t>Content Addressable Memory). </a:t>
            </a:r>
          </a:p>
          <a:p>
            <a:pPr lvl="1" algn="just"/>
            <a:r>
              <a:rPr lang="en-US" dirty="0" smtClean="0"/>
              <a:t>The patterns that are stored in the network and divided into two parts. </a:t>
            </a:r>
            <a:r>
              <a:rPr lang="en-US" dirty="0" smtClean="0">
                <a:solidFill>
                  <a:srgbClr val="FF0000"/>
                </a:solidFill>
              </a:rPr>
              <a:t>Cue and association. </a:t>
            </a:r>
          </a:p>
          <a:p>
            <a:pPr lvl="1" algn="just"/>
            <a:r>
              <a:rPr lang="en-US" dirty="0" smtClean="0"/>
              <a:t>By entering the cue, we can retrieve the entire association/pattern or partial </a:t>
            </a:r>
            <a:r>
              <a:rPr lang="en-US" dirty="0" smtClean="0">
                <a:solidFill>
                  <a:srgbClr val="FF0000"/>
                </a:solidFill>
              </a:rPr>
              <a:t>(auto-</a:t>
            </a:r>
            <a:r>
              <a:rPr lang="en-US" dirty="0" err="1" smtClean="0">
                <a:solidFill>
                  <a:srgbClr val="FF0000"/>
                </a:solidFill>
              </a:rPr>
              <a:t>associator</a:t>
            </a:r>
            <a:r>
              <a:rPr lang="en-US" dirty="0" smtClean="0"/>
              <a:t>), which is stored in the weight matrix. In this way the network restores the association given by a cue. </a:t>
            </a:r>
          </a:p>
          <a:p>
            <a:endParaRPr lang="en-US" dirty="0"/>
          </a:p>
        </p:txBody>
      </p:sp>
      <p:sp>
        <p:nvSpPr>
          <p:cNvPr id="4" name="Date Placeholder 3"/>
          <p:cNvSpPr>
            <a:spLocks noGrp="1"/>
          </p:cNvSpPr>
          <p:nvPr>
            <p:ph type="dt" sz="half" idx="10"/>
          </p:nvPr>
        </p:nvSpPr>
        <p:spPr/>
        <p:txBody>
          <a:bodyPr/>
          <a:lstStyle/>
          <a:p>
            <a:fld id="{C6F58D38-ABBE-488E-B74C-374DD1F06290}" type="datetime1">
              <a:rPr lang="en-US" smtClean="0"/>
              <a:t>4/2/2025</a:t>
            </a:fld>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13</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Hopfield Neural Network</a:t>
            </a:r>
            <a:endParaRPr lang="en-US" dirty="0"/>
          </a:p>
        </p:txBody>
      </p:sp>
      <p:sp>
        <p:nvSpPr>
          <p:cNvPr id="3" name="Content Placeholder 2"/>
          <p:cNvSpPr>
            <a:spLocks noGrp="1"/>
          </p:cNvSpPr>
          <p:nvPr>
            <p:ph idx="1"/>
          </p:nvPr>
        </p:nvSpPr>
        <p:spPr/>
        <p:txBody>
          <a:bodyPr>
            <a:normAutofit/>
          </a:bodyPr>
          <a:lstStyle/>
          <a:p>
            <a:r>
              <a:rPr lang="en-US" dirty="0" smtClean="0"/>
              <a:t>“Energy” of a hopfield net: </a:t>
            </a:r>
          </a:p>
          <a:p>
            <a:pPr lvl="1"/>
            <a:r>
              <a:rPr lang="en-US" dirty="0" smtClean="0"/>
              <a:t>Because the neurons are so interconnected, that they may cause oscillation, or instability. </a:t>
            </a:r>
          </a:p>
          <a:p>
            <a:pPr lvl="1"/>
            <a:r>
              <a:rPr lang="en-US" dirty="0" smtClean="0"/>
              <a:t>The energy is defined as …</a:t>
            </a:r>
          </a:p>
          <a:p>
            <a:endParaRPr lang="en-US" i="1" dirty="0" smtClean="0"/>
          </a:p>
          <a:p>
            <a:pPr lvl="1"/>
            <a:endParaRPr lang="en-US" dirty="0" smtClean="0"/>
          </a:p>
          <a:p>
            <a:pPr lvl="1"/>
            <a:r>
              <a:rPr lang="en-US" dirty="0" smtClean="0"/>
              <a:t>and it decreases each time a neuron fires. The energy needs to settle into stability, in order for the network to converge on an answer.</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1219200" y="3733800"/>
            <a:ext cx="5410200" cy="9906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424EBC45-3545-4CF4-AAEE-7BD15537DCA4}" type="datetime1">
              <a:rPr lang="en-US" smtClean="0"/>
              <a:t>4/2/2025</a:t>
            </a:fld>
            <a:endParaRPr lang="en-US"/>
          </a:p>
        </p:txBody>
      </p:sp>
      <p:sp>
        <p:nvSpPr>
          <p:cNvPr id="7" name="Slide Number Placeholder 6"/>
          <p:cNvSpPr>
            <a:spLocks noGrp="1"/>
          </p:cNvSpPr>
          <p:nvPr>
            <p:ph type="sldNum" sz="quarter" idx="12"/>
          </p:nvPr>
        </p:nvSpPr>
        <p:spPr/>
        <p:txBody>
          <a:bodyPr/>
          <a:lstStyle/>
          <a:p>
            <a:fld id="{1B5D4824-C772-4F44-99F6-F368DD715A31}" type="slidenum">
              <a:rPr lang="en-US" smtClean="0"/>
              <a:t>14</a:t>
            </a:fld>
            <a:endParaRPr lang="en-US"/>
          </a:p>
        </p:txBody>
      </p:sp>
      <p:sp>
        <p:nvSpPr>
          <p:cNvPr id="8" name="Footer Placeholder 7"/>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half" idx="10"/>
          </p:nvPr>
        </p:nvSpPr>
        <p:spPr/>
        <p:txBody>
          <a:bodyPr/>
          <a:lstStyle/>
          <a:p>
            <a:pPr>
              <a:defRPr/>
            </a:pPr>
            <a:fld id="{1EDE618E-BD86-43D1-A74B-0C0298651007}" type="datetime1">
              <a:rPr lang="en-US" smtClean="0"/>
              <a:t>4/2/2025</a:t>
            </a:fld>
            <a:endParaRPr lang="en-US"/>
          </a:p>
        </p:txBody>
      </p:sp>
      <p:sp>
        <p:nvSpPr>
          <p:cNvPr id="6148"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6147" name="Slide Number Placeholder 2"/>
          <p:cNvSpPr>
            <a:spLocks noGrp="1"/>
          </p:cNvSpPr>
          <p:nvPr>
            <p:ph type="sldNum" sz="quarter" idx="12"/>
          </p:nvPr>
        </p:nvSpPr>
        <p:spPr/>
        <p:txBody>
          <a:bodyPr/>
          <a:lstStyle/>
          <a:p>
            <a:pPr>
              <a:defRPr/>
            </a:pPr>
            <a:fld id="{AF712B11-D738-4FF9-9124-C1541E9C3F48}" type="slidenum">
              <a:rPr lang="en-US"/>
              <a:pPr>
                <a:defRPr/>
              </a:pPr>
              <a:t>15</a:t>
            </a:fld>
            <a:endParaRPr lang="en-US"/>
          </a:p>
        </p:txBody>
      </p:sp>
      <p:sp>
        <p:nvSpPr>
          <p:cNvPr id="111618" name="Rectangle 2"/>
          <p:cNvSpPr>
            <a:spLocks noChangeArrowheads="1"/>
          </p:cNvSpPr>
          <p:nvPr/>
        </p:nvSpPr>
        <p:spPr bwMode="auto">
          <a:xfrm>
            <a:off x="657225" y="1219200"/>
            <a:ext cx="8382000" cy="4278094"/>
          </a:xfrm>
          <a:prstGeom prst="rect">
            <a:avLst/>
          </a:prstGeom>
          <a:noFill/>
          <a:ln w="12700" cap="sq">
            <a:noFill/>
            <a:miter lim="800000"/>
            <a:headEnd type="none" w="sm" len="sm"/>
            <a:tailEnd type="none" w="sm" len="sm"/>
          </a:ln>
          <a:effectLst/>
        </p:spPr>
        <p:txBody>
          <a:bodyPr>
            <a:spAutoFit/>
          </a:bodyPr>
          <a:lstStyle/>
          <a:p>
            <a:pPr>
              <a:spcBef>
                <a:spcPct val="50000"/>
              </a:spcBef>
              <a:buFont typeface="Arial" pitchFamily="34" charset="0"/>
              <a:buChar char="•"/>
              <a:defRPr/>
            </a:pPr>
            <a:r>
              <a:rPr lang="en-US" sz="3200" dirty="0"/>
              <a:t>In 1949, Donald </a:t>
            </a:r>
            <a:r>
              <a:rPr lang="en-US" sz="3200" dirty="0" err="1"/>
              <a:t>Hebb</a:t>
            </a:r>
            <a:r>
              <a:rPr lang="en-US" sz="3200" dirty="0"/>
              <a:t> proposed one of the key   ideas in biological learning, commonly known as </a:t>
            </a:r>
            <a:r>
              <a:rPr lang="en-US" sz="3200" dirty="0" err="1"/>
              <a:t>Hebb’s</a:t>
            </a:r>
            <a:r>
              <a:rPr lang="en-US" sz="3200" dirty="0"/>
              <a:t> Law. </a:t>
            </a:r>
            <a:endParaRPr lang="en-US" sz="3200" dirty="0" smtClean="0"/>
          </a:p>
          <a:p>
            <a:pPr>
              <a:spcBef>
                <a:spcPct val="50000"/>
              </a:spcBef>
              <a:buFont typeface="Arial" pitchFamily="34" charset="0"/>
              <a:buChar char="•"/>
              <a:defRPr/>
            </a:pPr>
            <a:r>
              <a:rPr lang="en-US" sz="3200" dirty="0" err="1" smtClean="0"/>
              <a:t>Hebb’s</a:t>
            </a:r>
            <a:r>
              <a:rPr lang="en-US" sz="3200" dirty="0" smtClean="0"/>
              <a:t> </a:t>
            </a:r>
            <a:r>
              <a:rPr lang="en-US" sz="3200" dirty="0"/>
              <a:t>Law states that if neuron </a:t>
            </a:r>
            <a:r>
              <a:rPr lang="en-US" sz="3200" dirty="0" err="1"/>
              <a:t>i</a:t>
            </a:r>
            <a:r>
              <a:rPr lang="en-US" sz="3200" dirty="0"/>
              <a:t> is near enough to excite neuron j and repeatedly participates in its activation, the synaptic connection between these two neurons is strengthened and neuron j becomes more sensitive to stimuli from neuron </a:t>
            </a:r>
            <a:r>
              <a:rPr lang="en-US" sz="3200" dirty="0" err="1"/>
              <a:t>i</a:t>
            </a:r>
            <a:r>
              <a:rPr lang="en-US" sz="3200" dirty="0"/>
              <a:t>.</a:t>
            </a:r>
          </a:p>
        </p:txBody>
      </p:sp>
      <p:sp>
        <p:nvSpPr>
          <p:cNvPr id="111619" name="Rectangle 3"/>
          <p:cNvSpPr>
            <a:spLocks noChangeArrowheads="1"/>
          </p:cNvSpPr>
          <p:nvPr/>
        </p:nvSpPr>
        <p:spPr bwMode="auto">
          <a:xfrm>
            <a:off x="2835018" y="195263"/>
            <a:ext cx="3467616" cy="646331"/>
          </a:xfrm>
          <a:prstGeom prst="rect">
            <a:avLst/>
          </a:prstGeom>
          <a:noFill/>
          <a:ln w="12700" cap="sq">
            <a:noFill/>
            <a:miter lim="800000"/>
            <a:headEnd type="none" w="sm" len="sm"/>
            <a:tailEnd type="none" w="sm" len="sm"/>
          </a:ln>
          <a:effectLst/>
        </p:spPr>
        <p:txBody>
          <a:bodyPr wrap="none">
            <a:spAutoFit/>
          </a:bodyPr>
          <a:lstStyle/>
          <a:p>
            <a:pPr algn="ctr">
              <a:defRPr/>
            </a:pPr>
            <a:r>
              <a:rPr lang="en-US" sz="3600" b="1" dirty="0" err="1"/>
              <a:t>Hebbian</a:t>
            </a:r>
            <a:r>
              <a:rPr lang="en-US" sz="3600" b="1" dirty="0"/>
              <a:t> learning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half" idx="10"/>
          </p:nvPr>
        </p:nvSpPr>
        <p:spPr/>
        <p:txBody>
          <a:bodyPr/>
          <a:lstStyle/>
          <a:p>
            <a:pPr>
              <a:defRPr/>
            </a:pPr>
            <a:fld id="{36D326E3-B2DC-440F-B823-54BC6D8D5BF2}" type="datetime1">
              <a:rPr lang="en-US" smtClean="0"/>
              <a:t>4/2/2025</a:t>
            </a:fld>
            <a:endParaRPr lang="en-US"/>
          </a:p>
        </p:txBody>
      </p:sp>
      <p:sp>
        <p:nvSpPr>
          <p:cNvPr id="7172"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7171" name="Slide Number Placeholder 2"/>
          <p:cNvSpPr>
            <a:spLocks noGrp="1"/>
          </p:cNvSpPr>
          <p:nvPr>
            <p:ph type="sldNum" sz="quarter" idx="12"/>
          </p:nvPr>
        </p:nvSpPr>
        <p:spPr/>
        <p:txBody>
          <a:bodyPr/>
          <a:lstStyle/>
          <a:p>
            <a:pPr>
              <a:defRPr/>
            </a:pPr>
            <a:fld id="{A07CE458-FB65-4E14-984C-007C394F281B}" type="slidenum">
              <a:rPr lang="en-US"/>
              <a:pPr>
                <a:defRPr/>
              </a:pPr>
              <a:t>16</a:t>
            </a:fld>
            <a:endParaRPr lang="en-US"/>
          </a:p>
        </p:txBody>
      </p:sp>
      <p:sp>
        <p:nvSpPr>
          <p:cNvPr id="112648" name="Rectangle 8"/>
          <p:cNvSpPr>
            <a:spLocks noChangeArrowheads="1"/>
          </p:cNvSpPr>
          <p:nvPr/>
        </p:nvSpPr>
        <p:spPr bwMode="auto">
          <a:xfrm>
            <a:off x="293688" y="233363"/>
            <a:ext cx="8382000" cy="5853910"/>
          </a:xfrm>
          <a:prstGeom prst="rect">
            <a:avLst/>
          </a:prstGeom>
          <a:noFill/>
          <a:ln w="12700" cap="sq">
            <a:noFill/>
            <a:miter lim="800000"/>
            <a:headEnd type="none" w="sm" len="sm"/>
            <a:tailEnd type="none" w="sm" len="sm"/>
          </a:ln>
          <a:effectLst/>
        </p:spPr>
        <p:txBody>
          <a:bodyPr>
            <a:spAutoFit/>
          </a:bodyPr>
          <a:lstStyle/>
          <a:p>
            <a:pPr marL="460375" indent="-460375">
              <a:spcBef>
                <a:spcPct val="50000"/>
              </a:spcBef>
              <a:tabLst>
                <a:tab pos="288925" algn="l"/>
              </a:tabLst>
              <a:defRPr/>
            </a:pPr>
            <a:r>
              <a:rPr lang="en-US" sz="3000" dirty="0">
                <a:solidFill>
                  <a:srgbClr val="FFFFFF"/>
                </a:solidFill>
                <a:effectLst>
                  <a:outerShdw blurRad="38100" dist="38100" dir="2700000" algn="tl">
                    <a:srgbClr val="000000"/>
                  </a:outerShdw>
                </a:effectLst>
                <a:latin typeface="Times New Roman" pitchFamily="18" charset="0"/>
              </a:rPr>
              <a:t>    </a:t>
            </a:r>
            <a:r>
              <a:rPr lang="en-US" sz="2800" dirty="0" err="1">
                <a:solidFill>
                  <a:schemeClr val="bg1"/>
                </a:solidFill>
              </a:rPr>
              <a:t>Hebb’s</a:t>
            </a:r>
            <a:r>
              <a:rPr lang="en-US" sz="2800" dirty="0">
                <a:solidFill>
                  <a:schemeClr val="bg1"/>
                </a:solidFill>
              </a:rPr>
              <a:t> Law can be represented in the form of two    rules:</a:t>
            </a:r>
          </a:p>
          <a:p>
            <a:pPr marL="460375" indent="-460375">
              <a:spcBef>
                <a:spcPct val="50000"/>
              </a:spcBef>
              <a:buFontTx/>
              <a:buAutoNum type="arabicPeriod"/>
              <a:tabLst>
                <a:tab pos="288925" algn="l"/>
              </a:tabLst>
              <a:defRPr/>
            </a:pPr>
            <a:r>
              <a:rPr lang="en-US" sz="2800" dirty="0">
                <a:solidFill>
                  <a:schemeClr val="bg1"/>
                </a:solidFill>
              </a:rPr>
              <a:t>If two neurons on either side of a connection    are activated synchronously, then the weight of    that connection is increased.</a:t>
            </a:r>
          </a:p>
          <a:p>
            <a:pPr marL="460375" indent="-460375">
              <a:spcBef>
                <a:spcPct val="50000"/>
              </a:spcBef>
              <a:buFontTx/>
              <a:buAutoNum type="arabicPeriod"/>
              <a:tabLst>
                <a:tab pos="288925" algn="l"/>
              </a:tabLst>
              <a:defRPr/>
            </a:pPr>
            <a:r>
              <a:rPr lang="en-US" sz="2800" dirty="0">
                <a:solidFill>
                  <a:schemeClr val="bg1"/>
                </a:solidFill>
              </a:rPr>
              <a:t>If two neurons on either side of a connection    are activated asynchronously, then the weight    of that connection is decreased.              </a:t>
            </a:r>
          </a:p>
          <a:p>
            <a:pPr marL="460375" indent="-460375">
              <a:lnSpc>
                <a:spcPct val="95000"/>
              </a:lnSpc>
              <a:spcBef>
                <a:spcPct val="50000"/>
              </a:spcBef>
              <a:tabLst>
                <a:tab pos="288925" algn="l"/>
              </a:tabLst>
              <a:defRPr/>
            </a:pPr>
            <a:r>
              <a:rPr lang="en-US" sz="2800" dirty="0">
                <a:solidFill>
                  <a:schemeClr val="bg1"/>
                </a:solidFill>
              </a:rPr>
              <a:t>    </a:t>
            </a:r>
            <a:r>
              <a:rPr lang="en-US" sz="2800" dirty="0" err="1">
                <a:solidFill>
                  <a:schemeClr val="bg1"/>
                </a:solidFill>
              </a:rPr>
              <a:t>Hebb’s</a:t>
            </a:r>
            <a:r>
              <a:rPr lang="en-US" sz="2800" dirty="0">
                <a:solidFill>
                  <a:schemeClr val="bg1"/>
                </a:solidFill>
              </a:rPr>
              <a:t> Law provides the basis for learning    without a teacher. Learning here is a local   phenomenon occurring without feedback from    the environment.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half" idx="10"/>
          </p:nvPr>
        </p:nvSpPr>
        <p:spPr/>
        <p:txBody>
          <a:bodyPr/>
          <a:lstStyle/>
          <a:p>
            <a:pPr>
              <a:defRPr/>
            </a:pPr>
            <a:fld id="{ACA77ACD-6339-4C5C-8F63-C288F9DF6D61}" type="datetime1">
              <a:rPr lang="en-US" smtClean="0"/>
              <a:t>4/2/2025</a:t>
            </a:fld>
            <a:endParaRPr lang="en-US"/>
          </a:p>
        </p:txBody>
      </p:sp>
      <p:sp>
        <p:nvSpPr>
          <p:cNvPr id="8196"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8195" name="Slide Number Placeholder 2"/>
          <p:cNvSpPr>
            <a:spLocks noGrp="1"/>
          </p:cNvSpPr>
          <p:nvPr>
            <p:ph type="sldNum" sz="quarter" idx="12"/>
          </p:nvPr>
        </p:nvSpPr>
        <p:spPr/>
        <p:txBody>
          <a:bodyPr/>
          <a:lstStyle/>
          <a:p>
            <a:pPr>
              <a:defRPr/>
            </a:pPr>
            <a:fld id="{3665774F-694F-4037-B709-F0DDAB30F25E}" type="slidenum">
              <a:rPr lang="en-US"/>
              <a:pPr>
                <a:defRPr/>
              </a:pPr>
              <a:t>17</a:t>
            </a:fld>
            <a:endParaRPr lang="en-US"/>
          </a:p>
        </p:txBody>
      </p:sp>
      <p:sp>
        <p:nvSpPr>
          <p:cNvPr id="113666" name="Rectangle 1026"/>
          <p:cNvSpPr>
            <a:spLocks noChangeArrowheads="1"/>
          </p:cNvSpPr>
          <p:nvPr/>
        </p:nvSpPr>
        <p:spPr bwMode="auto">
          <a:xfrm>
            <a:off x="633246" y="223838"/>
            <a:ext cx="7880684" cy="646331"/>
          </a:xfrm>
          <a:prstGeom prst="rect">
            <a:avLst/>
          </a:prstGeom>
          <a:noFill/>
          <a:ln w="12700" cap="sq">
            <a:noFill/>
            <a:miter lim="800000"/>
            <a:headEnd type="none" w="sm" len="sm"/>
            <a:tailEnd type="none" w="sm" len="sm"/>
          </a:ln>
          <a:effectLst/>
        </p:spPr>
        <p:txBody>
          <a:bodyPr wrap="none">
            <a:spAutoFit/>
          </a:bodyPr>
          <a:lstStyle/>
          <a:p>
            <a:pPr algn="ctr">
              <a:defRPr/>
            </a:pPr>
            <a:r>
              <a:rPr lang="en-US" sz="3600" dirty="0" err="1">
                <a:solidFill>
                  <a:schemeClr val="bg1"/>
                </a:solidFill>
              </a:rPr>
              <a:t>Hebbian</a:t>
            </a:r>
            <a:r>
              <a:rPr lang="en-US" sz="3600" dirty="0">
                <a:solidFill>
                  <a:schemeClr val="bg1"/>
                </a:solidFill>
              </a:rPr>
              <a:t> learning in a neural network</a:t>
            </a:r>
          </a:p>
        </p:txBody>
      </p:sp>
      <p:grpSp>
        <p:nvGrpSpPr>
          <p:cNvPr id="2" name="Group 1048"/>
          <p:cNvGrpSpPr>
            <a:grpSpLocks/>
          </p:cNvGrpSpPr>
          <p:nvPr/>
        </p:nvGrpSpPr>
        <p:grpSpPr bwMode="auto">
          <a:xfrm>
            <a:off x="200025" y="1319213"/>
            <a:ext cx="8562975" cy="4219575"/>
            <a:chOff x="126" y="831"/>
            <a:chExt cx="5394" cy="2658"/>
          </a:xfrm>
        </p:grpSpPr>
        <p:pic>
          <p:nvPicPr>
            <p:cNvPr id="12295" name="Picture 1044" descr="Slide08-06"/>
            <p:cNvPicPr>
              <a:picLocks noChangeAspect="1" noChangeArrowheads="1"/>
            </p:cNvPicPr>
            <p:nvPr/>
          </p:nvPicPr>
          <p:blipFill>
            <a:blip r:embed="rId2" cstate="print"/>
            <a:srcRect/>
            <a:stretch>
              <a:fillRect/>
            </a:stretch>
          </p:blipFill>
          <p:spPr bwMode="auto">
            <a:xfrm>
              <a:off x="126" y="831"/>
              <a:ext cx="5394" cy="2658"/>
            </a:xfrm>
            <a:prstGeom prst="rect">
              <a:avLst/>
            </a:prstGeom>
            <a:noFill/>
            <a:ln w="9525">
              <a:noFill/>
              <a:miter lim="800000"/>
              <a:headEnd/>
              <a:tailEnd/>
            </a:ln>
          </p:spPr>
        </p:pic>
        <p:sp>
          <p:nvSpPr>
            <p:cNvPr id="12296" name="Text Box 1045"/>
            <p:cNvSpPr txBox="1">
              <a:spLocks noChangeArrowheads="1"/>
            </p:cNvSpPr>
            <p:nvPr/>
          </p:nvSpPr>
          <p:spPr bwMode="auto">
            <a:xfrm rot="-5400000">
              <a:off x="-541" y="2010"/>
              <a:ext cx="1657" cy="279"/>
            </a:xfrm>
            <a:prstGeom prst="rect">
              <a:avLst/>
            </a:prstGeom>
            <a:noFill/>
            <a:ln w="12700" cap="sq">
              <a:noFill/>
              <a:miter lim="800000"/>
              <a:headEnd type="none" w="sm" len="sm"/>
              <a:tailEnd type="none" w="sm" len="sm"/>
            </a:ln>
          </p:spPr>
          <p:txBody>
            <a:bodyPr>
              <a:spAutoFit/>
            </a:bodyPr>
            <a:lstStyle/>
            <a:p>
              <a:pPr>
                <a:spcBef>
                  <a:spcPct val="50000"/>
                </a:spcBef>
              </a:pPr>
              <a:r>
                <a:rPr lang="en-US" sz="2300" i="1">
                  <a:solidFill>
                    <a:schemeClr val="bg2"/>
                  </a:solidFill>
                  <a:latin typeface="Times New Roman" pitchFamily="18" charset="0"/>
                </a:rPr>
                <a:t>I n p u t  S i g n a l s</a:t>
              </a:r>
            </a:p>
          </p:txBody>
        </p:sp>
        <p:sp>
          <p:nvSpPr>
            <p:cNvPr id="12297" name="Text Box 1046"/>
            <p:cNvSpPr txBox="1">
              <a:spLocks noChangeArrowheads="1"/>
            </p:cNvSpPr>
            <p:nvPr/>
          </p:nvSpPr>
          <p:spPr bwMode="auto">
            <a:xfrm rot="-5400000">
              <a:off x="4293" y="1869"/>
              <a:ext cx="2043" cy="279"/>
            </a:xfrm>
            <a:prstGeom prst="rect">
              <a:avLst/>
            </a:prstGeom>
            <a:noFill/>
            <a:ln w="12700" cap="sq">
              <a:noFill/>
              <a:miter lim="800000"/>
              <a:headEnd type="none" w="sm" len="sm"/>
              <a:tailEnd type="none" w="sm" len="sm"/>
            </a:ln>
          </p:spPr>
          <p:txBody>
            <a:bodyPr>
              <a:spAutoFit/>
            </a:bodyPr>
            <a:lstStyle/>
            <a:p>
              <a:pPr>
                <a:spcBef>
                  <a:spcPct val="50000"/>
                </a:spcBef>
              </a:pPr>
              <a:r>
                <a:rPr lang="en-US" sz="2300" i="1">
                  <a:solidFill>
                    <a:schemeClr val="bg2"/>
                  </a:solidFill>
                  <a:latin typeface="Times New Roman" pitchFamily="18" charset="0"/>
                </a:rPr>
                <a:t>O u t p u t  S i g n a l s</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half" idx="10"/>
          </p:nvPr>
        </p:nvSpPr>
        <p:spPr/>
        <p:txBody>
          <a:bodyPr/>
          <a:lstStyle/>
          <a:p>
            <a:pPr>
              <a:defRPr/>
            </a:pPr>
            <a:fld id="{67778326-1A8C-4E64-9552-35950B0D7341}" type="datetime1">
              <a:rPr lang="en-US" smtClean="0"/>
              <a:t>4/2/2025</a:t>
            </a:fld>
            <a:endParaRPr lang="en-US"/>
          </a:p>
        </p:txBody>
      </p:sp>
      <p:sp>
        <p:nvSpPr>
          <p:cNvPr id="9220"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9219" name="Slide Number Placeholder 2"/>
          <p:cNvSpPr>
            <a:spLocks noGrp="1"/>
          </p:cNvSpPr>
          <p:nvPr>
            <p:ph type="sldNum" sz="quarter" idx="12"/>
          </p:nvPr>
        </p:nvSpPr>
        <p:spPr/>
        <p:txBody>
          <a:bodyPr/>
          <a:lstStyle/>
          <a:p>
            <a:pPr>
              <a:defRPr/>
            </a:pPr>
            <a:fld id="{00ECBCA1-3791-435D-BF45-275D4D151E3B}" type="slidenum">
              <a:rPr lang="en-US"/>
              <a:pPr>
                <a:defRPr/>
              </a:pPr>
              <a:t>18</a:t>
            </a:fld>
            <a:endParaRPr lang="en-US"/>
          </a:p>
        </p:txBody>
      </p:sp>
      <p:sp>
        <p:nvSpPr>
          <p:cNvPr id="114690" name="Rectangle 2"/>
          <p:cNvSpPr>
            <a:spLocks noChangeArrowheads="1"/>
          </p:cNvSpPr>
          <p:nvPr/>
        </p:nvSpPr>
        <p:spPr bwMode="auto">
          <a:xfrm>
            <a:off x="285750" y="239713"/>
            <a:ext cx="8709025" cy="5909310"/>
          </a:xfrm>
          <a:prstGeom prst="rect">
            <a:avLst/>
          </a:prstGeom>
          <a:noFill/>
          <a:ln w="12700" cap="sq">
            <a:noFill/>
            <a:miter lim="800000"/>
            <a:headEnd type="none" w="sm" len="sm"/>
            <a:tailEnd type="none" w="sm" len="sm"/>
          </a:ln>
          <a:effectLst/>
        </p:spPr>
        <p:txBody>
          <a:bodyPr>
            <a:spAutoFit/>
          </a:bodyPr>
          <a:lstStyle/>
          <a:p>
            <a:pPr marL="385763" indent="-385763">
              <a:spcBef>
                <a:spcPct val="50000"/>
              </a:spcBef>
              <a:buClr>
                <a:schemeClr val="tx2"/>
              </a:buClr>
              <a:buFont typeface="Wingdings" pitchFamily="2" charset="2"/>
              <a:buChar char="n"/>
              <a:defRPr/>
            </a:pPr>
            <a:r>
              <a:rPr lang="en-US" sz="2800" dirty="0">
                <a:solidFill>
                  <a:schemeClr val="bg1"/>
                </a:solidFill>
              </a:rPr>
              <a:t>Using </a:t>
            </a:r>
            <a:r>
              <a:rPr lang="en-US" sz="2800" dirty="0" err="1">
                <a:solidFill>
                  <a:schemeClr val="bg1"/>
                </a:solidFill>
              </a:rPr>
              <a:t>Hebb’s</a:t>
            </a:r>
            <a:r>
              <a:rPr lang="en-US" sz="2800" dirty="0">
                <a:solidFill>
                  <a:schemeClr val="bg1"/>
                </a:solidFill>
              </a:rPr>
              <a:t> Law we can express the adjustment      applied to the weight w</a:t>
            </a:r>
            <a:r>
              <a:rPr lang="en-US" sz="2800" baseline="-25000" dirty="0">
                <a:solidFill>
                  <a:schemeClr val="bg1"/>
                </a:solidFill>
              </a:rPr>
              <a:t>ij</a:t>
            </a:r>
            <a:r>
              <a:rPr lang="en-US" sz="2800" dirty="0">
                <a:solidFill>
                  <a:schemeClr val="bg1"/>
                </a:solidFill>
              </a:rPr>
              <a:t> at iteration p in the     following form:</a:t>
            </a:r>
          </a:p>
          <a:p>
            <a:pPr marL="385763" indent="-385763">
              <a:spcBef>
                <a:spcPct val="50000"/>
              </a:spcBef>
              <a:buClr>
                <a:schemeClr val="tx2"/>
              </a:buClr>
              <a:buFont typeface="Wingdings" pitchFamily="2" charset="2"/>
              <a:buNone/>
              <a:defRPr/>
            </a:pPr>
            <a:endParaRPr lang="en-US" sz="2800" dirty="0" err="1">
              <a:solidFill>
                <a:schemeClr val="bg1"/>
              </a:solidFill>
            </a:endParaRPr>
          </a:p>
          <a:p>
            <a:pPr marL="385763" indent="-385763">
              <a:spcBef>
                <a:spcPct val="50000"/>
              </a:spcBef>
              <a:buClr>
                <a:schemeClr val="tx2"/>
              </a:buClr>
              <a:buFont typeface="Wingdings" pitchFamily="2" charset="2"/>
              <a:buChar char="n"/>
              <a:defRPr/>
            </a:pPr>
            <a:r>
              <a:rPr lang="en-US" sz="2800" dirty="0" err="1">
                <a:solidFill>
                  <a:schemeClr val="bg1"/>
                </a:solidFill>
              </a:rPr>
              <a:t>As a special case, we can represent Hebb’s Law as     follows:	</a:t>
            </a:r>
          </a:p>
          <a:p>
            <a:pPr marL="385763" indent="-385763">
              <a:spcBef>
                <a:spcPct val="50000"/>
              </a:spcBef>
              <a:buClr>
                <a:schemeClr val="tx2"/>
              </a:buClr>
              <a:buFont typeface="Wingdings" pitchFamily="2" charset="2"/>
              <a:buNone/>
              <a:defRPr/>
            </a:pPr>
            <a:r>
              <a:rPr lang="en-US" sz="2800" dirty="0" err="1">
                <a:solidFill>
                  <a:schemeClr val="bg1"/>
                </a:solidFill>
              </a:rPr>
              <a:t>	</a:t>
            </a:r>
          </a:p>
          <a:p>
            <a:pPr marL="385763" indent="-385763">
              <a:spcBef>
                <a:spcPct val="50000"/>
              </a:spcBef>
              <a:buClr>
                <a:schemeClr val="tx2"/>
              </a:buClr>
              <a:buFont typeface="Wingdings" pitchFamily="2" charset="2"/>
              <a:buNone/>
              <a:defRPr/>
            </a:pPr>
            <a:r>
              <a:rPr lang="en-US" sz="2800" dirty="0">
                <a:solidFill>
                  <a:schemeClr val="bg1"/>
                </a:solidFill>
              </a:rPr>
              <a:t>     </a:t>
            </a:r>
            <a:endParaRPr lang="en-US" sz="2800" dirty="0" smtClean="0">
              <a:solidFill>
                <a:schemeClr val="bg1"/>
              </a:solidFill>
            </a:endParaRPr>
          </a:p>
          <a:p>
            <a:pPr marL="385763" indent="-385763">
              <a:spcBef>
                <a:spcPct val="50000"/>
              </a:spcBef>
              <a:buClr>
                <a:schemeClr val="tx2"/>
              </a:buClr>
              <a:buFont typeface="Wingdings" pitchFamily="2" charset="2"/>
              <a:buNone/>
              <a:defRPr/>
            </a:pPr>
            <a:r>
              <a:rPr lang="en-US" sz="2800" dirty="0" smtClean="0">
                <a:solidFill>
                  <a:schemeClr val="bg1"/>
                </a:solidFill>
              </a:rPr>
              <a:t>where </a:t>
            </a:r>
            <a:r>
              <a:rPr lang="en-US" sz="2800" dirty="0">
                <a:solidFill>
                  <a:schemeClr val="bg1"/>
                </a:solidFill>
              </a:rPr>
              <a:t>a is the learning rate parameter.                          </a:t>
            </a:r>
            <a:r>
              <a:rPr lang="en-US" sz="2800" dirty="0" err="1">
                <a:solidFill>
                  <a:schemeClr val="bg1"/>
                </a:solidFill>
              </a:rPr>
              <a:t>This equation is referred to as the </a:t>
            </a:r>
            <a:r>
              <a:rPr lang="en-US" sz="2800" dirty="0" err="1">
                <a:solidFill>
                  <a:srgbClr val="FF0000"/>
                </a:solidFill>
              </a:rPr>
              <a:t>activity product      rule.</a:t>
            </a:r>
          </a:p>
        </p:txBody>
      </p:sp>
      <p:pic>
        <p:nvPicPr>
          <p:cNvPr id="13318" name="Picture 4" descr="Slide08-07a"/>
          <p:cNvPicPr>
            <a:picLocks noChangeAspect="1" noChangeArrowheads="1"/>
          </p:cNvPicPr>
          <p:nvPr/>
        </p:nvPicPr>
        <p:blipFill>
          <a:blip r:embed="rId2" cstate="print"/>
          <a:srcRect/>
          <a:stretch>
            <a:fillRect/>
          </a:stretch>
        </p:blipFill>
        <p:spPr bwMode="auto">
          <a:xfrm>
            <a:off x="762000" y="1752600"/>
            <a:ext cx="5667375" cy="666750"/>
          </a:xfrm>
          <a:prstGeom prst="rect">
            <a:avLst/>
          </a:prstGeom>
          <a:noFill/>
          <a:ln w="9525">
            <a:noFill/>
            <a:miter lim="800000"/>
            <a:headEnd/>
            <a:tailEnd/>
          </a:ln>
        </p:spPr>
      </p:pic>
      <p:pic>
        <p:nvPicPr>
          <p:cNvPr id="13319" name="Picture 7" descr="Slide08-07b"/>
          <p:cNvPicPr>
            <a:picLocks noChangeAspect="1" noChangeArrowheads="1"/>
          </p:cNvPicPr>
          <p:nvPr/>
        </p:nvPicPr>
        <p:blipFill>
          <a:blip r:embed="rId3" cstate="print"/>
          <a:srcRect/>
          <a:stretch>
            <a:fillRect/>
          </a:stretch>
        </p:blipFill>
        <p:spPr bwMode="auto">
          <a:xfrm>
            <a:off x="762000" y="3581400"/>
            <a:ext cx="4535487"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half" idx="10"/>
          </p:nvPr>
        </p:nvSpPr>
        <p:spPr/>
        <p:txBody>
          <a:bodyPr/>
          <a:lstStyle/>
          <a:p>
            <a:pPr>
              <a:defRPr/>
            </a:pPr>
            <a:fld id="{355E866B-FCE8-4BDB-8F39-97B7525ABEF5}" type="datetime1">
              <a:rPr lang="en-US" smtClean="0"/>
              <a:t>4/2/2025</a:t>
            </a:fld>
            <a:endParaRPr lang="en-US"/>
          </a:p>
        </p:txBody>
      </p:sp>
      <p:sp>
        <p:nvSpPr>
          <p:cNvPr id="10244"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10243" name="Slide Number Placeholder 2"/>
          <p:cNvSpPr>
            <a:spLocks noGrp="1"/>
          </p:cNvSpPr>
          <p:nvPr>
            <p:ph type="sldNum" sz="quarter" idx="12"/>
          </p:nvPr>
        </p:nvSpPr>
        <p:spPr/>
        <p:txBody>
          <a:bodyPr/>
          <a:lstStyle/>
          <a:p>
            <a:pPr>
              <a:defRPr/>
            </a:pPr>
            <a:fld id="{64514575-7386-4F46-A5D8-866ECEA32E37}" type="slidenum">
              <a:rPr lang="en-US"/>
              <a:pPr>
                <a:defRPr/>
              </a:pPr>
              <a:t>19</a:t>
            </a:fld>
            <a:endParaRPr lang="en-US"/>
          </a:p>
        </p:txBody>
      </p:sp>
      <p:sp>
        <p:nvSpPr>
          <p:cNvPr id="115714" name="Rectangle 2"/>
          <p:cNvSpPr>
            <a:spLocks noChangeArrowheads="1"/>
          </p:cNvSpPr>
          <p:nvPr/>
        </p:nvSpPr>
        <p:spPr bwMode="auto">
          <a:xfrm>
            <a:off x="285750" y="233363"/>
            <a:ext cx="8382000" cy="6124754"/>
          </a:xfrm>
          <a:prstGeom prst="rect">
            <a:avLst/>
          </a:prstGeom>
          <a:noFill/>
          <a:ln w="12700" cap="sq">
            <a:noFill/>
            <a:miter lim="800000"/>
            <a:headEnd type="none" w="sm" len="sm"/>
            <a:tailEnd type="none" w="sm" len="sm"/>
          </a:ln>
          <a:effectLst/>
        </p:spPr>
        <p:txBody>
          <a:bodyPr>
            <a:spAutoFit/>
          </a:bodyPr>
          <a:lstStyle/>
          <a:p>
            <a:pPr marL="385763" indent="-385763">
              <a:spcBef>
                <a:spcPct val="50000"/>
              </a:spcBef>
              <a:buClr>
                <a:schemeClr val="tx2"/>
              </a:buClr>
              <a:buFont typeface="Wingdings" pitchFamily="2" charset="2"/>
              <a:buChar char="n"/>
              <a:defRPr/>
            </a:pPr>
            <a:r>
              <a:rPr lang="en-US" sz="2800" dirty="0" err="1">
                <a:solidFill>
                  <a:schemeClr val="bg1"/>
                </a:solidFill>
              </a:rPr>
              <a:t>Hebbian</a:t>
            </a:r>
            <a:r>
              <a:rPr lang="en-US" sz="2800" dirty="0">
                <a:solidFill>
                  <a:schemeClr val="bg1"/>
                </a:solidFill>
              </a:rPr>
              <a:t> learning implies that weights can only       increase. To resolve this problem, we might       impose a limit on the growth of synaptic weights.       It can be done by introducing a non-linear       forgetting factor into </a:t>
            </a:r>
            <a:r>
              <a:rPr lang="en-US" sz="2800" dirty="0" err="1">
                <a:solidFill>
                  <a:schemeClr val="bg1"/>
                </a:solidFill>
              </a:rPr>
              <a:t>Hebb’s</a:t>
            </a:r>
            <a:r>
              <a:rPr lang="en-US" sz="2800" dirty="0">
                <a:solidFill>
                  <a:schemeClr val="bg1"/>
                </a:solidFill>
              </a:rPr>
              <a:t> Law:</a:t>
            </a:r>
          </a:p>
          <a:p>
            <a:pPr marL="385763" indent="-385763">
              <a:spcBef>
                <a:spcPct val="50000"/>
              </a:spcBef>
              <a:buClr>
                <a:schemeClr val="tx2"/>
              </a:buClr>
              <a:buFont typeface="Wingdings" pitchFamily="2" charset="2"/>
              <a:buNone/>
              <a:defRPr/>
            </a:pPr>
            <a:endParaRPr lang="en-US" sz="2800" dirty="0">
              <a:solidFill>
                <a:schemeClr val="bg1"/>
              </a:solidFill>
            </a:endParaRPr>
          </a:p>
          <a:p>
            <a:pPr marL="385763" indent="-385763">
              <a:spcBef>
                <a:spcPct val="50000"/>
              </a:spcBef>
              <a:buClr>
                <a:schemeClr val="tx2"/>
              </a:buClr>
              <a:buFont typeface="Wingdings" pitchFamily="2" charset="2"/>
              <a:buNone/>
              <a:defRPr/>
            </a:pPr>
            <a:r>
              <a:rPr lang="en-US" sz="2800" dirty="0">
                <a:solidFill>
                  <a:schemeClr val="bg1"/>
                </a:solidFill>
              </a:rPr>
              <a:t>     </a:t>
            </a:r>
            <a:endParaRPr lang="en-US" sz="2800" dirty="0" smtClean="0">
              <a:solidFill>
                <a:schemeClr val="bg1"/>
              </a:solidFill>
            </a:endParaRPr>
          </a:p>
          <a:p>
            <a:pPr marL="385763" indent="-385763">
              <a:spcBef>
                <a:spcPct val="50000"/>
              </a:spcBef>
              <a:buClr>
                <a:schemeClr val="tx2"/>
              </a:buClr>
              <a:buFont typeface="Wingdings" pitchFamily="2" charset="2"/>
              <a:buNone/>
              <a:defRPr/>
            </a:pPr>
            <a:r>
              <a:rPr lang="en-US" sz="2800" dirty="0" smtClean="0">
                <a:solidFill>
                  <a:schemeClr val="bg1"/>
                </a:solidFill>
              </a:rPr>
              <a:t>where </a:t>
            </a:r>
            <a:r>
              <a:rPr lang="en-US" sz="2800" dirty="0">
                <a:solidFill>
                  <a:schemeClr val="bg1"/>
                </a:solidFill>
              </a:rPr>
              <a:t>j is the forgetting factor.</a:t>
            </a:r>
          </a:p>
          <a:p>
            <a:pPr marL="385763" indent="-385763">
              <a:spcBef>
                <a:spcPct val="50000"/>
              </a:spcBef>
              <a:buClr>
                <a:schemeClr val="tx2"/>
              </a:buClr>
              <a:buFont typeface="Wingdings" pitchFamily="2" charset="2"/>
              <a:buNone/>
              <a:defRPr/>
            </a:pPr>
            <a:r>
              <a:rPr lang="en-US" sz="2800" dirty="0">
                <a:solidFill>
                  <a:schemeClr val="bg1"/>
                </a:solidFill>
              </a:rPr>
              <a:t>     Forgetting factor usually falls in the interval  between 0 and 1, typically between 0.01 and 0.1,       to allow only a little “forgetting” while limiting       the weight growth.</a:t>
            </a:r>
          </a:p>
        </p:txBody>
      </p:sp>
      <p:pic>
        <p:nvPicPr>
          <p:cNvPr id="14342" name="Picture 3" descr="Slide08-08"/>
          <p:cNvPicPr>
            <a:picLocks noChangeAspect="1" noChangeArrowheads="1"/>
          </p:cNvPicPr>
          <p:nvPr/>
        </p:nvPicPr>
        <p:blipFill>
          <a:blip r:embed="rId2" cstate="print"/>
          <a:srcRect/>
          <a:stretch>
            <a:fillRect/>
          </a:stretch>
        </p:blipFill>
        <p:spPr bwMode="auto">
          <a:xfrm>
            <a:off x="825500" y="2730500"/>
            <a:ext cx="6657975"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lstStyle/>
          <a:p>
            <a:r>
              <a:rPr lang="en-US" dirty="0"/>
              <a:t>The main property of a neural network is an ability to learn from its environment, and to improve its performance through learning. So    far we have considered supervised or active learning - learning with an external “teacher”   or a supervisor who presents a training set to the network. But another type of learning also   exists: unsupervised learning.</a:t>
            </a:r>
          </a:p>
          <a:p>
            <a:endParaRPr lang="en-US" dirty="0"/>
          </a:p>
        </p:txBody>
      </p:sp>
      <p:sp>
        <p:nvSpPr>
          <p:cNvPr id="4" name="Date Placeholder 3"/>
          <p:cNvSpPr>
            <a:spLocks noGrp="1"/>
          </p:cNvSpPr>
          <p:nvPr>
            <p:ph type="dt" sz="half" idx="10"/>
          </p:nvPr>
        </p:nvSpPr>
        <p:spPr/>
        <p:txBody>
          <a:bodyPr/>
          <a:lstStyle/>
          <a:p>
            <a:fld id="{5F734B04-A51A-4793-8DD3-F19EE2805092}" type="datetime1">
              <a:rPr lang="en-US" smtClean="0"/>
              <a:t>4/2/2025</a:t>
            </a:fld>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2</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half" idx="10"/>
          </p:nvPr>
        </p:nvSpPr>
        <p:spPr/>
        <p:txBody>
          <a:bodyPr/>
          <a:lstStyle/>
          <a:p>
            <a:pPr>
              <a:defRPr/>
            </a:pPr>
            <a:fld id="{6A8BFEDB-3641-480D-B936-083E31C25DAF}" type="datetime1">
              <a:rPr lang="en-US" smtClean="0"/>
              <a:t>4/2/2025</a:t>
            </a:fld>
            <a:endParaRPr lang="en-US"/>
          </a:p>
        </p:txBody>
      </p:sp>
      <p:sp>
        <p:nvSpPr>
          <p:cNvPr id="11268"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11267" name="Slide Number Placeholder 2"/>
          <p:cNvSpPr>
            <a:spLocks noGrp="1"/>
          </p:cNvSpPr>
          <p:nvPr>
            <p:ph type="sldNum" sz="quarter" idx="12"/>
          </p:nvPr>
        </p:nvSpPr>
        <p:spPr/>
        <p:txBody>
          <a:bodyPr/>
          <a:lstStyle/>
          <a:p>
            <a:pPr>
              <a:defRPr/>
            </a:pPr>
            <a:fld id="{AFD36136-8B1D-4C88-97AF-13985DFA4EC4}" type="slidenum">
              <a:rPr lang="en-US"/>
              <a:pPr>
                <a:defRPr/>
              </a:pPr>
              <a:t>20</a:t>
            </a:fld>
            <a:endParaRPr lang="en-US"/>
          </a:p>
        </p:txBody>
      </p:sp>
      <p:sp>
        <p:nvSpPr>
          <p:cNvPr id="116738" name="Rectangle 2"/>
          <p:cNvSpPr>
            <a:spLocks noChangeArrowheads="1"/>
          </p:cNvSpPr>
          <p:nvPr/>
        </p:nvSpPr>
        <p:spPr bwMode="auto">
          <a:xfrm>
            <a:off x="304800" y="1100138"/>
            <a:ext cx="8534400" cy="4638193"/>
          </a:xfrm>
          <a:prstGeom prst="rect">
            <a:avLst/>
          </a:prstGeom>
          <a:noFill/>
          <a:ln w="12700" cap="sq">
            <a:noFill/>
            <a:miter lim="800000"/>
            <a:headEnd type="none" w="sm" len="sm"/>
            <a:tailEnd type="none" w="sm" len="sm"/>
          </a:ln>
          <a:effectLst/>
        </p:spPr>
        <p:txBody>
          <a:bodyPr wrap="square">
            <a:spAutoFit/>
          </a:bodyPr>
          <a:lstStyle/>
          <a:p>
            <a:pPr marL="342900" indent="-342900">
              <a:lnSpc>
                <a:spcPct val="95000"/>
              </a:lnSpc>
              <a:spcBef>
                <a:spcPct val="50000"/>
              </a:spcBef>
              <a:defRPr/>
            </a:pPr>
            <a:r>
              <a:rPr lang="en-US" sz="2800" dirty="0">
                <a:solidFill>
                  <a:schemeClr val="bg1"/>
                </a:solidFill>
              </a:rPr>
              <a:t>Step 1: </a:t>
            </a:r>
            <a:r>
              <a:rPr lang="en-US" sz="2800" dirty="0" err="1">
                <a:solidFill>
                  <a:schemeClr val="bg1"/>
                </a:solidFill>
              </a:rPr>
              <a:t>Initialisation</a:t>
            </a:r>
            <a:r>
              <a:rPr lang="en-US" sz="2800" dirty="0" smtClean="0">
                <a:solidFill>
                  <a:schemeClr val="bg1"/>
                </a:solidFill>
              </a:rPr>
              <a:t>.  </a:t>
            </a:r>
            <a:r>
              <a:rPr lang="en-US" sz="2800" dirty="0">
                <a:solidFill>
                  <a:schemeClr val="bg1"/>
                </a:solidFill>
              </a:rPr>
              <a:t>Set initial synaptic weights and thresholds to small    random values, say in an interval [0, 1 ].</a:t>
            </a:r>
          </a:p>
          <a:p>
            <a:pPr marL="342900" indent="-342900">
              <a:lnSpc>
                <a:spcPct val="95000"/>
              </a:lnSpc>
              <a:spcBef>
                <a:spcPct val="50000"/>
              </a:spcBef>
              <a:defRPr/>
            </a:pPr>
            <a:r>
              <a:rPr lang="en-US" sz="2800" dirty="0">
                <a:solidFill>
                  <a:schemeClr val="bg1"/>
                </a:solidFill>
              </a:rPr>
              <a:t>Step 2: Activation.                                                                                                                                                                                                       Compute the neuron output at iteration p </a:t>
            </a:r>
          </a:p>
          <a:p>
            <a:pPr marL="342900" indent="-342900">
              <a:lnSpc>
                <a:spcPct val="95000"/>
              </a:lnSpc>
              <a:spcBef>
                <a:spcPct val="50000"/>
              </a:spcBef>
              <a:defRPr/>
            </a:pPr>
            <a:endParaRPr lang="en-US" sz="2800" dirty="0">
              <a:solidFill>
                <a:schemeClr val="bg1"/>
              </a:solidFill>
            </a:endParaRPr>
          </a:p>
          <a:p>
            <a:pPr marL="342900" indent="-342900">
              <a:lnSpc>
                <a:spcPct val="95000"/>
              </a:lnSpc>
              <a:spcBef>
                <a:spcPct val="50000"/>
              </a:spcBef>
              <a:defRPr/>
            </a:pPr>
            <a:r>
              <a:rPr lang="en-US" sz="2800" dirty="0">
                <a:solidFill>
                  <a:schemeClr val="bg1"/>
                </a:solidFill>
              </a:rPr>
              <a:t>    </a:t>
            </a:r>
          </a:p>
          <a:p>
            <a:pPr marL="342900" indent="-342900">
              <a:lnSpc>
                <a:spcPct val="95000"/>
              </a:lnSpc>
              <a:spcBef>
                <a:spcPct val="50000"/>
              </a:spcBef>
              <a:defRPr/>
            </a:pPr>
            <a:r>
              <a:rPr lang="en-US" sz="2800" dirty="0">
                <a:solidFill>
                  <a:schemeClr val="bg1"/>
                </a:solidFill>
              </a:rPr>
              <a:t>where n is the number of neuron inputs, and </a:t>
            </a:r>
            <a:r>
              <a:rPr lang="en-US" sz="2800" dirty="0" smtClean="0">
                <a:solidFill>
                  <a:schemeClr val="bg1"/>
                </a:solidFill>
              </a:rPr>
              <a:t>P</a:t>
            </a:r>
            <a:r>
              <a:rPr lang="en-US" sz="2800" baseline="-25000" dirty="0" smtClean="0">
                <a:solidFill>
                  <a:schemeClr val="bg1"/>
                </a:solidFill>
              </a:rPr>
              <a:t>j</a:t>
            </a:r>
            <a:r>
              <a:rPr lang="en-US" sz="2800" dirty="0" smtClean="0">
                <a:solidFill>
                  <a:schemeClr val="bg1"/>
                </a:solidFill>
              </a:rPr>
              <a:t> </a:t>
            </a:r>
            <a:r>
              <a:rPr lang="en-US" sz="2800" dirty="0">
                <a:solidFill>
                  <a:schemeClr val="bg1"/>
                </a:solidFill>
              </a:rPr>
              <a:t>is the threshold value of neuron j.</a:t>
            </a:r>
          </a:p>
        </p:txBody>
      </p:sp>
      <p:sp>
        <p:nvSpPr>
          <p:cNvPr id="116739" name="Rectangle 3"/>
          <p:cNvSpPr>
            <a:spLocks noChangeArrowheads="1"/>
          </p:cNvSpPr>
          <p:nvPr/>
        </p:nvSpPr>
        <p:spPr bwMode="auto">
          <a:xfrm>
            <a:off x="1828800" y="228600"/>
            <a:ext cx="5883342" cy="646331"/>
          </a:xfrm>
          <a:prstGeom prst="rect">
            <a:avLst/>
          </a:prstGeom>
          <a:noFill/>
          <a:ln w="12700" cap="sq">
            <a:noFill/>
            <a:miter lim="800000"/>
            <a:headEnd type="none" w="sm" len="sm"/>
            <a:tailEnd type="none" w="sm" len="sm"/>
          </a:ln>
          <a:effectLst/>
        </p:spPr>
        <p:txBody>
          <a:bodyPr wrap="none">
            <a:spAutoFit/>
          </a:bodyPr>
          <a:lstStyle/>
          <a:p>
            <a:pPr algn="ctr">
              <a:defRPr/>
            </a:pPr>
            <a:r>
              <a:rPr lang="en-US" sz="3600" dirty="0" err="1">
                <a:solidFill>
                  <a:schemeClr val="bg1"/>
                </a:solidFill>
              </a:rPr>
              <a:t>Hebbian</a:t>
            </a:r>
            <a:r>
              <a:rPr lang="en-US" sz="3600" dirty="0">
                <a:solidFill>
                  <a:schemeClr val="bg1"/>
                </a:solidFill>
              </a:rPr>
              <a:t> learning algorithm</a:t>
            </a:r>
          </a:p>
        </p:txBody>
      </p:sp>
      <p:pic>
        <p:nvPicPr>
          <p:cNvPr id="15367" name="Picture 4" descr="Slide08-09"/>
          <p:cNvPicPr>
            <a:picLocks noChangeAspect="1" noChangeArrowheads="1"/>
          </p:cNvPicPr>
          <p:nvPr/>
        </p:nvPicPr>
        <p:blipFill>
          <a:blip r:embed="rId2" cstate="print"/>
          <a:srcRect/>
          <a:stretch>
            <a:fillRect/>
          </a:stretch>
        </p:blipFill>
        <p:spPr bwMode="auto">
          <a:xfrm>
            <a:off x="838200" y="3429000"/>
            <a:ext cx="4752975" cy="134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p:cNvSpPr>
          <p:nvPr>
            <p:ph type="dt" sz="half" idx="10"/>
          </p:nvPr>
        </p:nvSpPr>
        <p:spPr/>
        <p:txBody>
          <a:bodyPr/>
          <a:lstStyle/>
          <a:p>
            <a:pPr>
              <a:defRPr/>
            </a:pPr>
            <a:fld id="{F6DF936E-61F7-45DE-B502-2988E275FD43}" type="datetime1">
              <a:rPr lang="en-US" smtClean="0"/>
              <a:t>4/2/2025</a:t>
            </a:fld>
            <a:endParaRPr lang="en-US"/>
          </a:p>
        </p:txBody>
      </p:sp>
      <p:sp>
        <p:nvSpPr>
          <p:cNvPr id="12292"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12291" name="Slide Number Placeholder 2"/>
          <p:cNvSpPr>
            <a:spLocks noGrp="1"/>
          </p:cNvSpPr>
          <p:nvPr>
            <p:ph type="sldNum" sz="quarter" idx="12"/>
          </p:nvPr>
        </p:nvSpPr>
        <p:spPr/>
        <p:txBody>
          <a:bodyPr/>
          <a:lstStyle/>
          <a:p>
            <a:pPr>
              <a:defRPr/>
            </a:pPr>
            <a:fld id="{39BD64C3-21A3-47C5-8C93-C53ABA4F6F8D}" type="slidenum">
              <a:rPr lang="en-US"/>
              <a:pPr>
                <a:defRPr/>
              </a:pPr>
              <a:t>21</a:t>
            </a:fld>
            <a:endParaRPr lang="en-US"/>
          </a:p>
        </p:txBody>
      </p:sp>
      <p:sp>
        <p:nvSpPr>
          <p:cNvPr id="117762" name="Rectangle 2"/>
          <p:cNvSpPr>
            <a:spLocks noChangeArrowheads="1"/>
          </p:cNvSpPr>
          <p:nvPr/>
        </p:nvSpPr>
        <p:spPr bwMode="auto">
          <a:xfrm>
            <a:off x="304800" y="244475"/>
            <a:ext cx="8686800" cy="5278368"/>
          </a:xfrm>
          <a:prstGeom prst="rect">
            <a:avLst/>
          </a:prstGeom>
          <a:noFill/>
          <a:ln w="12700" cap="sq">
            <a:noFill/>
            <a:miter lim="800000"/>
            <a:headEnd type="none" w="sm" len="sm"/>
            <a:tailEnd type="none" w="sm" len="sm"/>
          </a:ln>
          <a:effectLst/>
        </p:spPr>
        <p:txBody>
          <a:bodyPr>
            <a:spAutoFit/>
          </a:bodyPr>
          <a:lstStyle/>
          <a:p>
            <a:pPr marL="342900" indent="-342900">
              <a:spcBef>
                <a:spcPct val="50000"/>
              </a:spcBef>
              <a:defRPr/>
            </a:pPr>
            <a:r>
              <a:rPr lang="en-US" sz="3600" dirty="0">
                <a:solidFill>
                  <a:schemeClr val="bg1"/>
                </a:solidFill>
              </a:rPr>
              <a:t>Step 3: Learning</a:t>
            </a:r>
            <a:r>
              <a:rPr lang="en-US" sz="3000" b="1" dirty="0">
                <a:solidFill>
                  <a:srgbClr val="FBFE00"/>
                </a:solidFill>
                <a:effectLst>
                  <a:outerShdw blurRad="38100" dist="38100" dir="2700000" algn="tl">
                    <a:srgbClr val="000000"/>
                  </a:outerShdw>
                </a:effectLst>
                <a:latin typeface="Times New Roman" pitchFamily="18" charset="0"/>
              </a:rPr>
              <a:t>.                                                  </a:t>
            </a:r>
            <a:r>
              <a:rPr lang="en-US" sz="2800" dirty="0">
                <a:solidFill>
                  <a:schemeClr val="bg1"/>
                </a:solidFill>
              </a:rPr>
              <a:t>Update the weights in the network:                     </a:t>
            </a:r>
          </a:p>
          <a:p>
            <a:pPr marL="342900" indent="-342900">
              <a:spcBef>
                <a:spcPct val="50000"/>
              </a:spcBef>
              <a:defRPr/>
            </a:pPr>
            <a:endParaRPr lang="en-US" sz="3000" dirty="0">
              <a:solidFill>
                <a:srgbClr val="FFFFFF"/>
              </a:solidFill>
              <a:effectLst>
                <a:outerShdw blurRad="38100" dist="38100" dir="2700000" algn="tl">
                  <a:srgbClr val="000000"/>
                </a:outerShdw>
              </a:effectLst>
              <a:latin typeface="Times New Roman" pitchFamily="18" charset="0"/>
            </a:endParaRPr>
          </a:p>
          <a:p>
            <a:pPr marL="342900" indent="-342900">
              <a:spcBef>
                <a:spcPct val="50000"/>
              </a:spcBef>
              <a:defRPr/>
            </a:pPr>
            <a:r>
              <a:rPr lang="en-US" sz="3000" dirty="0">
                <a:solidFill>
                  <a:srgbClr val="FFFFFF"/>
                </a:solidFill>
                <a:effectLst>
                  <a:outerShdw blurRad="38100" dist="38100" dir="2700000" algn="tl">
                    <a:srgbClr val="000000"/>
                  </a:outerShdw>
                </a:effectLst>
                <a:latin typeface="Times New Roman" pitchFamily="18" charset="0"/>
              </a:rPr>
              <a:t>   </a:t>
            </a:r>
            <a:r>
              <a:rPr lang="en-US" sz="2800" dirty="0">
                <a:solidFill>
                  <a:schemeClr val="bg1"/>
                </a:solidFill>
              </a:rPr>
              <a:t>where </a:t>
            </a:r>
            <a:r>
              <a:rPr lang="el-GR" sz="2800" b="1" dirty="0">
                <a:solidFill>
                  <a:schemeClr val="bg1"/>
                </a:solidFill>
              </a:rPr>
              <a:t>Δ</a:t>
            </a:r>
            <a:r>
              <a:rPr lang="en-US" sz="2800" dirty="0" smtClean="0">
                <a:solidFill>
                  <a:schemeClr val="bg1"/>
                </a:solidFill>
              </a:rPr>
              <a:t>w</a:t>
            </a:r>
            <a:r>
              <a:rPr lang="en-US" sz="2800" baseline="-25000" dirty="0" smtClean="0">
                <a:solidFill>
                  <a:schemeClr val="bg1"/>
                </a:solidFill>
              </a:rPr>
              <a:t>ij</a:t>
            </a:r>
            <a:r>
              <a:rPr lang="en-US" sz="2800" dirty="0" smtClean="0">
                <a:solidFill>
                  <a:schemeClr val="bg1"/>
                </a:solidFill>
              </a:rPr>
              <a:t>(p</a:t>
            </a:r>
            <a:r>
              <a:rPr lang="en-US" sz="2800" dirty="0">
                <a:solidFill>
                  <a:schemeClr val="bg1"/>
                </a:solidFill>
              </a:rPr>
              <a:t>) is the weight correction at iteration p. </a:t>
            </a:r>
            <a:r>
              <a:rPr lang="en-US" sz="2800" dirty="0" smtClean="0">
                <a:solidFill>
                  <a:schemeClr val="bg1"/>
                </a:solidFill>
              </a:rPr>
              <a:t>The </a:t>
            </a:r>
            <a:r>
              <a:rPr lang="en-US" sz="2800" dirty="0">
                <a:solidFill>
                  <a:schemeClr val="bg1"/>
                </a:solidFill>
              </a:rPr>
              <a:t>weight correction is determined by the    </a:t>
            </a:r>
            <a:r>
              <a:rPr lang="en-US" sz="2800" dirty="0" err="1">
                <a:solidFill>
                  <a:schemeClr val="bg1"/>
                </a:solidFill>
              </a:rPr>
              <a:t>generalised</a:t>
            </a:r>
            <a:r>
              <a:rPr lang="en-US" sz="2800" dirty="0">
                <a:solidFill>
                  <a:schemeClr val="bg1"/>
                </a:solidFill>
              </a:rPr>
              <a:t> activity product rule:</a:t>
            </a:r>
          </a:p>
          <a:p>
            <a:pPr marL="342900" indent="-342900">
              <a:spcBef>
                <a:spcPct val="50000"/>
              </a:spcBef>
              <a:defRPr/>
            </a:pPr>
            <a:endParaRPr lang="en-US" sz="3000" dirty="0">
              <a:solidFill>
                <a:srgbClr val="FFFFFF"/>
              </a:solidFill>
              <a:effectLst>
                <a:outerShdw blurRad="38100" dist="38100" dir="2700000" algn="tl">
                  <a:srgbClr val="000000"/>
                </a:outerShdw>
              </a:effectLst>
              <a:latin typeface="Times New Roman" pitchFamily="18" charset="0"/>
            </a:endParaRPr>
          </a:p>
          <a:p>
            <a:pPr marL="342900" indent="-342900">
              <a:spcBef>
                <a:spcPct val="50000"/>
              </a:spcBef>
              <a:defRPr/>
            </a:pPr>
            <a:r>
              <a:rPr lang="en-US" sz="3600" dirty="0">
                <a:solidFill>
                  <a:schemeClr val="bg1"/>
                </a:solidFill>
              </a:rPr>
              <a:t>Step 4: Iteration.                                               </a:t>
            </a:r>
            <a:r>
              <a:rPr lang="en-US" sz="2800" dirty="0">
                <a:solidFill>
                  <a:schemeClr val="bg1"/>
                </a:solidFill>
              </a:rPr>
              <a:t>Increase iteration p by one, go back to Step 2.</a:t>
            </a:r>
          </a:p>
        </p:txBody>
      </p:sp>
      <p:pic>
        <p:nvPicPr>
          <p:cNvPr id="16390" name="Picture 3" descr="Slide08-10a"/>
          <p:cNvPicPr>
            <a:picLocks noChangeAspect="1" noChangeArrowheads="1"/>
          </p:cNvPicPr>
          <p:nvPr/>
        </p:nvPicPr>
        <p:blipFill>
          <a:blip r:embed="rId2" cstate="print"/>
          <a:srcRect/>
          <a:stretch>
            <a:fillRect/>
          </a:stretch>
        </p:blipFill>
        <p:spPr bwMode="auto">
          <a:xfrm>
            <a:off x="733425" y="1308100"/>
            <a:ext cx="4752975" cy="714375"/>
          </a:xfrm>
          <a:prstGeom prst="rect">
            <a:avLst/>
          </a:prstGeom>
          <a:noFill/>
          <a:ln w="9525">
            <a:noFill/>
            <a:miter lim="800000"/>
            <a:headEnd/>
            <a:tailEnd/>
          </a:ln>
        </p:spPr>
      </p:pic>
      <p:pic>
        <p:nvPicPr>
          <p:cNvPr id="16391" name="Picture 4" descr="Slide08-10b"/>
          <p:cNvPicPr>
            <a:picLocks noChangeAspect="1" noChangeArrowheads="1"/>
          </p:cNvPicPr>
          <p:nvPr/>
        </p:nvPicPr>
        <p:blipFill>
          <a:blip r:embed="rId3" cstate="print"/>
          <a:srcRect/>
          <a:stretch>
            <a:fillRect/>
          </a:stretch>
        </p:blipFill>
        <p:spPr bwMode="auto">
          <a:xfrm>
            <a:off x="723900" y="3844925"/>
            <a:ext cx="6124575"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half" idx="10"/>
          </p:nvPr>
        </p:nvSpPr>
        <p:spPr/>
        <p:txBody>
          <a:bodyPr/>
          <a:lstStyle/>
          <a:p>
            <a:pPr>
              <a:defRPr/>
            </a:pPr>
            <a:fld id="{E8FB2684-87D7-40B0-A286-759C0725618F}" type="datetime1">
              <a:rPr lang="en-US" smtClean="0"/>
              <a:t>4/2/2025</a:t>
            </a:fld>
            <a:endParaRPr lang="en-US"/>
          </a:p>
        </p:txBody>
      </p:sp>
      <p:sp>
        <p:nvSpPr>
          <p:cNvPr id="17412"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17411" name="Slide Number Placeholder 2"/>
          <p:cNvSpPr>
            <a:spLocks noGrp="1"/>
          </p:cNvSpPr>
          <p:nvPr>
            <p:ph type="sldNum" sz="quarter" idx="12"/>
          </p:nvPr>
        </p:nvSpPr>
        <p:spPr/>
        <p:txBody>
          <a:bodyPr/>
          <a:lstStyle/>
          <a:p>
            <a:pPr>
              <a:defRPr/>
            </a:pPr>
            <a:fld id="{866CE06E-A498-4F0C-8517-2B6BFF3204B5}" type="slidenum">
              <a:rPr lang="en-US"/>
              <a:pPr>
                <a:defRPr/>
              </a:pPr>
              <a:t>22</a:t>
            </a:fld>
            <a:endParaRPr lang="en-US"/>
          </a:p>
        </p:txBody>
      </p:sp>
      <p:sp>
        <p:nvSpPr>
          <p:cNvPr id="122882" name="Rectangle 2"/>
          <p:cNvSpPr>
            <a:spLocks noChangeArrowheads="1"/>
          </p:cNvSpPr>
          <p:nvPr/>
        </p:nvSpPr>
        <p:spPr bwMode="auto">
          <a:xfrm>
            <a:off x="276225" y="1127124"/>
            <a:ext cx="8534400" cy="3970318"/>
          </a:xfrm>
          <a:prstGeom prst="rect">
            <a:avLst/>
          </a:prstGeom>
          <a:noFill/>
          <a:ln w="12700" cap="sq">
            <a:noFill/>
            <a:miter lim="800000"/>
            <a:headEnd type="none" w="sm" len="sm"/>
            <a:tailEnd type="none" w="sm" len="sm"/>
          </a:ln>
          <a:effectLst/>
        </p:spPr>
        <p:txBody>
          <a:bodyPr wrap="square">
            <a:spAutoFit/>
          </a:bodyPr>
          <a:lstStyle/>
          <a:p>
            <a:pPr marL="385763" indent="-385763">
              <a:spcBef>
                <a:spcPct val="50000"/>
              </a:spcBef>
              <a:buClr>
                <a:schemeClr val="tx2"/>
              </a:buClr>
              <a:buFont typeface="Wingdings" pitchFamily="2" charset="2"/>
              <a:buChar char="n"/>
              <a:defRPr/>
            </a:pPr>
            <a:r>
              <a:rPr lang="en-US" sz="2800" dirty="0">
                <a:solidFill>
                  <a:schemeClr val="bg1"/>
                </a:solidFill>
              </a:rPr>
              <a:t>In competitive learning, neurons compete among themselves to be activated.</a:t>
            </a:r>
          </a:p>
          <a:p>
            <a:pPr marL="385763" indent="-385763">
              <a:spcBef>
                <a:spcPct val="50000"/>
              </a:spcBef>
              <a:buClr>
                <a:schemeClr val="tx2"/>
              </a:buClr>
              <a:buFont typeface="Wingdings" pitchFamily="2" charset="2"/>
              <a:buChar char="n"/>
              <a:defRPr/>
            </a:pPr>
            <a:r>
              <a:rPr lang="en-US" sz="2800" dirty="0">
                <a:solidFill>
                  <a:schemeClr val="bg1"/>
                </a:solidFill>
              </a:rPr>
              <a:t>While in </a:t>
            </a:r>
            <a:r>
              <a:rPr lang="en-US" sz="2800" dirty="0" err="1">
                <a:solidFill>
                  <a:schemeClr val="bg1"/>
                </a:solidFill>
              </a:rPr>
              <a:t>Hebbian</a:t>
            </a:r>
            <a:r>
              <a:rPr lang="en-US" sz="2800" dirty="0">
                <a:solidFill>
                  <a:schemeClr val="bg1"/>
                </a:solidFill>
              </a:rPr>
              <a:t> learning, several output neurons  can be activated simultaneously, in competitive learning, only a single output neuron is active at     any time.</a:t>
            </a:r>
          </a:p>
          <a:p>
            <a:pPr marL="385763" indent="-385763">
              <a:spcBef>
                <a:spcPct val="50000"/>
              </a:spcBef>
              <a:buClr>
                <a:schemeClr val="tx2"/>
              </a:buClr>
              <a:buFont typeface="Wingdings" pitchFamily="2" charset="2"/>
              <a:buChar char="n"/>
              <a:defRPr/>
            </a:pPr>
            <a:r>
              <a:rPr lang="en-US" sz="2800" dirty="0">
                <a:solidFill>
                  <a:schemeClr val="bg1"/>
                </a:solidFill>
              </a:rPr>
              <a:t>The output neuron that wins the “competition” is called the winner-takes-all neuron.</a:t>
            </a:r>
          </a:p>
        </p:txBody>
      </p:sp>
      <p:sp>
        <p:nvSpPr>
          <p:cNvPr id="122883" name="Rectangle 3"/>
          <p:cNvSpPr>
            <a:spLocks noChangeArrowheads="1"/>
          </p:cNvSpPr>
          <p:nvPr/>
        </p:nvSpPr>
        <p:spPr bwMode="auto">
          <a:xfrm>
            <a:off x="2302797" y="233363"/>
            <a:ext cx="4536818" cy="646331"/>
          </a:xfrm>
          <a:prstGeom prst="rect">
            <a:avLst/>
          </a:prstGeom>
          <a:noFill/>
          <a:ln w="12700" cap="sq">
            <a:noFill/>
            <a:miter lim="800000"/>
            <a:headEnd type="none" w="sm" len="sm"/>
            <a:tailEnd type="none" w="sm" len="sm"/>
          </a:ln>
          <a:effectLst/>
        </p:spPr>
        <p:txBody>
          <a:bodyPr wrap="none">
            <a:spAutoFit/>
          </a:bodyPr>
          <a:lstStyle/>
          <a:p>
            <a:pPr algn="ctr">
              <a:spcBef>
                <a:spcPct val="50000"/>
              </a:spcBef>
              <a:defRPr/>
            </a:pPr>
            <a:r>
              <a:rPr lang="en-US" sz="3600" dirty="0">
                <a:solidFill>
                  <a:schemeClr val="bg1"/>
                </a:solidFill>
              </a:rPr>
              <a:t>Competitive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half" idx="10"/>
          </p:nvPr>
        </p:nvSpPr>
        <p:spPr/>
        <p:txBody>
          <a:bodyPr/>
          <a:lstStyle/>
          <a:p>
            <a:pPr>
              <a:defRPr/>
            </a:pPr>
            <a:fld id="{EAE5FA2A-77CA-4AE5-8A9D-3E512BFB89D6}" type="datetime1">
              <a:rPr lang="en-US" smtClean="0"/>
              <a:t>4/2/2025</a:t>
            </a:fld>
            <a:endParaRPr lang="en-US"/>
          </a:p>
        </p:txBody>
      </p:sp>
      <p:sp>
        <p:nvSpPr>
          <p:cNvPr id="18436"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18435" name="Slide Number Placeholder 2"/>
          <p:cNvSpPr>
            <a:spLocks noGrp="1"/>
          </p:cNvSpPr>
          <p:nvPr>
            <p:ph type="sldNum" sz="quarter" idx="12"/>
          </p:nvPr>
        </p:nvSpPr>
        <p:spPr/>
        <p:txBody>
          <a:bodyPr/>
          <a:lstStyle/>
          <a:p>
            <a:pPr>
              <a:defRPr/>
            </a:pPr>
            <a:fld id="{9186144B-9BE4-4A43-AD06-C5A54BB4B16E}" type="slidenum">
              <a:rPr lang="en-US"/>
              <a:pPr>
                <a:defRPr/>
              </a:pPr>
              <a:t>23</a:t>
            </a:fld>
            <a:endParaRPr lang="en-US"/>
          </a:p>
        </p:txBody>
      </p:sp>
      <p:sp>
        <p:nvSpPr>
          <p:cNvPr id="123906" name="Rectangle 2"/>
          <p:cNvSpPr>
            <a:spLocks noChangeArrowheads="1"/>
          </p:cNvSpPr>
          <p:nvPr/>
        </p:nvSpPr>
        <p:spPr bwMode="auto">
          <a:xfrm>
            <a:off x="274638" y="762000"/>
            <a:ext cx="8382000" cy="2893100"/>
          </a:xfrm>
          <a:prstGeom prst="rect">
            <a:avLst/>
          </a:prstGeom>
          <a:noFill/>
          <a:ln w="12700" cap="sq">
            <a:noFill/>
            <a:miter lim="800000"/>
            <a:headEnd type="none" w="sm" len="sm"/>
            <a:tailEnd type="none" w="sm" len="sm"/>
          </a:ln>
          <a:effectLst/>
        </p:spPr>
        <p:txBody>
          <a:bodyPr>
            <a:spAutoFit/>
          </a:bodyPr>
          <a:lstStyle/>
          <a:p>
            <a:pPr marL="385763" indent="-385763">
              <a:spcBef>
                <a:spcPct val="50000"/>
              </a:spcBef>
              <a:buClr>
                <a:schemeClr val="tx2"/>
              </a:buClr>
              <a:buFont typeface="Wingdings" pitchFamily="2" charset="2"/>
              <a:buChar char="n"/>
              <a:defRPr/>
            </a:pPr>
            <a:r>
              <a:rPr lang="en-US" sz="2800" dirty="0">
                <a:solidFill>
                  <a:schemeClr val="bg1"/>
                </a:solidFill>
              </a:rPr>
              <a:t>The basic idea of competitive learning was introduced in the early 1970s.</a:t>
            </a:r>
          </a:p>
          <a:p>
            <a:pPr marL="385763" indent="-385763">
              <a:spcBef>
                <a:spcPct val="50000"/>
              </a:spcBef>
              <a:buClr>
                <a:schemeClr val="tx2"/>
              </a:buClr>
              <a:buFont typeface="Wingdings" pitchFamily="2" charset="2"/>
              <a:buChar char="n"/>
              <a:defRPr/>
            </a:pPr>
            <a:r>
              <a:rPr lang="en-US" sz="2800" dirty="0">
                <a:solidFill>
                  <a:schemeClr val="bg1"/>
                </a:solidFill>
              </a:rPr>
              <a:t>In the late 1980s, </a:t>
            </a:r>
            <a:r>
              <a:rPr lang="en-US" sz="2800" dirty="0" err="1">
                <a:solidFill>
                  <a:schemeClr val="bg1"/>
                </a:solidFill>
              </a:rPr>
              <a:t>Teuvo</a:t>
            </a:r>
            <a:r>
              <a:rPr lang="en-US" sz="2800" dirty="0">
                <a:solidFill>
                  <a:schemeClr val="bg1"/>
                </a:solidFill>
              </a:rPr>
              <a:t> </a:t>
            </a:r>
            <a:r>
              <a:rPr lang="en-US" sz="2800" dirty="0" err="1">
                <a:solidFill>
                  <a:schemeClr val="bg1"/>
                </a:solidFill>
              </a:rPr>
              <a:t>Kohonen</a:t>
            </a:r>
            <a:r>
              <a:rPr lang="en-US" sz="2800" dirty="0">
                <a:solidFill>
                  <a:schemeClr val="bg1"/>
                </a:solidFill>
              </a:rPr>
              <a:t> introduced a special class of artificial neural networks called   self-organizing feature maps. These maps are  based on competitive learning.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half" idx="10"/>
          </p:nvPr>
        </p:nvSpPr>
        <p:spPr/>
        <p:txBody>
          <a:bodyPr/>
          <a:lstStyle/>
          <a:p>
            <a:pPr>
              <a:defRPr/>
            </a:pPr>
            <a:fld id="{EE8C5C5A-FB0E-44F6-867C-465AF1E9D9BD}" type="datetime1">
              <a:rPr lang="en-US" smtClean="0"/>
              <a:t>4/2/2025</a:t>
            </a:fld>
            <a:endParaRPr lang="en-US"/>
          </a:p>
        </p:txBody>
      </p:sp>
      <p:sp>
        <p:nvSpPr>
          <p:cNvPr id="19460"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19459" name="Slide Number Placeholder 2"/>
          <p:cNvSpPr>
            <a:spLocks noGrp="1"/>
          </p:cNvSpPr>
          <p:nvPr>
            <p:ph type="sldNum" sz="quarter" idx="12"/>
          </p:nvPr>
        </p:nvSpPr>
        <p:spPr/>
        <p:txBody>
          <a:bodyPr/>
          <a:lstStyle/>
          <a:p>
            <a:pPr>
              <a:defRPr/>
            </a:pPr>
            <a:fld id="{7120175E-088D-43EC-972E-683DB7D7416B}" type="slidenum">
              <a:rPr lang="en-US"/>
              <a:pPr>
                <a:defRPr/>
              </a:pPr>
              <a:t>24</a:t>
            </a:fld>
            <a:endParaRPr lang="en-US"/>
          </a:p>
        </p:txBody>
      </p:sp>
      <p:sp>
        <p:nvSpPr>
          <p:cNvPr id="124930" name="Rectangle 2"/>
          <p:cNvSpPr>
            <a:spLocks noChangeArrowheads="1"/>
          </p:cNvSpPr>
          <p:nvPr/>
        </p:nvSpPr>
        <p:spPr bwMode="auto">
          <a:xfrm>
            <a:off x="838200" y="1050925"/>
            <a:ext cx="8001000" cy="5262979"/>
          </a:xfrm>
          <a:prstGeom prst="rect">
            <a:avLst/>
          </a:prstGeom>
          <a:noFill/>
          <a:ln w="12700" cap="sq">
            <a:noFill/>
            <a:miter lim="800000"/>
            <a:headEnd type="none" w="sm" len="sm"/>
            <a:tailEnd type="none" w="sm" len="sm"/>
          </a:ln>
          <a:effectLst/>
        </p:spPr>
        <p:txBody>
          <a:bodyPr wrap="square">
            <a:spAutoFit/>
          </a:bodyPr>
          <a:lstStyle/>
          <a:p>
            <a:pPr marL="385763" indent="-385763">
              <a:spcBef>
                <a:spcPct val="50000"/>
              </a:spcBef>
              <a:buClr>
                <a:schemeClr val="tx2"/>
              </a:buClr>
              <a:buFont typeface="Arial" pitchFamily="34" charset="0"/>
              <a:buChar char="•"/>
              <a:defRPr/>
            </a:pPr>
            <a:r>
              <a:rPr lang="en-US" sz="2800" dirty="0">
                <a:solidFill>
                  <a:schemeClr val="bg1"/>
                </a:solidFill>
              </a:rPr>
              <a:t>Our brain is dominated by the cerebral cortex, a   very complex structure of billions of neurons and hundreds of billions of synapses. </a:t>
            </a:r>
            <a:endParaRPr lang="en-US" sz="2800" dirty="0" smtClean="0">
              <a:solidFill>
                <a:schemeClr val="bg1"/>
              </a:solidFill>
            </a:endParaRPr>
          </a:p>
          <a:p>
            <a:pPr marL="385763" indent="-385763">
              <a:spcBef>
                <a:spcPct val="50000"/>
              </a:spcBef>
              <a:buClr>
                <a:schemeClr val="tx2"/>
              </a:buClr>
              <a:buFont typeface="Arial" pitchFamily="34" charset="0"/>
              <a:buChar char="•"/>
              <a:defRPr/>
            </a:pPr>
            <a:r>
              <a:rPr lang="en-US" sz="2800" dirty="0" smtClean="0">
                <a:solidFill>
                  <a:schemeClr val="bg1"/>
                </a:solidFill>
              </a:rPr>
              <a:t>The </a:t>
            </a:r>
            <a:r>
              <a:rPr lang="en-US" sz="2800" dirty="0">
                <a:solidFill>
                  <a:schemeClr val="bg1"/>
                </a:solidFill>
              </a:rPr>
              <a:t>cortex  includes areas that are responsible for different  human activities (motor, visual, auditory, </a:t>
            </a:r>
            <a:r>
              <a:rPr lang="en-US" sz="2800" dirty="0" err="1">
                <a:solidFill>
                  <a:schemeClr val="bg1"/>
                </a:solidFill>
              </a:rPr>
              <a:t>somatosensory</a:t>
            </a:r>
            <a:r>
              <a:rPr lang="en-US" sz="2800" dirty="0">
                <a:solidFill>
                  <a:schemeClr val="bg1"/>
                </a:solidFill>
              </a:rPr>
              <a:t>, etc.), and associated with different sensory inputs</a:t>
            </a:r>
            <a:r>
              <a:rPr lang="en-US" sz="2800" dirty="0" smtClean="0">
                <a:solidFill>
                  <a:schemeClr val="bg1"/>
                </a:solidFill>
              </a:rPr>
              <a:t>.</a:t>
            </a:r>
          </a:p>
          <a:p>
            <a:pPr marL="385763" indent="-385763">
              <a:spcBef>
                <a:spcPct val="50000"/>
              </a:spcBef>
              <a:buClr>
                <a:schemeClr val="tx2"/>
              </a:buClr>
              <a:buFont typeface="Arial" pitchFamily="34" charset="0"/>
              <a:buChar char="•"/>
              <a:defRPr/>
            </a:pPr>
            <a:r>
              <a:rPr lang="en-US" sz="2800" dirty="0" smtClean="0">
                <a:solidFill>
                  <a:schemeClr val="bg1"/>
                </a:solidFill>
              </a:rPr>
              <a:t> </a:t>
            </a:r>
            <a:r>
              <a:rPr lang="en-US" sz="2800" dirty="0">
                <a:solidFill>
                  <a:schemeClr val="bg1"/>
                </a:solidFill>
              </a:rPr>
              <a:t>We can say that each sensory </a:t>
            </a:r>
            <a:r>
              <a:rPr lang="en-US" sz="2800" dirty="0" smtClean="0">
                <a:solidFill>
                  <a:schemeClr val="bg1"/>
                </a:solidFill>
              </a:rPr>
              <a:t>  </a:t>
            </a:r>
            <a:r>
              <a:rPr lang="en-US" sz="2800" dirty="0">
                <a:solidFill>
                  <a:schemeClr val="bg1"/>
                </a:solidFill>
              </a:rPr>
              <a:t>input is mapped into a corresponding area of the cerebral cortex. </a:t>
            </a:r>
            <a:r>
              <a:rPr lang="en-US" sz="2800" dirty="0" smtClean="0">
                <a:solidFill>
                  <a:schemeClr val="bg1"/>
                </a:solidFill>
              </a:rPr>
              <a:t>The </a:t>
            </a:r>
            <a:r>
              <a:rPr lang="en-US" sz="2800" dirty="0">
                <a:solidFill>
                  <a:schemeClr val="bg1"/>
                </a:solidFill>
              </a:rPr>
              <a:t>cortex is a self-organizing  computational map in the human brain.</a:t>
            </a:r>
          </a:p>
        </p:txBody>
      </p:sp>
      <p:sp>
        <p:nvSpPr>
          <p:cNvPr id="124931" name="Rectangle 3"/>
          <p:cNvSpPr>
            <a:spLocks noChangeArrowheads="1"/>
          </p:cNvSpPr>
          <p:nvPr/>
        </p:nvSpPr>
        <p:spPr bwMode="auto">
          <a:xfrm>
            <a:off x="529930" y="341313"/>
            <a:ext cx="8071441" cy="646331"/>
          </a:xfrm>
          <a:prstGeom prst="rect">
            <a:avLst/>
          </a:prstGeom>
          <a:noFill/>
          <a:ln w="12700" cap="sq">
            <a:noFill/>
            <a:miter lim="800000"/>
            <a:headEnd type="none" w="sm" len="sm"/>
            <a:tailEnd type="none" w="sm" len="sm"/>
          </a:ln>
          <a:effectLst/>
        </p:spPr>
        <p:txBody>
          <a:bodyPr wrap="none">
            <a:spAutoFit/>
          </a:bodyPr>
          <a:lstStyle/>
          <a:p>
            <a:pPr algn="ctr">
              <a:spcBef>
                <a:spcPct val="50000"/>
              </a:spcBef>
              <a:defRPr/>
            </a:pPr>
            <a:r>
              <a:rPr lang="en-US" sz="3600" dirty="0">
                <a:solidFill>
                  <a:schemeClr val="bg1"/>
                </a:solidFill>
              </a:rPr>
              <a:t>What is a self-organizing feature map?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half" idx="10"/>
          </p:nvPr>
        </p:nvSpPr>
        <p:spPr/>
        <p:txBody>
          <a:bodyPr/>
          <a:lstStyle/>
          <a:p>
            <a:pPr>
              <a:defRPr/>
            </a:pPr>
            <a:fld id="{170F6416-A87A-4722-B86F-AC36A2D38C33}" type="datetime1">
              <a:rPr lang="en-US" smtClean="0"/>
              <a:t>4/2/2025</a:t>
            </a:fld>
            <a:endParaRPr lang="en-US"/>
          </a:p>
        </p:txBody>
      </p:sp>
      <p:sp>
        <p:nvSpPr>
          <p:cNvPr id="20484"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0483" name="Slide Number Placeholder 2"/>
          <p:cNvSpPr>
            <a:spLocks noGrp="1"/>
          </p:cNvSpPr>
          <p:nvPr>
            <p:ph type="sldNum" sz="quarter" idx="12"/>
          </p:nvPr>
        </p:nvSpPr>
        <p:spPr/>
        <p:txBody>
          <a:bodyPr/>
          <a:lstStyle/>
          <a:p>
            <a:pPr>
              <a:defRPr/>
            </a:pPr>
            <a:fld id="{EE8D7422-B156-4AA2-BEA8-06823310ECA0}" type="slidenum">
              <a:rPr lang="en-US"/>
              <a:pPr>
                <a:defRPr/>
              </a:pPr>
              <a:t>25</a:t>
            </a:fld>
            <a:endParaRPr lang="en-US"/>
          </a:p>
        </p:txBody>
      </p:sp>
      <p:sp>
        <p:nvSpPr>
          <p:cNvPr id="125954" name="Rectangle 2"/>
          <p:cNvSpPr>
            <a:spLocks noChangeArrowheads="1"/>
          </p:cNvSpPr>
          <p:nvPr/>
        </p:nvSpPr>
        <p:spPr bwMode="auto">
          <a:xfrm>
            <a:off x="990600" y="217488"/>
            <a:ext cx="7518725" cy="646331"/>
          </a:xfrm>
          <a:prstGeom prst="rect">
            <a:avLst/>
          </a:prstGeom>
          <a:noFill/>
          <a:ln w="12700" cap="sq">
            <a:noFill/>
            <a:miter lim="800000"/>
            <a:headEnd type="none" w="sm" len="sm"/>
            <a:tailEnd type="none" w="sm" len="sm"/>
          </a:ln>
          <a:effectLst/>
        </p:spPr>
        <p:txBody>
          <a:bodyPr wrap="none">
            <a:spAutoFit/>
          </a:bodyPr>
          <a:lstStyle/>
          <a:p>
            <a:pPr marL="385763" indent="-385763">
              <a:spcBef>
                <a:spcPct val="50000"/>
              </a:spcBef>
              <a:buClr>
                <a:schemeClr val="tx2"/>
              </a:buClr>
              <a:buFont typeface="Arial" pitchFamily="34" charset="0"/>
              <a:buChar char="•"/>
              <a:defRPr/>
            </a:pPr>
            <a:r>
              <a:rPr lang="en-US" sz="3600" dirty="0">
                <a:solidFill>
                  <a:schemeClr val="bg1"/>
                </a:solidFill>
              </a:rPr>
              <a:t>Feature-mapping </a:t>
            </a:r>
            <a:r>
              <a:rPr lang="en-US" sz="3600" dirty="0" err="1">
                <a:solidFill>
                  <a:schemeClr val="bg1"/>
                </a:solidFill>
              </a:rPr>
              <a:t>Kohonen</a:t>
            </a:r>
            <a:r>
              <a:rPr lang="en-US" sz="3600" dirty="0">
                <a:solidFill>
                  <a:schemeClr val="bg1"/>
                </a:solidFill>
              </a:rPr>
              <a:t> model</a:t>
            </a:r>
          </a:p>
        </p:txBody>
      </p:sp>
      <p:pic>
        <p:nvPicPr>
          <p:cNvPr id="24582" name="Picture 5" descr="Slide08-18"/>
          <p:cNvPicPr>
            <a:picLocks noChangeAspect="1" noChangeArrowheads="1"/>
          </p:cNvPicPr>
          <p:nvPr/>
        </p:nvPicPr>
        <p:blipFill>
          <a:blip r:embed="rId2" cstate="print"/>
          <a:srcRect/>
          <a:stretch>
            <a:fillRect/>
          </a:stretch>
        </p:blipFill>
        <p:spPr bwMode="auto">
          <a:xfrm>
            <a:off x="392113" y="957263"/>
            <a:ext cx="8370887" cy="5630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a:spLocks noGrp="1"/>
          </p:cNvSpPr>
          <p:nvPr>
            <p:ph type="dt" sz="half" idx="10"/>
          </p:nvPr>
        </p:nvSpPr>
        <p:spPr/>
        <p:txBody>
          <a:bodyPr/>
          <a:lstStyle/>
          <a:p>
            <a:pPr>
              <a:defRPr/>
            </a:pPr>
            <a:fld id="{E6A7D530-A03A-4176-95CA-F429FDE448A8}" type="datetime1">
              <a:rPr lang="en-US" smtClean="0"/>
              <a:t>4/2/2025</a:t>
            </a:fld>
            <a:endParaRPr lang="en-US"/>
          </a:p>
        </p:txBody>
      </p:sp>
      <p:sp>
        <p:nvSpPr>
          <p:cNvPr id="21508"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1507" name="Slide Number Placeholder 2"/>
          <p:cNvSpPr>
            <a:spLocks noGrp="1"/>
          </p:cNvSpPr>
          <p:nvPr>
            <p:ph type="sldNum" sz="quarter" idx="12"/>
          </p:nvPr>
        </p:nvSpPr>
        <p:spPr/>
        <p:txBody>
          <a:bodyPr/>
          <a:lstStyle/>
          <a:p>
            <a:pPr>
              <a:defRPr/>
            </a:pPr>
            <a:fld id="{91AAF1B6-6D26-436B-A6A7-E92A06AF43EC}" type="slidenum">
              <a:rPr lang="en-US"/>
              <a:pPr>
                <a:defRPr/>
              </a:pPr>
              <a:t>26</a:t>
            </a:fld>
            <a:endParaRPr lang="en-US"/>
          </a:p>
        </p:txBody>
      </p:sp>
      <p:sp>
        <p:nvSpPr>
          <p:cNvPr id="126979" name="Rectangle 3"/>
          <p:cNvSpPr>
            <a:spLocks noChangeArrowheads="1"/>
          </p:cNvSpPr>
          <p:nvPr/>
        </p:nvSpPr>
        <p:spPr bwMode="auto">
          <a:xfrm>
            <a:off x="2185770" y="223838"/>
            <a:ext cx="4772460" cy="646331"/>
          </a:xfrm>
          <a:prstGeom prst="rect">
            <a:avLst/>
          </a:prstGeom>
          <a:noFill/>
          <a:ln w="12700" cap="sq">
            <a:noFill/>
            <a:miter lim="800000"/>
            <a:headEnd type="none" w="sm" len="sm"/>
            <a:tailEnd type="none" w="sm" len="sm"/>
          </a:ln>
          <a:effectLst/>
        </p:spPr>
        <p:txBody>
          <a:bodyPr wrap="none">
            <a:spAutoFit/>
          </a:bodyPr>
          <a:lstStyle/>
          <a:p>
            <a:pPr algn="ctr">
              <a:defRPr/>
            </a:pPr>
            <a:r>
              <a:rPr lang="en-US" sz="3600" dirty="0">
                <a:solidFill>
                  <a:schemeClr val="bg1"/>
                </a:solidFill>
              </a:rPr>
              <a:t>The </a:t>
            </a:r>
            <a:r>
              <a:rPr lang="en-US" sz="3600" dirty="0" err="1">
                <a:solidFill>
                  <a:schemeClr val="bg1"/>
                </a:solidFill>
              </a:rPr>
              <a:t>Kohonen</a:t>
            </a:r>
            <a:r>
              <a:rPr lang="en-US" sz="3600" dirty="0">
                <a:solidFill>
                  <a:schemeClr val="bg1"/>
                </a:solidFill>
              </a:rPr>
              <a:t> network</a:t>
            </a:r>
          </a:p>
        </p:txBody>
      </p:sp>
      <p:sp>
        <p:nvSpPr>
          <p:cNvPr id="126980" name="Rectangle 4"/>
          <p:cNvSpPr>
            <a:spLocks noChangeArrowheads="1"/>
          </p:cNvSpPr>
          <p:nvPr/>
        </p:nvSpPr>
        <p:spPr bwMode="auto">
          <a:xfrm>
            <a:off x="285750" y="1203325"/>
            <a:ext cx="8709025" cy="3754874"/>
          </a:xfrm>
          <a:prstGeom prst="rect">
            <a:avLst/>
          </a:prstGeom>
          <a:noFill/>
          <a:ln w="12700" cap="sq">
            <a:noFill/>
            <a:miter lim="800000"/>
            <a:headEnd type="none" w="sm" len="sm"/>
            <a:tailEnd type="none" w="sm" len="sm"/>
          </a:ln>
          <a:effectLst/>
        </p:spPr>
        <p:txBody>
          <a:bodyPr>
            <a:spAutoFit/>
          </a:bodyPr>
          <a:lstStyle/>
          <a:p>
            <a:pPr marL="385763" indent="-385763">
              <a:spcBef>
                <a:spcPct val="50000"/>
              </a:spcBef>
              <a:buClr>
                <a:schemeClr val="tx2"/>
              </a:buClr>
              <a:buFont typeface="Wingdings" pitchFamily="2" charset="2"/>
              <a:buChar char="n"/>
              <a:defRPr/>
            </a:pPr>
            <a:r>
              <a:rPr lang="en-US" sz="2800" dirty="0">
                <a:solidFill>
                  <a:schemeClr val="bg1"/>
                </a:solidFill>
              </a:rPr>
              <a:t>The </a:t>
            </a:r>
            <a:r>
              <a:rPr lang="en-US" sz="2800" dirty="0" err="1">
                <a:solidFill>
                  <a:schemeClr val="bg1"/>
                </a:solidFill>
              </a:rPr>
              <a:t>Kohonen</a:t>
            </a:r>
            <a:r>
              <a:rPr lang="en-US" sz="2800" dirty="0">
                <a:solidFill>
                  <a:schemeClr val="bg1"/>
                </a:solidFill>
              </a:rPr>
              <a:t> model provides a topological     mapping. It places a fixed number of input     patterns from the input layer into a higher-     dimensional output or </a:t>
            </a:r>
            <a:r>
              <a:rPr lang="en-US" sz="2800" dirty="0" err="1">
                <a:solidFill>
                  <a:schemeClr val="bg1"/>
                </a:solidFill>
              </a:rPr>
              <a:t>Kohonen</a:t>
            </a:r>
            <a:r>
              <a:rPr lang="en-US" sz="2800" dirty="0">
                <a:solidFill>
                  <a:schemeClr val="bg1"/>
                </a:solidFill>
              </a:rPr>
              <a:t> layer. </a:t>
            </a:r>
          </a:p>
          <a:p>
            <a:pPr marL="385763" indent="-385763">
              <a:spcBef>
                <a:spcPct val="50000"/>
              </a:spcBef>
              <a:buClr>
                <a:schemeClr val="tx2"/>
              </a:buClr>
              <a:buFont typeface="Wingdings" pitchFamily="2" charset="2"/>
              <a:buChar char="n"/>
              <a:defRPr/>
            </a:pPr>
            <a:r>
              <a:rPr lang="en-US" sz="2800" dirty="0">
                <a:solidFill>
                  <a:schemeClr val="bg1"/>
                </a:solidFill>
              </a:rPr>
              <a:t>Training in the </a:t>
            </a:r>
            <a:r>
              <a:rPr lang="en-US" sz="2800" dirty="0" err="1">
                <a:solidFill>
                  <a:schemeClr val="bg1"/>
                </a:solidFill>
              </a:rPr>
              <a:t>Kohonen</a:t>
            </a:r>
            <a:r>
              <a:rPr lang="en-US" sz="2800" dirty="0">
                <a:solidFill>
                  <a:schemeClr val="bg1"/>
                </a:solidFill>
              </a:rPr>
              <a:t> network begins with the     winner’s neighborhood of a fairly large size. Then, as training proceeds, the neighborhood size     gradually decreases.</a:t>
            </a:r>
          </a:p>
        </p:txBody>
      </p:sp>
      <p:sp>
        <p:nvSpPr>
          <p:cNvPr id="126981" name="Rectangle 5"/>
          <p:cNvSpPr>
            <a:spLocks noChangeArrowheads="1"/>
          </p:cNvSpPr>
          <p:nvPr/>
        </p:nvSpPr>
        <p:spPr bwMode="auto">
          <a:xfrm>
            <a:off x="271463" y="3489325"/>
            <a:ext cx="8491537" cy="434975"/>
          </a:xfrm>
          <a:prstGeom prst="rect">
            <a:avLst/>
          </a:prstGeom>
          <a:noFill/>
          <a:ln w="12700" cap="sq">
            <a:noFill/>
            <a:miter lim="800000"/>
            <a:headEnd type="none" w="sm" len="sm"/>
            <a:tailEnd type="none" w="sm" len="sm"/>
          </a:ln>
          <a:effectLst/>
        </p:spPr>
        <p:txBody>
          <a:bodyPr>
            <a:spAutoFit/>
          </a:bodyPr>
          <a:lstStyle/>
          <a:p>
            <a:pPr indent="460375">
              <a:lnSpc>
                <a:spcPct val="75000"/>
              </a:lnSpc>
              <a:spcBef>
                <a:spcPct val="50000"/>
              </a:spcBef>
              <a:buClr>
                <a:schemeClr val="tx2"/>
              </a:buClr>
              <a:buFont typeface="Wingdings" pitchFamily="2" charset="2"/>
              <a:buNone/>
              <a:defRPr/>
            </a:pPr>
            <a:r>
              <a:rPr lang="en-US" sz="3000">
                <a:solidFill>
                  <a:srgbClr val="FFFFFF"/>
                </a:solidFill>
                <a:effectLst>
                  <a:outerShdw blurRad="38100" dist="38100" dir="2700000" algn="tl">
                    <a:srgbClr val="000000"/>
                  </a:outerShdw>
                </a:effectLst>
                <a:latin typeface="Times New Roman" pitchFamily="18"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p:cNvSpPr>
          <p:nvPr>
            <p:ph type="dt" sz="half" idx="10"/>
          </p:nvPr>
        </p:nvSpPr>
        <p:spPr/>
        <p:txBody>
          <a:bodyPr/>
          <a:lstStyle/>
          <a:p>
            <a:pPr>
              <a:defRPr/>
            </a:pPr>
            <a:fld id="{A045E3D4-CA88-49E5-A238-7115D0BD05AE}" type="datetime1">
              <a:rPr lang="en-US" smtClean="0"/>
              <a:t>4/2/2025</a:t>
            </a:fld>
            <a:endParaRPr lang="en-US"/>
          </a:p>
        </p:txBody>
      </p:sp>
      <p:sp>
        <p:nvSpPr>
          <p:cNvPr id="22532"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2531" name="Slide Number Placeholder 2"/>
          <p:cNvSpPr>
            <a:spLocks noGrp="1"/>
          </p:cNvSpPr>
          <p:nvPr>
            <p:ph type="sldNum" sz="quarter" idx="12"/>
          </p:nvPr>
        </p:nvSpPr>
        <p:spPr/>
        <p:txBody>
          <a:bodyPr/>
          <a:lstStyle/>
          <a:p>
            <a:pPr>
              <a:defRPr/>
            </a:pPr>
            <a:fld id="{A1B581B2-3C62-4537-AAA4-6C538C2C215D}" type="slidenum">
              <a:rPr lang="en-US"/>
              <a:pPr>
                <a:defRPr/>
              </a:pPr>
              <a:t>27</a:t>
            </a:fld>
            <a:endParaRPr lang="en-US"/>
          </a:p>
        </p:txBody>
      </p:sp>
      <p:sp>
        <p:nvSpPr>
          <p:cNvPr id="128002" name="Rectangle 2"/>
          <p:cNvSpPr>
            <a:spLocks noChangeArrowheads="1"/>
          </p:cNvSpPr>
          <p:nvPr/>
        </p:nvSpPr>
        <p:spPr bwMode="auto">
          <a:xfrm>
            <a:off x="622300" y="225425"/>
            <a:ext cx="8342668" cy="646331"/>
          </a:xfrm>
          <a:prstGeom prst="rect">
            <a:avLst/>
          </a:prstGeom>
          <a:noFill/>
          <a:ln w="12700" cap="sq">
            <a:noFill/>
            <a:miter lim="800000"/>
            <a:headEnd type="none" w="sm" len="sm"/>
            <a:tailEnd type="none" w="sm" len="sm"/>
          </a:ln>
          <a:effectLst/>
        </p:spPr>
        <p:txBody>
          <a:bodyPr wrap="none">
            <a:spAutoFit/>
          </a:bodyPr>
          <a:lstStyle/>
          <a:p>
            <a:pPr marL="385763" indent="-385763">
              <a:spcBef>
                <a:spcPct val="50000"/>
              </a:spcBef>
              <a:buClr>
                <a:schemeClr val="tx2"/>
              </a:buClr>
              <a:buFont typeface="Wingdings" pitchFamily="2" charset="2"/>
              <a:buChar char="n"/>
              <a:defRPr/>
            </a:pPr>
            <a:r>
              <a:rPr lang="en-US" sz="3600" dirty="0">
                <a:solidFill>
                  <a:schemeClr val="bg1"/>
                </a:solidFill>
              </a:rPr>
              <a:t>Architecture of the </a:t>
            </a:r>
            <a:r>
              <a:rPr lang="en-US" sz="3600" dirty="0" err="1">
                <a:solidFill>
                  <a:schemeClr val="bg1"/>
                </a:solidFill>
              </a:rPr>
              <a:t>Kohonen</a:t>
            </a:r>
            <a:r>
              <a:rPr lang="en-US" sz="3600" dirty="0">
                <a:solidFill>
                  <a:schemeClr val="bg1"/>
                </a:solidFill>
              </a:rPr>
              <a:t> Network</a:t>
            </a:r>
          </a:p>
        </p:txBody>
      </p:sp>
      <p:pic>
        <p:nvPicPr>
          <p:cNvPr id="26630" name="Picture 5" descr="Slide08-20"/>
          <p:cNvPicPr>
            <a:picLocks noChangeAspect="1" noChangeArrowheads="1"/>
          </p:cNvPicPr>
          <p:nvPr/>
        </p:nvPicPr>
        <p:blipFill>
          <a:blip r:embed="rId2" cstate="print"/>
          <a:srcRect/>
          <a:stretch>
            <a:fillRect/>
          </a:stretch>
        </p:blipFill>
        <p:spPr bwMode="auto">
          <a:xfrm>
            <a:off x="938213" y="1295400"/>
            <a:ext cx="7267575" cy="493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p:cNvSpPr>
            <a:spLocks noGrp="1"/>
          </p:cNvSpPr>
          <p:nvPr>
            <p:ph type="dt" sz="half" idx="10"/>
          </p:nvPr>
        </p:nvSpPr>
        <p:spPr/>
        <p:txBody>
          <a:bodyPr/>
          <a:lstStyle/>
          <a:p>
            <a:pPr>
              <a:defRPr/>
            </a:pPr>
            <a:fld id="{1DDE5BF3-EFA7-4D21-8B61-96368F59B6D5}" type="datetime1">
              <a:rPr lang="en-US" smtClean="0"/>
              <a:t>4/2/2025</a:t>
            </a:fld>
            <a:endParaRPr lang="en-US"/>
          </a:p>
        </p:txBody>
      </p:sp>
      <p:sp>
        <p:nvSpPr>
          <p:cNvPr id="23556"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3555" name="Slide Number Placeholder 2"/>
          <p:cNvSpPr>
            <a:spLocks noGrp="1"/>
          </p:cNvSpPr>
          <p:nvPr>
            <p:ph type="sldNum" sz="quarter" idx="12"/>
          </p:nvPr>
        </p:nvSpPr>
        <p:spPr/>
        <p:txBody>
          <a:bodyPr/>
          <a:lstStyle/>
          <a:p>
            <a:pPr>
              <a:defRPr/>
            </a:pPr>
            <a:fld id="{AC1CC3DB-BF55-4790-B8F4-67AF41D8C094}" type="slidenum">
              <a:rPr lang="en-US"/>
              <a:pPr>
                <a:defRPr/>
              </a:pPr>
              <a:t>28</a:t>
            </a:fld>
            <a:endParaRPr lang="en-US"/>
          </a:p>
        </p:txBody>
      </p:sp>
      <p:sp>
        <p:nvSpPr>
          <p:cNvPr id="129026" name="Rectangle 2"/>
          <p:cNvSpPr>
            <a:spLocks noChangeArrowheads="1"/>
          </p:cNvSpPr>
          <p:nvPr/>
        </p:nvSpPr>
        <p:spPr bwMode="auto">
          <a:xfrm>
            <a:off x="285750" y="233363"/>
            <a:ext cx="8491538" cy="5909310"/>
          </a:xfrm>
          <a:prstGeom prst="rect">
            <a:avLst/>
          </a:prstGeom>
          <a:noFill/>
          <a:ln w="12700" cap="sq">
            <a:noFill/>
            <a:miter lim="800000"/>
            <a:headEnd type="none" w="sm" len="sm"/>
            <a:tailEnd type="none" w="sm" len="sm"/>
          </a:ln>
          <a:effectLst/>
        </p:spPr>
        <p:txBody>
          <a:bodyPr>
            <a:spAutoFit/>
          </a:bodyPr>
          <a:lstStyle/>
          <a:p>
            <a:pPr marL="385763" indent="-385763">
              <a:spcBef>
                <a:spcPct val="50000"/>
              </a:spcBef>
              <a:buClr>
                <a:schemeClr val="tx2"/>
              </a:buClr>
              <a:buFont typeface="Wingdings" pitchFamily="2" charset="2"/>
              <a:buChar char="n"/>
              <a:defRPr/>
            </a:pPr>
            <a:r>
              <a:rPr lang="en-US" sz="2800" dirty="0">
                <a:solidFill>
                  <a:schemeClr val="bg1"/>
                </a:solidFill>
              </a:rPr>
              <a:t>The lateral connections are used to create a competition between neurons. The neuron with      the largest activation level among all neurons in     the output layer becomes the winner. This neuron    is the only neuron that produces an output signal.  The activity of all other neurons is suppressed in    the competition.</a:t>
            </a:r>
          </a:p>
          <a:p>
            <a:pPr marL="385763" indent="-385763">
              <a:spcBef>
                <a:spcPct val="50000"/>
              </a:spcBef>
              <a:buClr>
                <a:schemeClr val="tx2"/>
              </a:buClr>
              <a:buFont typeface="Wingdings" pitchFamily="2" charset="2"/>
              <a:buChar char="n"/>
              <a:defRPr/>
            </a:pPr>
            <a:r>
              <a:rPr lang="en-US" sz="2800" dirty="0">
                <a:solidFill>
                  <a:schemeClr val="bg1"/>
                </a:solidFill>
              </a:rPr>
              <a:t>The lateral feedback connections produce excitatory or inhibitory effects, depending on the distance from the winning neuron. This is     achieved by the use of a </a:t>
            </a:r>
            <a:r>
              <a:rPr lang="en-US" sz="2800" dirty="0">
                <a:solidFill>
                  <a:srgbClr val="FF0000"/>
                </a:solidFill>
              </a:rPr>
              <a:t>Mexican hat function </a:t>
            </a:r>
            <a:r>
              <a:rPr lang="en-US" sz="2800" dirty="0">
                <a:solidFill>
                  <a:schemeClr val="bg1"/>
                </a:solidFill>
              </a:rPr>
              <a:t>which describes synaptic weights between neurons  in the </a:t>
            </a:r>
            <a:r>
              <a:rPr lang="en-US" sz="2800" dirty="0" err="1">
                <a:solidFill>
                  <a:schemeClr val="bg1"/>
                </a:solidFill>
              </a:rPr>
              <a:t>Kohonen</a:t>
            </a:r>
            <a:r>
              <a:rPr lang="en-US" sz="2800" dirty="0">
                <a:solidFill>
                  <a:schemeClr val="bg1"/>
                </a:solidFill>
              </a:rPr>
              <a:t> layer.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1"/>
          <p:cNvSpPr>
            <a:spLocks noGrp="1"/>
          </p:cNvSpPr>
          <p:nvPr>
            <p:ph type="dt" sz="half" idx="10"/>
          </p:nvPr>
        </p:nvSpPr>
        <p:spPr/>
        <p:txBody>
          <a:bodyPr/>
          <a:lstStyle/>
          <a:p>
            <a:pPr>
              <a:defRPr/>
            </a:pPr>
            <a:fld id="{206D7952-F534-4403-B744-AFD7140F5B08}" type="datetime1">
              <a:rPr lang="en-US" smtClean="0"/>
              <a:t>4/2/2025</a:t>
            </a:fld>
            <a:endParaRPr lang="en-US"/>
          </a:p>
        </p:txBody>
      </p:sp>
      <p:sp>
        <p:nvSpPr>
          <p:cNvPr id="24580"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4579" name="Slide Number Placeholder 2"/>
          <p:cNvSpPr>
            <a:spLocks noGrp="1"/>
          </p:cNvSpPr>
          <p:nvPr>
            <p:ph type="sldNum" sz="quarter" idx="12"/>
          </p:nvPr>
        </p:nvSpPr>
        <p:spPr/>
        <p:txBody>
          <a:bodyPr/>
          <a:lstStyle/>
          <a:p>
            <a:pPr>
              <a:defRPr/>
            </a:pPr>
            <a:fld id="{5A512DFB-65E6-438C-8B0E-6CD065BD182F}" type="slidenum">
              <a:rPr lang="en-US"/>
              <a:pPr>
                <a:defRPr/>
              </a:pPr>
              <a:t>29</a:t>
            </a:fld>
            <a:endParaRPr lang="en-US"/>
          </a:p>
        </p:txBody>
      </p:sp>
      <p:sp>
        <p:nvSpPr>
          <p:cNvPr id="130050" name="Rectangle 2"/>
          <p:cNvSpPr>
            <a:spLocks noChangeArrowheads="1"/>
          </p:cNvSpPr>
          <p:nvPr/>
        </p:nvSpPr>
        <p:spPr bwMode="auto">
          <a:xfrm>
            <a:off x="57150" y="239713"/>
            <a:ext cx="8999538" cy="523220"/>
          </a:xfrm>
          <a:prstGeom prst="rect">
            <a:avLst/>
          </a:prstGeom>
          <a:noFill/>
          <a:ln w="12700" cap="sq">
            <a:noFill/>
            <a:miter lim="800000"/>
            <a:headEnd type="none" w="sm" len="sm"/>
            <a:tailEnd type="none" w="sm" len="sm"/>
          </a:ln>
          <a:effectLst/>
        </p:spPr>
        <p:txBody>
          <a:bodyPr>
            <a:spAutoFit/>
          </a:bodyPr>
          <a:lstStyle/>
          <a:p>
            <a:pPr lvl="1">
              <a:defRPr/>
            </a:pPr>
            <a:r>
              <a:rPr lang="en-US" sz="2800" dirty="0">
                <a:solidFill>
                  <a:schemeClr val="bg1"/>
                </a:solidFill>
              </a:rPr>
              <a:t>The Mexican hat function of lateral connection</a:t>
            </a:r>
          </a:p>
        </p:txBody>
      </p:sp>
      <p:pic>
        <p:nvPicPr>
          <p:cNvPr id="28678" name="Picture 5" descr="Slide08-22"/>
          <p:cNvPicPr>
            <a:picLocks noChangeAspect="1" noChangeArrowheads="1"/>
          </p:cNvPicPr>
          <p:nvPr/>
        </p:nvPicPr>
        <p:blipFill>
          <a:blip r:embed="rId2" cstate="print"/>
          <a:srcRect/>
          <a:stretch>
            <a:fillRect/>
          </a:stretch>
        </p:blipFill>
        <p:spPr bwMode="auto">
          <a:xfrm>
            <a:off x="615950" y="1123950"/>
            <a:ext cx="7899400" cy="459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Introduction</a:t>
            </a:r>
            <a:endParaRPr lang="en-US" dirty="0"/>
          </a:p>
        </p:txBody>
      </p:sp>
      <p:sp>
        <p:nvSpPr>
          <p:cNvPr id="7" name="Content Placeholder 6"/>
          <p:cNvSpPr>
            <a:spLocks noGrp="1"/>
          </p:cNvSpPr>
          <p:nvPr>
            <p:ph idx="1"/>
          </p:nvPr>
        </p:nvSpPr>
        <p:spPr/>
        <p:txBody>
          <a:bodyPr>
            <a:normAutofit fontScale="92500" lnSpcReduction="20000"/>
          </a:bodyPr>
          <a:lstStyle/>
          <a:p>
            <a:pPr marL="385763" indent="-385763" algn="just">
              <a:spcBef>
                <a:spcPct val="50000"/>
              </a:spcBef>
              <a:buClr>
                <a:schemeClr val="tx2"/>
              </a:buClr>
              <a:defRPr/>
            </a:pPr>
            <a:r>
              <a:rPr lang="en-US" dirty="0"/>
              <a:t>In contrast to supervised learning, </a:t>
            </a:r>
            <a:r>
              <a:rPr lang="en-US" dirty="0">
                <a:solidFill>
                  <a:schemeClr val="accent1"/>
                </a:solidFill>
              </a:rPr>
              <a:t>unsupervised or self-</a:t>
            </a:r>
            <a:r>
              <a:rPr lang="en-US" dirty="0" err="1">
                <a:solidFill>
                  <a:schemeClr val="accent1"/>
                </a:solidFill>
              </a:rPr>
              <a:t>organised</a:t>
            </a:r>
            <a:r>
              <a:rPr lang="en-US" dirty="0">
                <a:solidFill>
                  <a:schemeClr val="accent1"/>
                </a:solidFill>
              </a:rPr>
              <a:t> learning does not require an external teacher</a:t>
            </a:r>
            <a:r>
              <a:rPr lang="en-US" dirty="0"/>
              <a:t>. During the training session, the neural network receives a number of different input patterns, discovers significant features in these patterns and learns how to classify input data into appropriate categories. Unsupervised learning tends to follow the </a:t>
            </a:r>
            <a:r>
              <a:rPr lang="en-US" dirty="0" err="1"/>
              <a:t>neuro</a:t>
            </a:r>
            <a:r>
              <a:rPr lang="en-US" dirty="0"/>
              <a:t>-biological </a:t>
            </a:r>
            <a:r>
              <a:rPr lang="en-US" dirty="0" err="1"/>
              <a:t>organisation</a:t>
            </a:r>
            <a:r>
              <a:rPr lang="en-US" dirty="0"/>
              <a:t> of the brain.</a:t>
            </a:r>
          </a:p>
          <a:p>
            <a:pPr marL="385763" indent="-385763" algn="just">
              <a:spcBef>
                <a:spcPct val="50000"/>
              </a:spcBef>
              <a:buClr>
                <a:schemeClr val="tx2"/>
              </a:buClr>
              <a:defRPr/>
            </a:pPr>
            <a:r>
              <a:rPr lang="en-US" dirty="0"/>
              <a:t>Unsupervised learning algorithms aim to learn rapidly and can be used in real-time</a:t>
            </a:r>
          </a:p>
        </p:txBody>
      </p:sp>
      <p:sp>
        <p:nvSpPr>
          <p:cNvPr id="5122" name="Date Placeholder 1"/>
          <p:cNvSpPr>
            <a:spLocks noGrp="1"/>
          </p:cNvSpPr>
          <p:nvPr>
            <p:ph type="dt" sz="half" idx="10"/>
          </p:nvPr>
        </p:nvSpPr>
        <p:spPr/>
        <p:txBody>
          <a:bodyPr/>
          <a:lstStyle/>
          <a:p>
            <a:pPr>
              <a:defRPr/>
            </a:pPr>
            <a:fld id="{256BD657-8F8D-4787-9886-87B077C56CFA}" type="datetime1">
              <a:rPr lang="en-US" smtClean="0"/>
              <a:t>4/2/2025</a:t>
            </a:fld>
            <a:endParaRPr lang="en-US"/>
          </a:p>
        </p:txBody>
      </p:sp>
      <p:sp>
        <p:nvSpPr>
          <p:cNvPr id="5124"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5123" name="Slide Number Placeholder 2"/>
          <p:cNvSpPr>
            <a:spLocks noGrp="1"/>
          </p:cNvSpPr>
          <p:nvPr>
            <p:ph type="sldNum" sz="quarter" idx="12"/>
          </p:nvPr>
        </p:nvSpPr>
        <p:spPr/>
        <p:txBody>
          <a:bodyPr/>
          <a:lstStyle/>
          <a:p>
            <a:pPr>
              <a:defRPr/>
            </a:pPr>
            <a:fld id="{AAB954C0-48BC-4FD7-BC22-F6DE638EC056}"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half" idx="10"/>
          </p:nvPr>
        </p:nvSpPr>
        <p:spPr/>
        <p:txBody>
          <a:bodyPr/>
          <a:lstStyle/>
          <a:p>
            <a:pPr>
              <a:defRPr/>
            </a:pPr>
            <a:fld id="{B7844759-D240-4889-B629-1554A715C27D}" type="datetime1">
              <a:rPr lang="en-US" smtClean="0"/>
              <a:t>4/2/2025</a:t>
            </a:fld>
            <a:endParaRPr lang="en-US"/>
          </a:p>
        </p:txBody>
      </p:sp>
      <p:sp>
        <p:nvSpPr>
          <p:cNvPr id="25604"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5603" name="Slide Number Placeholder 2"/>
          <p:cNvSpPr>
            <a:spLocks noGrp="1"/>
          </p:cNvSpPr>
          <p:nvPr>
            <p:ph type="sldNum" sz="quarter" idx="12"/>
          </p:nvPr>
        </p:nvSpPr>
        <p:spPr/>
        <p:txBody>
          <a:bodyPr/>
          <a:lstStyle/>
          <a:p>
            <a:pPr>
              <a:defRPr/>
            </a:pPr>
            <a:fld id="{8E262A37-916A-4D33-A87B-587318AAC190}" type="slidenum">
              <a:rPr lang="en-US"/>
              <a:pPr>
                <a:defRPr/>
              </a:pPr>
              <a:t>30</a:t>
            </a:fld>
            <a:endParaRPr lang="en-US"/>
          </a:p>
        </p:txBody>
      </p:sp>
      <p:sp>
        <p:nvSpPr>
          <p:cNvPr id="131074" name="Rectangle 2"/>
          <p:cNvSpPr>
            <a:spLocks noChangeArrowheads="1"/>
          </p:cNvSpPr>
          <p:nvPr/>
        </p:nvSpPr>
        <p:spPr bwMode="auto">
          <a:xfrm>
            <a:off x="282575" y="211138"/>
            <a:ext cx="8382000" cy="4967514"/>
          </a:xfrm>
          <a:prstGeom prst="rect">
            <a:avLst/>
          </a:prstGeom>
          <a:noFill/>
          <a:ln w="12700" cap="sq">
            <a:noFill/>
            <a:miter lim="800000"/>
            <a:headEnd type="none" w="sm" len="sm"/>
            <a:tailEnd type="none" w="sm" len="sm"/>
          </a:ln>
          <a:effectLst/>
        </p:spPr>
        <p:txBody>
          <a:bodyPr>
            <a:spAutoFit/>
          </a:bodyPr>
          <a:lstStyle/>
          <a:p>
            <a:pPr marL="385763" indent="-385763">
              <a:lnSpc>
                <a:spcPct val="95000"/>
              </a:lnSpc>
              <a:spcBef>
                <a:spcPct val="50000"/>
              </a:spcBef>
              <a:buClr>
                <a:schemeClr val="tx2"/>
              </a:buClr>
              <a:buFont typeface="Wingdings" pitchFamily="2" charset="2"/>
              <a:buChar char="n"/>
              <a:defRPr/>
            </a:pPr>
            <a:r>
              <a:rPr lang="en-US" sz="2800" dirty="0">
                <a:solidFill>
                  <a:schemeClr val="bg1"/>
                </a:solidFill>
              </a:rPr>
              <a:t>In the </a:t>
            </a:r>
            <a:r>
              <a:rPr lang="en-US" sz="2800" dirty="0" err="1">
                <a:solidFill>
                  <a:schemeClr val="bg1"/>
                </a:solidFill>
              </a:rPr>
              <a:t>Kohonen</a:t>
            </a:r>
            <a:r>
              <a:rPr lang="en-US" sz="2800" dirty="0">
                <a:solidFill>
                  <a:schemeClr val="bg1"/>
                </a:solidFill>
              </a:rPr>
              <a:t> network, a neuron learns by shifting its weights from inactive connections to active ones. Only the winning neuron and its </a:t>
            </a:r>
            <a:r>
              <a:rPr lang="en-US" sz="2800" dirty="0" err="1">
                <a:solidFill>
                  <a:schemeClr val="bg1"/>
                </a:solidFill>
              </a:rPr>
              <a:t>neighbourhood</a:t>
            </a:r>
            <a:r>
              <a:rPr lang="en-US" sz="2800" dirty="0">
                <a:solidFill>
                  <a:schemeClr val="bg1"/>
                </a:solidFill>
              </a:rPr>
              <a:t> are allowed to learn. If a neuron   does not respond to a given input pattern, then learning cannot occur in that particular neuron.</a:t>
            </a:r>
          </a:p>
          <a:p>
            <a:pPr marL="385763" indent="-385763">
              <a:lnSpc>
                <a:spcPct val="95000"/>
              </a:lnSpc>
              <a:spcBef>
                <a:spcPct val="50000"/>
              </a:spcBef>
              <a:buClr>
                <a:schemeClr val="tx2"/>
              </a:buClr>
              <a:buFont typeface="Wingdings" pitchFamily="2" charset="2"/>
              <a:buChar char="n"/>
              <a:defRPr/>
            </a:pPr>
            <a:r>
              <a:rPr lang="en-US" sz="2800" dirty="0">
                <a:solidFill>
                  <a:schemeClr val="bg1"/>
                </a:solidFill>
              </a:rPr>
              <a:t>The competitive learning rule defines the change </a:t>
            </a:r>
            <a:r>
              <a:rPr lang="el-GR" sz="2800" b="1" dirty="0">
                <a:solidFill>
                  <a:schemeClr val="bg1"/>
                </a:solidFill>
              </a:rPr>
              <a:t>Δ </a:t>
            </a:r>
            <a:r>
              <a:rPr lang="en-US" sz="2800" dirty="0" smtClean="0">
                <a:solidFill>
                  <a:schemeClr val="bg1"/>
                </a:solidFill>
              </a:rPr>
              <a:t>w</a:t>
            </a:r>
            <a:r>
              <a:rPr lang="en-US" sz="2800" baseline="-25000" dirty="0" smtClean="0">
                <a:solidFill>
                  <a:schemeClr val="bg1"/>
                </a:solidFill>
              </a:rPr>
              <a:t>ij</a:t>
            </a:r>
            <a:r>
              <a:rPr lang="en-US" sz="2800" dirty="0" smtClean="0">
                <a:solidFill>
                  <a:schemeClr val="bg1"/>
                </a:solidFill>
              </a:rPr>
              <a:t> </a:t>
            </a:r>
            <a:r>
              <a:rPr lang="en-US" sz="2800" dirty="0">
                <a:solidFill>
                  <a:schemeClr val="bg1"/>
                </a:solidFill>
              </a:rPr>
              <a:t>applied to synaptic weight wij as  </a:t>
            </a:r>
          </a:p>
          <a:p>
            <a:pPr marL="385763" indent="-385763">
              <a:spcBef>
                <a:spcPct val="50000"/>
              </a:spcBef>
              <a:buClr>
                <a:schemeClr val="tx2"/>
              </a:buClr>
              <a:buFont typeface="Wingdings" pitchFamily="2" charset="2"/>
              <a:buNone/>
              <a:defRPr/>
            </a:pPr>
            <a:endParaRPr lang="en-US" sz="3000" dirty="0">
              <a:solidFill>
                <a:srgbClr val="FFFFFF"/>
              </a:solidFill>
              <a:effectLst>
                <a:outerShdw blurRad="38100" dist="38100" dir="2700000" algn="tl">
                  <a:srgbClr val="000000"/>
                </a:outerShdw>
              </a:effectLst>
              <a:latin typeface="Times New Roman" pitchFamily="18" charset="0"/>
            </a:endParaRPr>
          </a:p>
          <a:p>
            <a:pPr marL="385763" indent="-385763">
              <a:spcBef>
                <a:spcPct val="50000"/>
              </a:spcBef>
              <a:buClr>
                <a:schemeClr val="tx2"/>
              </a:buClr>
              <a:buFont typeface="Wingdings" pitchFamily="2" charset="2"/>
              <a:buNone/>
              <a:defRPr/>
            </a:pPr>
            <a:r>
              <a:rPr lang="en-US" sz="3000" dirty="0">
                <a:solidFill>
                  <a:srgbClr val="FFFFFF"/>
                </a:solidFill>
                <a:effectLst>
                  <a:outerShdw blurRad="38100" dist="38100" dir="2700000" algn="tl">
                    <a:srgbClr val="000000"/>
                  </a:outerShdw>
                </a:effectLst>
                <a:latin typeface="Times New Roman" pitchFamily="18" charset="0"/>
              </a:rPr>
              <a:t>     </a:t>
            </a:r>
          </a:p>
        </p:txBody>
      </p:sp>
      <p:sp>
        <p:nvSpPr>
          <p:cNvPr id="131079" name="Rectangle 7"/>
          <p:cNvSpPr>
            <a:spLocks noChangeArrowheads="1"/>
          </p:cNvSpPr>
          <p:nvPr/>
        </p:nvSpPr>
        <p:spPr bwMode="auto">
          <a:xfrm>
            <a:off x="685800" y="5334000"/>
            <a:ext cx="7629525" cy="962025"/>
          </a:xfrm>
          <a:prstGeom prst="rect">
            <a:avLst/>
          </a:prstGeom>
          <a:noFill/>
          <a:ln w="12700" cap="sq">
            <a:noFill/>
            <a:miter lim="800000"/>
            <a:headEnd type="none" w="sm" len="sm"/>
            <a:tailEnd type="none" w="sm" len="sm"/>
          </a:ln>
          <a:effectLst/>
        </p:spPr>
        <p:txBody>
          <a:bodyPr>
            <a:spAutoFit/>
          </a:bodyPr>
          <a:lstStyle/>
          <a:p>
            <a:pPr>
              <a:lnSpc>
                <a:spcPct val="95000"/>
              </a:lnSpc>
              <a:spcBef>
                <a:spcPct val="50000"/>
              </a:spcBef>
              <a:buClr>
                <a:schemeClr val="tx2"/>
              </a:buClr>
              <a:buFont typeface="Wingdings" pitchFamily="2" charset="2"/>
              <a:buNone/>
              <a:defRPr/>
            </a:pPr>
            <a:r>
              <a:rPr lang="en-US" sz="2800" dirty="0">
                <a:solidFill>
                  <a:schemeClr val="bg1"/>
                </a:solidFill>
              </a:rPr>
              <a:t>where x</a:t>
            </a:r>
            <a:r>
              <a:rPr lang="en-US" sz="2800" baseline="-25000" dirty="0">
                <a:solidFill>
                  <a:schemeClr val="bg1"/>
                </a:solidFill>
              </a:rPr>
              <a:t>i</a:t>
            </a:r>
            <a:r>
              <a:rPr lang="en-US" sz="2800" dirty="0">
                <a:solidFill>
                  <a:schemeClr val="bg1"/>
                </a:solidFill>
              </a:rPr>
              <a:t> is the input signal and </a:t>
            </a:r>
            <a:r>
              <a:rPr lang="en-US" sz="3000" i="1" dirty="0">
                <a:solidFill>
                  <a:schemeClr val="bg1"/>
                </a:solidFill>
                <a:effectLst>
                  <a:outerShdw blurRad="38100" dist="38100" dir="2700000" algn="tl">
                    <a:srgbClr val="000000"/>
                  </a:outerShdw>
                </a:effectLst>
                <a:latin typeface="Symbol" pitchFamily="18" charset="2"/>
              </a:rPr>
              <a:t>a</a:t>
            </a:r>
            <a:r>
              <a:rPr lang="en-US" sz="3000" i="1" dirty="0">
                <a:solidFill>
                  <a:srgbClr val="FFFFFF"/>
                </a:solidFill>
                <a:effectLst>
                  <a:outerShdw blurRad="38100" dist="38100" dir="2700000" algn="tl">
                    <a:srgbClr val="000000"/>
                  </a:outerShdw>
                </a:effectLst>
                <a:latin typeface="Symbol,Italic" charset="0"/>
              </a:rPr>
              <a:t> </a:t>
            </a:r>
            <a:r>
              <a:rPr lang="en-US" sz="2800" dirty="0">
                <a:solidFill>
                  <a:schemeClr val="bg1"/>
                </a:solidFill>
              </a:rPr>
              <a:t>is the learning rate parameter.</a:t>
            </a:r>
          </a:p>
        </p:txBody>
      </p:sp>
      <p:pic>
        <p:nvPicPr>
          <p:cNvPr id="29703" name="Picture 12" descr="Slide08-23"/>
          <p:cNvPicPr>
            <a:picLocks noChangeAspect="1" noChangeArrowheads="1"/>
          </p:cNvPicPr>
          <p:nvPr/>
        </p:nvPicPr>
        <p:blipFill>
          <a:blip r:embed="rId2" cstate="print"/>
          <a:srcRect/>
          <a:stretch>
            <a:fillRect/>
          </a:stretch>
        </p:blipFill>
        <p:spPr bwMode="auto">
          <a:xfrm>
            <a:off x="823913" y="4140200"/>
            <a:ext cx="7496175" cy="127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a:spLocks noGrp="1"/>
          </p:cNvSpPr>
          <p:nvPr>
            <p:ph type="dt" sz="half" idx="10"/>
          </p:nvPr>
        </p:nvSpPr>
        <p:spPr/>
        <p:txBody>
          <a:bodyPr/>
          <a:lstStyle/>
          <a:p>
            <a:pPr>
              <a:defRPr/>
            </a:pPr>
            <a:fld id="{8242AA7A-B42E-45DE-ACB9-E49F8B24AA3A}" type="datetime1">
              <a:rPr lang="en-US" smtClean="0"/>
              <a:t>4/2/2025</a:t>
            </a:fld>
            <a:endParaRPr lang="en-US"/>
          </a:p>
        </p:txBody>
      </p:sp>
      <p:sp>
        <p:nvSpPr>
          <p:cNvPr id="26628"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6627" name="Slide Number Placeholder 2"/>
          <p:cNvSpPr>
            <a:spLocks noGrp="1"/>
          </p:cNvSpPr>
          <p:nvPr>
            <p:ph type="sldNum" sz="quarter" idx="12"/>
          </p:nvPr>
        </p:nvSpPr>
        <p:spPr/>
        <p:txBody>
          <a:bodyPr/>
          <a:lstStyle/>
          <a:p>
            <a:pPr>
              <a:defRPr/>
            </a:pPr>
            <a:fld id="{39880EE5-AFFA-43AB-9BBA-6E4477E26BB4}" type="slidenum">
              <a:rPr lang="en-US"/>
              <a:pPr>
                <a:defRPr/>
              </a:pPr>
              <a:t>31</a:t>
            </a:fld>
            <a:endParaRPr lang="en-US"/>
          </a:p>
        </p:txBody>
      </p:sp>
      <p:sp>
        <p:nvSpPr>
          <p:cNvPr id="1026" name="Rectangle 2"/>
          <p:cNvSpPr>
            <a:spLocks noChangeArrowheads="1"/>
          </p:cNvSpPr>
          <p:nvPr/>
        </p:nvSpPr>
        <p:spPr bwMode="auto">
          <a:xfrm>
            <a:off x="285750" y="239713"/>
            <a:ext cx="8491538" cy="5786199"/>
          </a:xfrm>
          <a:prstGeom prst="rect">
            <a:avLst/>
          </a:prstGeom>
          <a:noFill/>
          <a:ln w="12700" cap="sq">
            <a:noFill/>
            <a:miter lim="800000"/>
            <a:headEnd type="none" w="sm" len="sm"/>
            <a:tailEnd type="none" w="sm" len="sm"/>
          </a:ln>
          <a:effectLst/>
        </p:spPr>
        <p:txBody>
          <a:bodyPr>
            <a:spAutoFit/>
          </a:bodyPr>
          <a:lstStyle/>
          <a:p>
            <a:pPr marL="385763" indent="-385763">
              <a:spcBef>
                <a:spcPct val="50000"/>
              </a:spcBef>
              <a:buClr>
                <a:schemeClr val="tx2"/>
              </a:buClr>
              <a:buFont typeface="Wingdings" pitchFamily="2" charset="2"/>
              <a:buChar char="n"/>
              <a:defRPr/>
            </a:pPr>
            <a:r>
              <a:rPr lang="en-US" sz="2800" dirty="0">
                <a:solidFill>
                  <a:schemeClr val="bg1"/>
                </a:solidFill>
              </a:rPr>
              <a:t>The overall effect of the competitive learning rule resides in moving the synaptic weight vector </a:t>
            </a:r>
            <a:r>
              <a:rPr lang="en-US" sz="2800" dirty="0" err="1">
                <a:solidFill>
                  <a:schemeClr val="bg1"/>
                </a:solidFill>
              </a:rPr>
              <a:t>W</a:t>
            </a:r>
            <a:r>
              <a:rPr lang="en-US" sz="2800" baseline="-25000" dirty="0" err="1">
                <a:solidFill>
                  <a:schemeClr val="bg1"/>
                </a:solidFill>
              </a:rPr>
              <a:t>j </a:t>
            </a:r>
            <a:r>
              <a:rPr lang="en-US" sz="2800" dirty="0">
                <a:solidFill>
                  <a:schemeClr val="bg1"/>
                </a:solidFill>
              </a:rPr>
              <a:t>of the winning neuron j towards the input pattern X. The matching criterion is equivalent to the   minimum Euclidean distance between vectors.</a:t>
            </a:r>
          </a:p>
          <a:p>
            <a:pPr marL="385763" indent="-385763">
              <a:spcBef>
                <a:spcPct val="50000"/>
              </a:spcBef>
              <a:buClr>
                <a:schemeClr val="tx2"/>
              </a:buClr>
              <a:buFont typeface="Wingdings" pitchFamily="2" charset="2"/>
              <a:buChar char="n"/>
              <a:defRPr/>
            </a:pPr>
            <a:r>
              <a:rPr lang="en-US" sz="2800" dirty="0">
                <a:solidFill>
                  <a:schemeClr val="bg1"/>
                </a:solidFill>
              </a:rPr>
              <a:t>The Euclidean distance between a pair of </a:t>
            </a:r>
            <a:r>
              <a:rPr lang="en-US" sz="2800" dirty="0" smtClean="0">
                <a:solidFill>
                  <a:schemeClr val="bg1"/>
                </a:solidFill>
              </a:rPr>
              <a:t>n by 1 </a:t>
            </a:r>
            <a:r>
              <a:rPr lang="en-US" sz="2800" dirty="0">
                <a:solidFill>
                  <a:schemeClr val="bg1"/>
                </a:solidFill>
              </a:rPr>
              <a:t>vectors X and </a:t>
            </a:r>
            <a:r>
              <a:rPr lang="en-US" sz="2800" dirty="0" err="1">
                <a:solidFill>
                  <a:schemeClr val="bg1"/>
                </a:solidFill>
              </a:rPr>
              <a:t>W</a:t>
            </a:r>
            <a:r>
              <a:rPr lang="en-US" sz="2800" baseline="-25000" dirty="0" err="1">
                <a:solidFill>
                  <a:schemeClr val="bg1"/>
                </a:solidFill>
              </a:rPr>
              <a:t>j</a:t>
            </a:r>
            <a:r>
              <a:rPr lang="en-US" sz="2800" baseline="-25000" dirty="0">
                <a:solidFill>
                  <a:schemeClr val="bg1"/>
                </a:solidFill>
              </a:rPr>
              <a:t> </a:t>
            </a:r>
            <a:r>
              <a:rPr lang="en-US" sz="2800" dirty="0">
                <a:solidFill>
                  <a:schemeClr val="bg1"/>
                </a:solidFill>
              </a:rPr>
              <a:t>is defined by</a:t>
            </a:r>
          </a:p>
          <a:p>
            <a:pPr marL="385763" indent="-385763">
              <a:spcBef>
                <a:spcPct val="50000"/>
              </a:spcBef>
              <a:buClr>
                <a:schemeClr val="tx2"/>
              </a:buClr>
              <a:buFont typeface="Wingdings" pitchFamily="2" charset="2"/>
              <a:buNone/>
              <a:defRPr/>
            </a:pPr>
            <a:endParaRPr lang="en-US" sz="3000" dirty="0">
              <a:solidFill>
                <a:srgbClr val="FFFFFF"/>
              </a:solidFill>
              <a:effectLst>
                <a:outerShdw blurRad="38100" dist="38100" dir="2700000" algn="tl">
                  <a:srgbClr val="000000"/>
                </a:outerShdw>
              </a:effectLst>
              <a:latin typeface="Times New Roman" pitchFamily="18" charset="0"/>
            </a:endParaRPr>
          </a:p>
          <a:p>
            <a:pPr marL="385763" indent="-385763">
              <a:spcBef>
                <a:spcPct val="50000"/>
              </a:spcBef>
              <a:buClr>
                <a:schemeClr val="tx2"/>
              </a:buClr>
              <a:buFont typeface="Wingdings" pitchFamily="2" charset="2"/>
              <a:buNone/>
              <a:defRPr/>
            </a:pPr>
            <a:endParaRPr lang="en-US" sz="3000" dirty="0">
              <a:solidFill>
                <a:srgbClr val="FFFFFF"/>
              </a:solidFill>
              <a:effectLst>
                <a:outerShdw blurRad="38100" dist="38100" dir="2700000" algn="tl">
                  <a:srgbClr val="000000"/>
                </a:outerShdw>
              </a:effectLst>
              <a:latin typeface="Times New Roman" pitchFamily="18" charset="0"/>
            </a:endParaRPr>
          </a:p>
          <a:p>
            <a:pPr marL="385763" indent="-385763">
              <a:spcBef>
                <a:spcPct val="50000"/>
              </a:spcBef>
              <a:buClr>
                <a:schemeClr val="tx2"/>
              </a:buClr>
              <a:buFont typeface="Wingdings" pitchFamily="2" charset="2"/>
              <a:buNone/>
              <a:defRPr/>
            </a:pPr>
            <a:r>
              <a:rPr lang="en-US" sz="2800" dirty="0">
                <a:solidFill>
                  <a:schemeClr val="bg1"/>
                </a:solidFill>
              </a:rPr>
              <a:t>     where x</a:t>
            </a:r>
            <a:r>
              <a:rPr lang="en-US" sz="2800" baseline="-25000" dirty="0">
                <a:solidFill>
                  <a:schemeClr val="bg1"/>
                </a:solidFill>
              </a:rPr>
              <a:t>i</a:t>
            </a:r>
            <a:r>
              <a:rPr lang="en-US" sz="2800" dirty="0">
                <a:solidFill>
                  <a:schemeClr val="bg1"/>
                </a:solidFill>
              </a:rPr>
              <a:t> and w</a:t>
            </a:r>
            <a:r>
              <a:rPr lang="en-US" sz="2800" baseline="-25000" dirty="0">
                <a:solidFill>
                  <a:schemeClr val="bg1"/>
                </a:solidFill>
              </a:rPr>
              <a:t>ij</a:t>
            </a:r>
            <a:r>
              <a:rPr lang="en-US" sz="2800" dirty="0">
                <a:solidFill>
                  <a:schemeClr val="bg1"/>
                </a:solidFill>
              </a:rPr>
              <a:t> are the </a:t>
            </a:r>
            <a:r>
              <a:rPr lang="en-US" sz="2800" dirty="0" err="1">
                <a:solidFill>
                  <a:schemeClr val="bg1"/>
                </a:solidFill>
              </a:rPr>
              <a:t>ith</a:t>
            </a:r>
            <a:r>
              <a:rPr lang="en-US" sz="2800" dirty="0">
                <a:solidFill>
                  <a:schemeClr val="bg1"/>
                </a:solidFill>
              </a:rPr>
              <a:t> elements of the vectors  X and </a:t>
            </a:r>
            <a:r>
              <a:rPr lang="en-US" sz="2800" dirty="0" err="1">
                <a:solidFill>
                  <a:schemeClr val="bg1"/>
                </a:solidFill>
              </a:rPr>
              <a:t>W</a:t>
            </a:r>
            <a:r>
              <a:rPr lang="en-US" sz="2800" baseline="-25000" dirty="0" err="1">
                <a:solidFill>
                  <a:schemeClr val="bg1"/>
                </a:solidFill>
              </a:rPr>
              <a:t>j</a:t>
            </a:r>
            <a:r>
              <a:rPr lang="en-US" sz="2800" dirty="0">
                <a:solidFill>
                  <a:schemeClr val="bg1"/>
                </a:solidFill>
              </a:rPr>
              <a:t>, respectively.</a:t>
            </a:r>
          </a:p>
        </p:txBody>
      </p:sp>
      <p:pic>
        <p:nvPicPr>
          <p:cNvPr id="30726" name="Picture 3" descr="Slide08-24"/>
          <p:cNvPicPr>
            <a:picLocks noChangeAspect="1" noChangeArrowheads="1"/>
          </p:cNvPicPr>
          <p:nvPr/>
        </p:nvPicPr>
        <p:blipFill>
          <a:blip r:embed="rId2" cstate="print"/>
          <a:srcRect/>
          <a:stretch>
            <a:fillRect/>
          </a:stretch>
        </p:blipFill>
        <p:spPr bwMode="auto">
          <a:xfrm>
            <a:off x="838200" y="3581400"/>
            <a:ext cx="4600575" cy="139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1"/>
          <p:cNvSpPr>
            <a:spLocks noGrp="1"/>
          </p:cNvSpPr>
          <p:nvPr>
            <p:ph type="dt" sz="half" idx="10"/>
          </p:nvPr>
        </p:nvSpPr>
        <p:spPr/>
        <p:txBody>
          <a:bodyPr/>
          <a:lstStyle/>
          <a:p>
            <a:pPr>
              <a:defRPr/>
            </a:pPr>
            <a:fld id="{5A97A858-008F-4B02-BB37-6C2ED8B4FC88}" type="datetime1">
              <a:rPr lang="en-US" smtClean="0"/>
              <a:t>4/2/2025</a:t>
            </a:fld>
            <a:endParaRPr lang="en-US"/>
          </a:p>
        </p:txBody>
      </p:sp>
      <p:sp>
        <p:nvSpPr>
          <p:cNvPr id="27652"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7651" name="Slide Number Placeholder 2"/>
          <p:cNvSpPr>
            <a:spLocks noGrp="1"/>
          </p:cNvSpPr>
          <p:nvPr>
            <p:ph type="sldNum" sz="quarter" idx="12"/>
          </p:nvPr>
        </p:nvSpPr>
        <p:spPr/>
        <p:txBody>
          <a:bodyPr/>
          <a:lstStyle/>
          <a:p>
            <a:pPr>
              <a:defRPr/>
            </a:pPr>
            <a:fld id="{131EE6C8-EEC8-45D5-8E11-4C2863A2F1BF}" type="slidenum">
              <a:rPr lang="en-US"/>
              <a:pPr>
                <a:defRPr/>
              </a:pPr>
              <a:t>32</a:t>
            </a:fld>
            <a:endParaRPr lang="en-US"/>
          </a:p>
        </p:txBody>
      </p:sp>
      <p:sp>
        <p:nvSpPr>
          <p:cNvPr id="132098" name="Rectangle 2"/>
          <p:cNvSpPr>
            <a:spLocks noChangeArrowheads="1"/>
          </p:cNvSpPr>
          <p:nvPr/>
        </p:nvSpPr>
        <p:spPr bwMode="auto">
          <a:xfrm>
            <a:off x="285750" y="760413"/>
            <a:ext cx="8382000" cy="3978275"/>
          </a:xfrm>
          <a:prstGeom prst="rect">
            <a:avLst/>
          </a:prstGeom>
          <a:noFill/>
          <a:ln w="12700" cap="sq">
            <a:noFill/>
            <a:miter lim="800000"/>
            <a:headEnd type="none" w="sm" len="sm"/>
            <a:tailEnd type="none" w="sm" len="sm"/>
          </a:ln>
          <a:effectLst/>
        </p:spPr>
        <p:txBody>
          <a:bodyPr>
            <a:spAutoFit/>
          </a:bodyPr>
          <a:lstStyle/>
          <a:p>
            <a:pPr marL="385763" indent="-385763">
              <a:spcBef>
                <a:spcPct val="50000"/>
              </a:spcBef>
              <a:buClr>
                <a:schemeClr val="tx2"/>
              </a:buClr>
              <a:buFont typeface="Wingdings" pitchFamily="2" charset="2"/>
              <a:buChar char="n"/>
              <a:defRPr/>
            </a:pPr>
            <a:r>
              <a:rPr lang="en-US" sz="2800" dirty="0">
                <a:solidFill>
                  <a:schemeClr val="bg1"/>
                </a:solidFill>
              </a:rPr>
              <a:t>To identify the winning neuron, j</a:t>
            </a:r>
            <a:r>
              <a:rPr lang="en-US" sz="2800" baseline="-25000" dirty="0">
                <a:solidFill>
                  <a:schemeClr val="bg1"/>
                </a:solidFill>
              </a:rPr>
              <a:t>X</a:t>
            </a:r>
            <a:r>
              <a:rPr lang="en-US" sz="2800" dirty="0">
                <a:solidFill>
                  <a:schemeClr val="bg1"/>
                </a:solidFill>
              </a:rPr>
              <a:t>, that best matches the input vector X, we may apply the following condition:</a:t>
            </a:r>
          </a:p>
          <a:p>
            <a:pPr marL="385763" indent="-385763">
              <a:spcBef>
                <a:spcPct val="50000"/>
              </a:spcBef>
              <a:buClr>
                <a:schemeClr val="tx2"/>
              </a:buClr>
              <a:buFont typeface="Wingdings" pitchFamily="2" charset="2"/>
              <a:buNone/>
              <a:defRPr/>
            </a:pPr>
            <a:endParaRPr lang="en-US" sz="3000" dirty="0">
              <a:solidFill>
                <a:srgbClr val="FFFFFF"/>
              </a:solidFill>
              <a:effectLst>
                <a:outerShdw blurRad="38100" dist="38100" dir="2700000" algn="tl">
                  <a:srgbClr val="000000"/>
                </a:outerShdw>
              </a:effectLst>
              <a:latin typeface="Times New Roman" pitchFamily="18" charset="0"/>
            </a:endParaRPr>
          </a:p>
          <a:p>
            <a:pPr marL="385763" indent="-385763">
              <a:spcBef>
                <a:spcPct val="50000"/>
              </a:spcBef>
              <a:buClr>
                <a:schemeClr val="tx2"/>
              </a:buClr>
              <a:buFont typeface="Wingdings" pitchFamily="2" charset="2"/>
              <a:buNone/>
              <a:defRPr/>
            </a:pPr>
            <a:endParaRPr lang="en-US" sz="3000" dirty="0">
              <a:solidFill>
                <a:srgbClr val="FFFFFF"/>
              </a:solidFill>
              <a:effectLst>
                <a:outerShdw blurRad="38100" dist="38100" dir="2700000" algn="tl">
                  <a:srgbClr val="000000"/>
                </a:outerShdw>
              </a:effectLst>
              <a:latin typeface="Times New Roman" pitchFamily="18" charset="0"/>
            </a:endParaRPr>
          </a:p>
          <a:p>
            <a:pPr marL="385763" indent="-385763">
              <a:spcBef>
                <a:spcPct val="50000"/>
              </a:spcBef>
              <a:defRPr/>
            </a:pPr>
            <a:r>
              <a:rPr lang="en-US" sz="3000" dirty="0">
                <a:solidFill>
                  <a:srgbClr val="FFFFFF"/>
                </a:solidFill>
                <a:effectLst>
                  <a:outerShdw blurRad="38100" dist="38100" dir="2700000" algn="tl">
                    <a:srgbClr val="000000"/>
                  </a:outerShdw>
                </a:effectLst>
                <a:latin typeface="Times New Roman" pitchFamily="18" charset="0"/>
              </a:rPr>
              <a:t>     </a:t>
            </a:r>
            <a:r>
              <a:rPr lang="en-US" sz="2800" dirty="0">
                <a:solidFill>
                  <a:schemeClr val="bg1"/>
                </a:solidFill>
              </a:rPr>
              <a:t>where m is the number of neurons in the </a:t>
            </a:r>
            <a:r>
              <a:rPr lang="en-US" sz="2800" dirty="0" err="1">
                <a:solidFill>
                  <a:schemeClr val="bg1"/>
                </a:solidFill>
              </a:rPr>
              <a:t>Kohonen</a:t>
            </a:r>
            <a:r>
              <a:rPr lang="en-US" sz="2800" dirty="0">
                <a:solidFill>
                  <a:schemeClr val="bg1"/>
                </a:solidFill>
              </a:rPr>
              <a:t> layer.</a:t>
            </a:r>
          </a:p>
        </p:txBody>
      </p:sp>
      <p:pic>
        <p:nvPicPr>
          <p:cNvPr id="31750" name="Picture 3" descr="Slide08-25"/>
          <p:cNvPicPr>
            <a:picLocks noChangeAspect="1" noChangeArrowheads="1"/>
          </p:cNvPicPr>
          <p:nvPr/>
        </p:nvPicPr>
        <p:blipFill>
          <a:blip r:embed="rId2" cstate="print"/>
          <a:srcRect/>
          <a:stretch>
            <a:fillRect/>
          </a:stretch>
        </p:blipFill>
        <p:spPr bwMode="auto">
          <a:xfrm>
            <a:off x="762000" y="2451100"/>
            <a:ext cx="5819775" cy="101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half" idx="10"/>
          </p:nvPr>
        </p:nvSpPr>
        <p:spPr/>
        <p:txBody>
          <a:bodyPr/>
          <a:lstStyle/>
          <a:p>
            <a:pPr>
              <a:defRPr/>
            </a:pPr>
            <a:fld id="{4C9BEC95-87E1-4C0D-B0AD-68EE46FEA6F8}" type="datetime1">
              <a:rPr lang="en-US" smtClean="0"/>
              <a:t>4/2/2025</a:t>
            </a:fld>
            <a:endParaRPr lang="en-US"/>
          </a:p>
        </p:txBody>
      </p:sp>
      <p:sp>
        <p:nvSpPr>
          <p:cNvPr id="28676"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8675" name="Slide Number Placeholder 2"/>
          <p:cNvSpPr>
            <a:spLocks noGrp="1"/>
          </p:cNvSpPr>
          <p:nvPr>
            <p:ph type="sldNum" sz="quarter" idx="12"/>
          </p:nvPr>
        </p:nvSpPr>
        <p:spPr/>
        <p:txBody>
          <a:bodyPr/>
          <a:lstStyle/>
          <a:p>
            <a:pPr>
              <a:defRPr/>
            </a:pPr>
            <a:fld id="{B9430508-6F7C-44DA-8FC6-C8C93AEC3C8E}" type="slidenum">
              <a:rPr lang="en-US"/>
              <a:pPr>
                <a:defRPr/>
              </a:pPr>
              <a:t>33</a:t>
            </a:fld>
            <a:endParaRPr lang="en-US"/>
          </a:p>
        </p:txBody>
      </p:sp>
      <p:sp>
        <p:nvSpPr>
          <p:cNvPr id="145410" name="Rectangle 2"/>
          <p:cNvSpPr>
            <a:spLocks noChangeArrowheads="1"/>
          </p:cNvSpPr>
          <p:nvPr/>
        </p:nvSpPr>
        <p:spPr bwMode="auto">
          <a:xfrm>
            <a:off x="280988" y="246063"/>
            <a:ext cx="8534400" cy="1384995"/>
          </a:xfrm>
          <a:prstGeom prst="rect">
            <a:avLst/>
          </a:prstGeom>
          <a:noFill/>
          <a:ln w="12700" cap="sq">
            <a:noFill/>
            <a:miter lim="800000"/>
            <a:headEnd type="none" w="sm" len="sm"/>
            <a:tailEnd type="none" w="sm" len="sm"/>
          </a:ln>
          <a:effectLst/>
        </p:spPr>
        <p:txBody>
          <a:bodyPr>
            <a:spAutoFit/>
          </a:bodyPr>
          <a:lstStyle/>
          <a:p>
            <a:pPr marL="385763" indent="-385763">
              <a:buClr>
                <a:schemeClr val="tx2"/>
              </a:buClr>
              <a:buFont typeface="Wingdings" pitchFamily="2" charset="2"/>
              <a:buChar char="n"/>
              <a:defRPr/>
            </a:pPr>
            <a:r>
              <a:rPr lang="en-US" sz="2800" dirty="0">
                <a:solidFill>
                  <a:schemeClr val="bg1"/>
                </a:solidFill>
              </a:rPr>
              <a:t>Suppose, for instance, that the 2-dimensional input vector X is presented to the three-neuron </a:t>
            </a:r>
            <a:r>
              <a:rPr lang="en-US" sz="2800" dirty="0" err="1">
                <a:solidFill>
                  <a:schemeClr val="bg1"/>
                </a:solidFill>
              </a:rPr>
              <a:t>Kohonen</a:t>
            </a:r>
            <a:r>
              <a:rPr lang="en-US" sz="2800" dirty="0">
                <a:solidFill>
                  <a:schemeClr val="bg1"/>
                </a:solidFill>
              </a:rPr>
              <a:t> network,</a:t>
            </a:r>
          </a:p>
        </p:txBody>
      </p:sp>
      <p:sp>
        <p:nvSpPr>
          <p:cNvPr id="145411" name="Rectangle 3"/>
          <p:cNvSpPr>
            <a:spLocks noChangeArrowheads="1"/>
          </p:cNvSpPr>
          <p:nvPr/>
        </p:nvSpPr>
        <p:spPr bwMode="auto">
          <a:xfrm>
            <a:off x="280988" y="3300413"/>
            <a:ext cx="8382000" cy="523220"/>
          </a:xfrm>
          <a:prstGeom prst="rect">
            <a:avLst/>
          </a:prstGeom>
          <a:noFill/>
          <a:ln w="12700" cap="sq">
            <a:noFill/>
            <a:miter lim="800000"/>
            <a:headEnd type="none" w="sm" len="sm"/>
            <a:tailEnd type="none" w="sm" len="sm"/>
          </a:ln>
          <a:effectLst/>
        </p:spPr>
        <p:txBody>
          <a:bodyPr>
            <a:spAutoFit/>
          </a:bodyPr>
          <a:lstStyle/>
          <a:p>
            <a:pPr marL="385763" indent="-385763">
              <a:buClr>
                <a:schemeClr val="tx2"/>
              </a:buClr>
              <a:buFont typeface="Wingdings" pitchFamily="2" charset="2"/>
              <a:buChar char="n"/>
              <a:defRPr/>
            </a:pPr>
            <a:r>
              <a:rPr lang="en-US" sz="2800" dirty="0">
                <a:solidFill>
                  <a:schemeClr val="bg1"/>
                </a:solidFill>
              </a:rPr>
              <a:t>The initial weight vectors, </a:t>
            </a:r>
            <a:r>
              <a:rPr lang="en-US" sz="2800" dirty="0" err="1">
                <a:solidFill>
                  <a:schemeClr val="bg1"/>
                </a:solidFill>
              </a:rPr>
              <a:t>W</a:t>
            </a:r>
            <a:r>
              <a:rPr lang="en-US" sz="2800" baseline="-25000" dirty="0" err="1">
                <a:solidFill>
                  <a:schemeClr val="bg1"/>
                </a:solidFill>
              </a:rPr>
              <a:t>j, </a:t>
            </a:r>
            <a:r>
              <a:rPr lang="en-US" sz="2800" dirty="0">
                <a:solidFill>
                  <a:schemeClr val="bg1"/>
                </a:solidFill>
              </a:rPr>
              <a:t>are given by</a:t>
            </a:r>
          </a:p>
        </p:txBody>
      </p:sp>
      <p:pic>
        <p:nvPicPr>
          <p:cNvPr id="32775" name="Picture 4" descr="Slide08-26a"/>
          <p:cNvPicPr>
            <a:picLocks noChangeAspect="1" noChangeArrowheads="1"/>
          </p:cNvPicPr>
          <p:nvPr/>
        </p:nvPicPr>
        <p:blipFill>
          <a:blip r:embed="rId2" cstate="print"/>
          <a:srcRect/>
          <a:stretch>
            <a:fillRect/>
          </a:stretch>
        </p:blipFill>
        <p:spPr bwMode="auto">
          <a:xfrm>
            <a:off x="771525" y="1955800"/>
            <a:ext cx="1628775" cy="1092200"/>
          </a:xfrm>
          <a:prstGeom prst="rect">
            <a:avLst/>
          </a:prstGeom>
          <a:noFill/>
          <a:ln w="9525">
            <a:noFill/>
            <a:miter lim="800000"/>
            <a:headEnd/>
            <a:tailEnd/>
          </a:ln>
        </p:spPr>
      </p:pic>
      <p:pic>
        <p:nvPicPr>
          <p:cNvPr id="32776" name="Picture 5" descr="Slide08-26b"/>
          <p:cNvPicPr>
            <a:picLocks noChangeAspect="1" noChangeArrowheads="1"/>
          </p:cNvPicPr>
          <p:nvPr/>
        </p:nvPicPr>
        <p:blipFill>
          <a:blip r:embed="rId3" cstate="print"/>
          <a:srcRect/>
          <a:stretch>
            <a:fillRect/>
          </a:stretch>
        </p:blipFill>
        <p:spPr bwMode="auto">
          <a:xfrm>
            <a:off x="773113" y="4041775"/>
            <a:ext cx="7496175" cy="129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half" idx="10"/>
          </p:nvPr>
        </p:nvSpPr>
        <p:spPr/>
        <p:txBody>
          <a:bodyPr/>
          <a:lstStyle/>
          <a:p>
            <a:pPr>
              <a:defRPr/>
            </a:pPr>
            <a:fld id="{6094FE6F-9271-42AF-9E6E-307B9CF4EBAF}" type="datetime1">
              <a:rPr lang="en-US" smtClean="0"/>
              <a:t>4/2/2025</a:t>
            </a:fld>
            <a:endParaRPr lang="en-US"/>
          </a:p>
        </p:txBody>
      </p:sp>
      <p:sp>
        <p:nvSpPr>
          <p:cNvPr id="29700"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29699" name="Slide Number Placeholder 2"/>
          <p:cNvSpPr>
            <a:spLocks noGrp="1"/>
          </p:cNvSpPr>
          <p:nvPr>
            <p:ph type="sldNum" sz="quarter" idx="12"/>
          </p:nvPr>
        </p:nvSpPr>
        <p:spPr/>
        <p:txBody>
          <a:bodyPr/>
          <a:lstStyle/>
          <a:p>
            <a:pPr>
              <a:defRPr/>
            </a:pPr>
            <a:fld id="{F5941A05-5C25-4EB6-A4C7-6C9F88E6853D}" type="slidenum">
              <a:rPr lang="en-US"/>
              <a:pPr>
                <a:defRPr/>
              </a:pPr>
              <a:t>34</a:t>
            </a:fld>
            <a:endParaRPr lang="en-US"/>
          </a:p>
        </p:txBody>
      </p:sp>
      <p:sp>
        <p:nvSpPr>
          <p:cNvPr id="146434" name="Rectangle 2"/>
          <p:cNvSpPr>
            <a:spLocks noChangeArrowheads="1"/>
          </p:cNvSpPr>
          <p:nvPr/>
        </p:nvSpPr>
        <p:spPr bwMode="auto">
          <a:xfrm>
            <a:off x="280988" y="252413"/>
            <a:ext cx="8382000" cy="954107"/>
          </a:xfrm>
          <a:prstGeom prst="rect">
            <a:avLst/>
          </a:prstGeom>
          <a:noFill/>
          <a:ln w="12700" cap="sq">
            <a:noFill/>
            <a:miter lim="800000"/>
            <a:headEnd type="none" w="sm" len="sm"/>
            <a:tailEnd type="none" w="sm" len="sm"/>
          </a:ln>
          <a:effectLst/>
        </p:spPr>
        <p:txBody>
          <a:bodyPr>
            <a:spAutoFit/>
          </a:bodyPr>
          <a:lstStyle/>
          <a:p>
            <a:pPr marL="381000" indent="-381000">
              <a:buClr>
                <a:schemeClr val="tx2"/>
              </a:buClr>
              <a:buFont typeface="Wingdings" pitchFamily="2" charset="2"/>
              <a:buChar char="n"/>
              <a:defRPr/>
            </a:pPr>
            <a:r>
              <a:rPr lang="en-US" sz="2800" dirty="0">
                <a:solidFill>
                  <a:schemeClr val="bg1"/>
                </a:solidFill>
              </a:rPr>
              <a:t>We find the winning (best-matching) neuron j</a:t>
            </a:r>
            <a:r>
              <a:rPr lang="en-US" sz="2800" baseline="-25000" dirty="0">
                <a:solidFill>
                  <a:schemeClr val="bg1"/>
                </a:solidFill>
              </a:rPr>
              <a:t>X</a:t>
            </a:r>
            <a:r>
              <a:rPr lang="en-US" sz="2800" dirty="0">
                <a:solidFill>
                  <a:schemeClr val="bg1"/>
                </a:solidFill>
              </a:rPr>
              <a:t> using the minimum-distance Euclidean criterion:</a:t>
            </a:r>
          </a:p>
        </p:txBody>
      </p:sp>
      <p:sp>
        <p:nvSpPr>
          <p:cNvPr id="146435" name="Rectangle 3"/>
          <p:cNvSpPr>
            <a:spLocks noChangeArrowheads="1"/>
          </p:cNvSpPr>
          <p:nvPr/>
        </p:nvSpPr>
        <p:spPr bwMode="auto">
          <a:xfrm>
            <a:off x="280988" y="3546475"/>
            <a:ext cx="8534400" cy="861774"/>
          </a:xfrm>
          <a:prstGeom prst="rect">
            <a:avLst/>
          </a:prstGeom>
          <a:noFill/>
          <a:ln w="12700" cap="sq">
            <a:noFill/>
            <a:miter lim="800000"/>
            <a:headEnd type="none" w="sm" len="sm"/>
            <a:tailEnd type="none" w="sm" len="sm"/>
          </a:ln>
          <a:effectLst/>
        </p:spPr>
        <p:txBody>
          <a:bodyPr>
            <a:spAutoFit/>
          </a:bodyPr>
          <a:lstStyle/>
          <a:p>
            <a:pPr marL="381000" indent="-381000">
              <a:buClr>
                <a:schemeClr val="tx2"/>
              </a:buClr>
              <a:buFont typeface="Wingdings" pitchFamily="2" charset="2"/>
              <a:buChar char="n"/>
              <a:defRPr/>
            </a:pPr>
            <a:r>
              <a:rPr lang="en-US" sz="2000" dirty="0">
                <a:solidFill>
                  <a:schemeClr val="bg1"/>
                </a:solidFill>
              </a:rPr>
              <a:t>Neuron 3 is the winner and its weight vector W</a:t>
            </a:r>
            <a:r>
              <a:rPr lang="en-US" sz="2000" baseline="-25000" dirty="0" err="1">
                <a:solidFill>
                  <a:schemeClr val="bg1"/>
                </a:solidFill>
              </a:rPr>
              <a:t>3</a:t>
            </a:r>
            <a:r>
              <a:rPr lang="en-US" sz="2000" dirty="0">
                <a:solidFill>
                  <a:schemeClr val="bg1"/>
                </a:solidFill>
              </a:rPr>
              <a:t> is updated according to the competitive learning rule</a:t>
            </a:r>
            <a:r>
              <a:rPr lang="en-US" sz="3000" dirty="0">
                <a:solidFill>
                  <a:srgbClr val="FFFFFF"/>
                </a:solidFill>
                <a:effectLst>
                  <a:outerShdw blurRad="38100" dist="38100" dir="2700000" algn="tl">
                    <a:srgbClr val="000000"/>
                  </a:outerShdw>
                </a:effectLst>
                <a:latin typeface="Times New Roman" pitchFamily="18" charset="0"/>
              </a:rPr>
              <a:t>.</a:t>
            </a:r>
          </a:p>
        </p:txBody>
      </p:sp>
      <p:pic>
        <p:nvPicPr>
          <p:cNvPr id="33799" name="Picture 4" descr="Slide08-27a"/>
          <p:cNvPicPr>
            <a:picLocks noChangeAspect="1" noChangeArrowheads="1"/>
          </p:cNvPicPr>
          <p:nvPr/>
        </p:nvPicPr>
        <p:blipFill>
          <a:blip r:embed="rId2" cstate="print"/>
          <a:srcRect/>
          <a:stretch>
            <a:fillRect/>
          </a:stretch>
        </p:blipFill>
        <p:spPr bwMode="auto">
          <a:xfrm>
            <a:off x="379413" y="1357313"/>
            <a:ext cx="7762875" cy="2097087"/>
          </a:xfrm>
          <a:prstGeom prst="rect">
            <a:avLst/>
          </a:prstGeom>
          <a:noFill/>
          <a:ln w="9525">
            <a:noFill/>
            <a:miter lim="800000"/>
            <a:headEnd/>
            <a:tailEnd/>
          </a:ln>
        </p:spPr>
      </p:pic>
      <p:pic>
        <p:nvPicPr>
          <p:cNvPr id="33800" name="Picture 6" descr="Slide08-27b"/>
          <p:cNvPicPr>
            <a:picLocks noChangeAspect="1" noChangeArrowheads="1"/>
          </p:cNvPicPr>
          <p:nvPr/>
        </p:nvPicPr>
        <p:blipFill>
          <a:blip r:embed="rId3" cstate="print"/>
          <a:srcRect/>
          <a:stretch>
            <a:fillRect/>
          </a:stretch>
        </p:blipFill>
        <p:spPr bwMode="auto">
          <a:xfrm>
            <a:off x="1217613" y="4648200"/>
            <a:ext cx="6657975" cy="147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p:cNvSpPr>
            <a:spLocks noGrp="1"/>
          </p:cNvSpPr>
          <p:nvPr>
            <p:ph type="dt" sz="half" idx="10"/>
          </p:nvPr>
        </p:nvSpPr>
        <p:spPr/>
        <p:txBody>
          <a:bodyPr/>
          <a:lstStyle/>
          <a:p>
            <a:pPr>
              <a:defRPr/>
            </a:pPr>
            <a:fld id="{002886F2-210F-47E5-AF82-AF61D8884076}" type="datetime1">
              <a:rPr lang="en-US" smtClean="0"/>
              <a:t>4/2/2025</a:t>
            </a:fld>
            <a:endParaRPr lang="en-US"/>
          </a:p>
        </p:txBody>
      </p:sp>
      <p:sp>
        <p:nvSpPr>
          <p:cNvPr id="30724"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30723" name="Slide Number Placeholder 2"/>
          <p:cNvSpPr>
            <a:spLocks noGrp="1"/>
          </p:cNvSpPr>
          <p:nvPr>
            <p:ph type="sldNum" sz="quarter" idx="12"/>
          </p:nvPr>
        </p:nvSpPr>
        <p:spPr/>
        <p:txBody>
          <a:bodyPr/>
          <a:lstStyle/>
          <a:p>
            <a:pPr>
              <a:defRPr/>
            </a:pPr>
            <a:fld id="{2E6D0024-6051-404F-8DED-E559FD10DE0D}" type="slidenum">
              <a:rPr lang="en-US"/>
              <a:pPr>
                <a:defRPr/>
              </a:pPr>
              <a:t>35</a:t>
            </a:fld>
            <a:endParaRPr lang="en-US"/>
          </a:p>
        </p:txBody>
      </p:sp>
      <p:sp>
        <p:nvSpPr>
          <p:cNvPr id="147458" name="Rectangle 2"/>
          <p:cNvSpPr>
            <a:spLocks noChangeArrowheads="1"/>
          </p:cNvSpPr>
          <p:nvPr/>
        </p:nvSpPr>
        <p:spPr bwMode="auto">
          <a:xfrm>
            <a:off x="280988" y="503238"/>
            <a:ext cx="8382000" cy="954107"/>
          </a:xfrm>
          <a:prstGeom prst="rect">
            <a:avLst/>
          </a:prstGeom>
          <a:noFill/>
          <a:ln w="12700" cap="sq">
            <a:noFill/>
            <a:miter lim="800000"/>
            <a:headEnd type="none" w="sm" len="sm"/>
            <a:tailEnd type="none" w="sm" len="sm"/>
          </a:ln>
          <a:effectLst/>
        </p:spPr>
        <p:txBody>
          <a:bodyPr>
            <a:spAutoFit/>
          </a:bodyPr>
          <a:lstStyle/>
          <a:p>
            <a:pPr marL="385763" indent="-385763">
              <a:buClr>
                <a:schemeClr val="tx2"/>
              </a:buClr>
              <a:buFont typeface="Wingdings" pitchFamily="2" charset="2"/>
              <a:buChar char="n"/>
              <a:defRPr/>
            </a:pPr>
            <a:r>
              <a:rPr lang="en-US" sz="2800" dirty="0">
                <a:solidFill>
                  <a:schemeClr val="bg1"/>
                </a:solidFill>
              </a:rPr>
              <a:t>The updated weight vector W</a:t>
            </a:r>
            <a:r>
              <a:rPr lang="en-US" sz="2800" baseline="-25000" dirty="0" err="1">
                <a:solidFill>
                  <a:schemeClr val="bg1"/>
                </a:solidFill>
              </a:rPr>
              <a:t>3</a:t>
            </a:r>
            <a:r>
              <a:rPr lang="en-US" sz="2800" dirty="0">
                <a:solidFill>
                  <a:schemeClr val="bg1"/>
                </a:solidFill>
              </a:rPr>
              <a:t> at iteration (p + 1) is determined as:</a:t>
            </a:r>
          </a:p>
        </p:txBody>
      </p:sp>
      <p:sp>
        <p:nvSpPr>
          <p:cNvPr id="147459" name="Rectangle 3"/>
          <p:cNvSpPr>
            <a:spLocks noChangeArrowheads="1"/>
          </p:cNvSpPr>
          <p:nvPr/>
        </p:nvSpPr>
        <p:spPr bwMode="auto">
          <a:xfrm>
            <a:off x="280988" y="3536950"/>
            <a:ext cx="8382000" cy="1384995"/>
          </a:xfrm>
          <a:prstGeom prst="rect">
            <a:avLst/>
          </a:prstGeom>
          <a:noFill/>
          <a:ln w="12700" cap="sq">
            <a:noFill/>
            <a:miter lim="800000"/>
            <a:headEnd type="none" w="sm" len="sm"/>
            <a:tailEnd type="none" w="sm" len="sm"/>
          </a:ln>
          <a:effectLst/>
        </p:spPr>
        <p:txBody>
          <a:bodyPr>
            <a:spAutoFit/>
          </a:bodyPr>
          <a:lstStyle/>
          <a:p>
            <a:pPr marL="385763" indent="-385763">
              <a:buClr>
                <a:schemeClr val="tx2"/>
              </a:buClr>
              <a:buFont typeface="Wingdings" pitchFamily="2" charset="2"/>
              <a:buChar char="n"/>
              <a:defRPr/>
            </a:pPr>
            <a:r>
              <a:rPr lang="en-US" sz="2800" dirty="0">
                <a:solidFill>
                  <a:schemeClr val="bg1"/>
                </a:solidFill>
              </a:rPr>
              <a:t>The weight vector W</a:t>
            </a:r>
            <a:r>
              <a:rPr lang="en-US" sz="2800" baseline="-25000" dirty="0" err="1">
                <a:solidFill>
                  <a:schemeClr val="bg1"/>
                </a:solidFill>
              </a:rPr>
              <a:t>3</a:t>
            </a:r>
            <a:r>
              <a:rPr lang="en-US" sz="2800" dirty="0">
                <a:solidFill>
                  <a:schemeClr val="bg1"/>
                </a:solidFill>
              </a:rPr>
              <a:t> of the wining neuron 3   becomes closer to the input vector X with each iteration.</a:t>
            </a:r>
          </a:p>
        </p:txBody>
      </p:sp>
      <p:pic>
        <p:nvPicPr>
          <p:cNvPr id="34823" name="Picture 4" descr="Slide08-28"/>
          <p:cNvPicPr>
            <a:picLocks noChangeAspect="1" noChangeArrowheads="1"/>
          </p:cNvPicPr>
          <p:nvPr/>
        </p:nvPicPr>
        <p:blipFill>
          <a:blip r:embed="rId2" cstate="print"/>
          <a:srcRect/>
          <a:stretch>
            <a:fillRect/>
          </a:stretch>
        </p:blipFill>
        <p:spPr bwMode="auto">
          <a:xfrm>
            <a:off x="747713" y="1816100"/>
            <a:ext cx="8029575" cy="125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half" idx="10"/>
          </p:nvPr>
        </p:nvSpPr>
        <p:spPr/>
        <p:txBody>
          <a:bodyPr/>
          <a:lstStyle/>
          <a:p>
            <a:pPr>
              <a:defRPr/>
            </a:pPr>
            <a:fld id="{74CE3606-9752-4459-9B0A-21319D2C1498}" type="datetime1">
              <a:rPr lang="en-US" smtClean="0"/>
              <a:t>4/2/2025</a:t>
            </a:fld>
            <a:endParaRPr lang="en-US"/>
          </a:p>
        </p:txBody>
      </p:sp>
      <p:sp>
        <p:nvSpPr>
          <p:cNvPr id="31748"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31747" name="Slide Number Placeholder 2"/>
          <p:cNvSpPr>
            <a:spLocks noGrp="1"/>
          </p:cNvSpPr>
          <p:nvPr>
            <p:ph type="sldNum" sz="quarter" idx="12"/>
          </p:nvPr>
        </p:nvSpPr>
        <p:spPr/>
        <p:txBody>
          <a:bodyPr/>
          <a:lstStyle/>
          <a:p>
            <a:pPr>
              <a:defRPr/>
            </a:pPr>
            <a:fld id="{4133D579-385B-44B5-A97B-9456923720C1}" type="slidenum">
              <a:rPr lang="en-US"/>
              <a:pPr>
                <a:defRPr/>
              </a:pPr>
              <a:t>36</a:t>
            </a:fld>
            <a:endParaRPr lang="en-US"/>
          </a:p>
        </p:txBody>
      </p:sp>
      <p:sp>
        <p:nvSpPr>
          <p:cNvPr id="148482" name="Rectangle 2"/>
          <p:cNvSpPr>
            <a:spLocks noChangeArrowheads="1"/>
          </p:cNvSpPr>
          <p:nvPr/>
        </p:nvSpPr>
        <p:spPr bwMode="auto">
          <a:xfrm>
            <a:off x="381000" y="271463"/>
            <a:ext cx="8382000" cy="523220"/>
          </a:xfrm>
          <a:prstGeom prst="rect">
            <a:avLst/>
          </a:prstGeom>
          <a:noFill/>
          <a:ln w="12700" cap="sq">
            <a:noFill/>
            <a:miter lim="800000"/>
            <a:headEnd type="none" w="sm" len="sm"/>
            <a:tailEnd type="none" w="sm" len="sm"/>
          </a:ln>
          <a:effectLst/>
        </p:spPr>
        <p:txBody>
          <a:bodyPr>
            <a:spAutoFit/>
          </a:bodyPr>
          <a:lstStyle/>
          <a:p>
            <a:pPr algn="ctr">
              <a:defRPr/>
            </a:pPr>
            <a:r>
              <a:rPr lang="en-US" sz="2800" dirty="0">
                <a:solidFill>
                  <a:schemeClr val="bg1"/>
                </a:solidFill>
              </a:rPr>
              <a:t>Competitive Learning Algorithm</a:t>
            </a:r>
          </a:p>
        </p:txBody>
      </p:sp>
      <p:sp>
        <p:nvSpPr>
          <p:cNvPr id="148483" name="Rectangle 3"/>
          <p:cNvSpPr>
            <a:spLocks noChangeArrowheads="1"/>
          </p:cNvSpPr>
          <p:nvPr/>
        </p:nvSpPr>
        <p:spPr bwMode="auto">
          <a:xfrm>
            <a:off x="533400" y="1219200"/>
            <a:ext cx="8382000" cy="1877437"/>
          </a:xfrm>
          <a:prstGeom prst="rect">
            <a:avLst/>
          </a:prstGeom>
          <a:noFill/>
          <a:ln w="12700" cap="sq">
            <a:noFill/>
            <a:miter lim="800000"/>
            <a:headEnd type="none" w="sm" len="sm"/>
            <a:tailEnd type="none" w="sm" len="sm"/>
          </a:ln>
          <a:effectLst/>
        </p:spPr>
        <p:txBody>
          <a:bodyPr>
            <a:spAutoFit/>
          </a:bodyPr>
          <a:lstStyle/>
          <a:p>
            <a:pPr marL="452438" indent="-452438">
              <a:defRPr/>
            </a:pPr>
            <a:endParaRPr lang="en-US" sz="3000" b="1" dirty="0">
              <a:solidFill>
                <a:srgbClr val="FBFE00"/>
              </a:solidFill>
              <a:effectLst>
                <a:outerShdw blurRad="38100" dist="38100" dir="2700000" algn="tl">
                  <a:srgbClr val="000000"/>
                </a:outerShdw>
              </a:effectLst>
              <a:latin typeface="Times New Roman" pitchFamily="18" charset="0"/>
            </a:endParaRPr>
          </a:p>
          <a:p>
            <a:pPr indent="-452438">
              <a:buFont typeface="Arial" pitchFamily="34" charset="0"/>
              <a:buChar char="•"/>
              <a:defRPr/>
            </a:pPr>
            <a:r>
              <a:rPr lang="en-US" sz="2800" dirty="0" smtClean="0">
                <a:solidFill>
                  <a:schemeClr val="bg1"/>
                </a:solidFill>
              </a:rPr>
              <a:t>Set </a:t>
            </a:r>
            <a:r>
              <a:rPr lang="en-US" sz="2800" dirty="0">
                <a:solidFill>
                  <a:schemeClr val="bg1"/>
                </a:solidFill>
              </a:rPr>
              <a:t>initial synaptic weights to small </a:t>
            </a:r>
            <a:r>
              <a:rPr lang="en-US" sz="2800" dirty="0" smtClean="0">
                <a:solidFill>
                  <a:schemeClr val="bg1"/>
                </a:solidFill>
              </a:rPr>
              <a:t>random values</a:t>
            </a:r>
            <a:r>
              <a:rPr lang="en-US" sz="2800" dirty="0">
                <a:solidFill>
                  <a:schemeClr val="bg1"/>
                </a:solidFill>
              </a:rPr>
              <a:t>, say in an interval [0, 1], and assign a </a:t>
            </a:r>
            <a:r>
              <a:rPr lang="en-US" sz="2800" dirty="0" smtClean="0">
                <a:solidFill>
                  <a:schemeClr val="bg1"/>
                </a:solidFill>
              </a:rPr>
              <a:t>small positive </a:t>
            </a:r>
            <a:r>
              <a:rPr lang="en-US" sz="2800" dirty="0">
                <a:solidFill>
                  <a:schemeClr val="bg1"/>
                </a:solidFill>
              </a:rPr>
              <a:t>value to the learning rate parameter </a:t>
            </a:r>
            <a:r>
              <a:rPr lang="en-US" sz="3000" dirty="0">
                <a:solidFill>
                  <a:schemeClr val="bg1"/>
                </a:solidFill>
                <a:effectLst>
                  <a:outerShdw blurRad="38100" dist="38100" dir="2700000" algn="tl">
                    <a:srgbClr val="000000"/>
                  </a:outerShdw>
                </a:effectLst>
                <a:latin typeface="Symbol" pitchFamily="18" charset="2"/>
              </a:rPr>
              <a:t>a</a:t>
            </a:r>
            <a:r>
              <a:rPr lang="en-US" sz="3000" dirty="0">
                <a:solidFill>
                  <a:schemeClr val="bg1"/>
                </a:solidFill>
                <a:effectLst>
                  <a:outerShdw blurRad="38100" dist="38100" dir="2700000" algn="tl">
                    <a:srgbClr val="000000"/>
                  </a:outerShdw>
                </a:effectLst>
                <a:latin typeface="Times New Roman" pitchFamily="18" charset="0"/>
              </a:rPr>
              <a:t>.</a:t>
            </a:r>
          </a:p>
        </p:txBody>
      </p:sp>
      <p:sp>
        <p:nvSpPr>
          <p:cNvPr id="148485" name="Rectangle 5"/>
          <p:cNvSpPr>
            <a:spLocks noChangeArrowheads="1"/>
          </p:cNvSpPr>
          <p:nvPr/>
        </p:nvSpPr>
        <p:spPr bwMode="auto">
          <a:xfrm>
            <a:off x="671513" y="1127125"/>
            <a:ext cx="3443571" cy="523220"/>
          </a:xfrm>
          <a:prstGeom prst="rect">
            <a:avLst/>
          </a:prstGeom>
          <a:noFill/>
          <a:ln w="12700" cap="sq">
            <a:noFill/>
            <a:miter lim="800000"/>
            <a:headEnd type="none" w="sm" len="sm"/>
            <a:tailEnd type="none" w="sm" len="sm"/>
          </a:ln>
          <a:effectLst/>
        </p:spPr>
        <p:txBody>
          <a:bodyPr wrap="none">
            <a:spAutoFit/>
          </a:bodyPr>
          <a:lstStyle/>
          <a:p>
            <a:pPr>
              <a:defRPr/>
            </a:pPr>
            <a:r>
              <a:rPr lang="en-US" sz="2800" dirty="0">
                <a:solidFill>
                  <a:schemeClr val="bg1"/>
                </a:solidFill>
              </a:rPr>
              <a:t>Step 1: Initialization.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1"/>
          <p:cNvSpPr>
            <a:spLocks noGrp="1"/>
          </p:cNvSpPr>
          <p:nvPr>
            <p:ph type="dt" sz="half" idx="10"/>
          </p:nvPr>
        </p:nvSpPr>
        <p:spPr/>
        <p:txBody>
          <a:bodyPr/>
          <a:lstStyle/>
          <a:p>
            <a:pPr>
              <a:defRPr/>
            </a:pPr>
            <a:fld id="{44F0B6D3-3CB0-4ECC-8644-3B1FCE49970B}" type="datetime1">
              <a:rPr lang="en-US" smtClean="0"/>
              <a:t>4/2/2025</a:t>
            </a:fld>
            <a:endParaRPr lang="en-US"/>
          </a:p>
        </p:txBody>
      </p:sp>
      <p:sp>
        <p:nvSpPr>
          <p:cNvPr id="32772"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32771" name="Slide Number Placeholder 2"/>
          <p:cNvSpPr>
            <a:spLocks noGrp="1"/>
          </p:cNvSpPr>
          <p:nvPr>
            <p:ph type="sldNum" sz="quarter" idx="12"/>
          </p:nvPr>
        </p:nvSpPr>
        <p:spPr/>
        <p:txBody>
          <a:bodyPr/>
          <a:lstStyle/>
          <a:p>
            <a:pPr>
              <a:defRPr/>
            </a:pPr>
            <a:fld id="{538EC835-664A-4543-B2EC-139D95E2E536}" type="slidenum">
              <a:rPr lang="en-US"/>
              <a:pPr>
                <a:defRPr/>
              </a:pPr>
              <a:t>37</a:t>
            </a:fld>
            <a:endParaRPr lang="en-US"/>
          </a:p>
        </p:txBody>
      </p:sp>
      <p:sp>
        <p:nvSpPr>
          <p:cNvPr id="149506" name="Rectangle 2"/>
          <p:cNvSpPr>
            <a:spLocks noChangeArrowheads="1"/>
          </p:cNvSpPr>
          <p:nvPr/>
        </p:nvSpPr>
        <p:spPr bwMode="auto">
          <a:xfrm>
            <a:off x="309563" y="746125"/>
            <a:ext cx="8382000" cy="1661993"/>
          </a:xfrm>
          <a:prstGeom prst="rect">
            <a:avLst/>
          </a:prstGeom>
          <a:noFill/>
          <a:ln w="12700" cap="sq">
            <a:noFill/>
            <a:miter lim="800000"/>
            <a:headEnd type="none" w="sm" len="sm"/>
            <a:tailEnd type="none" w="sm" len="sm"/>
          </a:ln>
          <a:effectLst/>
        </p:spPr>
        <p:txBody>
          <a:bodyPr>
            <a:spAutoFit/>
          </a:bodyPr>
          <a:lstStyle/>
          <a:p>
            <a:pPr marL="381000" indent="-381000">
              <a:defRPr/>
            </a:pPr>
            <a:r>
              <a:rPr lang="en-US" sz="3000" dirty="0">
                <a:solidFill>
                  <a:srgbClr val="FFFFFF"/>
                </a:solidFill>
                <a:effectLst>
                  <a:outerShdw blurRad="38100" dist="38100" dir="2700000" algn="tl">
                    <a:srgbClr val="000000"/>
                  </a:outerShdw>
                </a:effectLst>
                <a:latin typeface="Times New Roman" pitchFamily="18" charset="0"/>
              </a:rPr>
              <a:t>	</a:t>
            </a:r>
            <a:r>
              <a:rPr lang="en-US" sz="2400" dirty="0">
                <a:solidFill>
                  <a:schemeClr val="bg1"/>
                </a:solidFill>
              </a:rPr>
              <a:t>Activate the </a:t>
            </a:r>
            <a:r>
              <a:rPr lang="en-US" sz="2400" dirty="0" err="1">
                <a:solidFill>
                  <a:schemeClr val="bg1"/>
                </a:solidFill>
              </a:rPr>
              <a:t>Kohonen</a:t>
            </a:r>
            <a:r>
              <a:rPr lang="en-US" sz="2400" dirty="0">
                <a:solidFill>
                  <a:schemeClr val="bg1"/>
                </a:solidFill>
              </a:rPr>
              <a:t> network by applying the</a:t>
            </a:r>
          </a:p>
          <a:p>
            <a:pPr marL="381000" indent="-381000">
              <a:defRPr/>
            </a:pPr>
            <a:r>
              <a:rPr lang="en-US" sz="2400" dirty="0">
                <a:solidFill>
                  <a:schemeClr val="bg1"/>
                </a:solidFill>
              </a:rPr>
              <a:t>	input vector X, and find the winner-takes-all (best</a:t>
            </a:r>
          </a:p>
          <a:p>
            <a:pPr marL="381000" indent="-381000">
              <a:defRPr/>
            </a:pPr>
            <a:r>
              <a:rPr lang="en-US" sz="2400" dirty="0">
                <a:solidFill>
                  <a:schemeClr val="bg1"/>
                </a:solidFill>
              </a:rPr>
              <a:t>	matching) neuron j</a:t>
            </a:r>
            <a:r>
              <a:rPr lang="en-US" sz="2400" baseline="-25000" dirty="0">
                <a:solidFill>
                  <a:schemeClr val="bg1"/>
                </a:solidFill>
              </a:rPr>
              <a:t>X</a:t>
            </a:r>
            <a:r>
              <a:rPr lang="en-US" sz="2400" dirty="0">
                <a:solidFill>
                  <a:schemeClr val="bg1"/>
                </a:solidFill>
              </a:rPr>
              <a:t> at iteration p, using the</a:t>
            </a:r>
          </a:p>
          <a:p>
            <a:pPr marL="381000" indent="-381000">
              <a:defRPr/>
            </a:pPr>
            <a:r>
              <a:rPr lang="en-US" sz="2400" dirty="0">
                <a:solidFill>
                  <a:schemeClr val="bg1"/>
                </a:solidFill>
              </a:rPr>
              <a:t>	minimum-distance Euclidean criterion</a:t>
            </a:r>
          </a:p>
        </p:txBody>
      </p:sp>
      <p:sp>
        <p:nvSpPr>
          <p:cNvPr id="149507" name="Rectangle 3"/>
          <p:cNvSpPr>
            <a:spLocks noChangeArrowheads="1"/>
          </p:cNvSpPr>
          <p:nvPr/>
        </p:nvSpPr>
        <p:spPr bwMode="auto">
          <a:xfrm>
            <a:off x="381000" y="4860925"/>
            <a:ext cx="8382000" cy="1463675"/>
          </a:xfrm>
          <a:prstGeom prst="rect">
            <a:avLst/>
          </a:prstGeom>
          <a:noFill/>
          <a:ln w="12700" cap="sq">
            <a:noFill/>
            <a:miter lim="800000"/>
            <a:headEnd type="none" w="sm" len="sm"/>
            <a:tailEnd type="none" w="sm" len="sm"/>
          </a:ln>
          <a:effectLst/>
        </p:spPr>
        <p:txBody>
          <a:bodyPr>
            <a:spAutoFit/>
          </a:bodyPr>
          <a:lstStyle/>
          <a:p>
            <a:pPr marL="381000" indent="-381000">
              <a:defRPr/>
            </a:pPr>
            <a:r>
              <a:rPr lang="en-US" sz="3000" dirty="0">
                <a:solidFill>
                  <a:srgbClr val="FFFFFF"/>
                </a:solidFill>
                <a:effectLst>
                  <a:outerShdw blurRad="38100" dist="38100" dir="2700000" algn="tl">
                    <a:srgbClr val="000000"/>
                  </a:outerShdw>
                </a:effectLst>
                <a:latin typeface="Times New Roman" pitchFamily="18" charset="0"/>
              </a:rPr>
              <a:t>	</a:t>
            </a:r>
            <a:r>
              <a:rPr lang="en-US" sz="2800" dirty="0">
                <a:solidFill>
                  <a:schemeClr val="bg1"/>
                </a:solidFill>
              </a:rPr>
              <a:t>where n is the number of neurons in the input</a:t>
            </a:r>
          </a:p>
          <a:p>
            <a:pPr marL="381000" indent="-381000">
              <a:defRPr/>
            </a:pPr>
            <a:r>
              <a:rPr lang="en-US" sz="2800" dirty="0">
                <a:solidFill>
                  <a:schemeClr val="bg1"/>
                </a:solidFill>
              </a:rPr>
              <a:t>	layer, and m is the number of  neurons in the</a:t>
            </a:r>
          </a:p>
          <a:p>
            <a:pPr marL="381000" indent="-381000">
              <a:defRPr/>
            </a:pPr>
            <a:r>
              <a:rPr lang="en-US" sz="2800" dirty="0">
                <a:solidFill>
                  <a:schemeClr val="bg1"/>
                </a:solidFill>
              </a:rPr>
              <a:t>	</a:t>
            </a:r>
            <a:r>
              <a:rPr lang="en-US" sz="2800" dirty="0" err="1">
                <a:solidFill>
                  <a:schemeClr val="bg1"/>
                </a:solidFill>
              </a:rPr>
              <a:t>Kohonen</a:t>
            </a:r>
            <a:r>
              <a:rPr lang="en-US" sz="2800" dirty="0">
                <a:solidFill>
                  <a:schemeClr val="bg1"/>
                </a:solidFill>
              </a:rPr>
              <a:t> layer.</a:t>
            </a:r>
          </a:p>
        </p:txBody>
      </p:sp>
      <p:pic>
        <p:nvPicPr>
          <p:cNvPr id="36871" name="Picture 4" descr="Slide08-30"/>
          <p:cNvPicPr>
            <a:picLocks noChangeAspect="1" noChangeArrowheads="1"/>
          </p:cNvPicPr>
          <p:nvPr/>
        </p:nvPicPr>
        <p:blipFill>
          <a:blip r:embed="rId2" cstate="print"/>
          <a:srcRect/>
          <a:stretch>
            <a:fillRect/>
          </a:stretch>
        </p:blipFill>
        <p:spPr bwMode="auto">
          <a:xfrm>
            <a:off x="774700" y="2790825"/>
            <a:ext cx="7115175" cy="1857375"/>
          </a:xfrm>
          <a:prstGeom prst="rect">
            <a:avLst/>
          </a:prstGeom>
          <a:noFill/>
          <a:ln w="9525">
            <a:noFill/>
            <a:miter lim="800000"/>
            <a:headEnd/>
            <a:tailEnd/>
          </a:ln>
        </p:spPr>
      </p:pic>
      <p:sp>
        <p:nvSpPr>
          <p:cNvPr id="149509" name="Rectangle 5"/>
          <p:cNvSpPr>
            <a:spLocks noChangeArrowheads="1"/>
          </p:cNvSpPr>
          <p:nvPr/>
        </p:nvSpPr>
        <p:spPr bwMode="auto">
          <a:xfrm>
            <a:off x="457200" y="152400"/>
            <a:ext cx="7067550" cy="549275"/>
          </a:xfrm>
          <a:prstGeom prst="rect">
            <a:avLst/>
          </a:prstGeom>
          <a:noFill/>
          <a:ln w="12700" cap="sq">
            <a:noFill/>
            <a:miter lim="800000"/>
            <a:headEnd type="none" w="sm" len="sm"/>
            <a:tailEnd type="none" w="sm" len="sm"/>
          </a:ln>
          <a:effectLst/>
        </p:spPr>
        <p:txBody>
          <a:bodyPr wrap="none">
            <a:spAutoFit/>
          </a:bodyPr>
          <a:lstStyle/>
          <a:p>
            <a:pPr>
              <a:defRPr/>
            </a:pPr>
            <a:r>
              <a:rPr lang="en-US" sz="2800" dirty="0">
                <a:solidFill>
                  <a:schemeClr val="bg1"/>
                </a:solidFill>
              </a:rPr>
              <a:t>Step 2: Activation and Similarity Matching</a:t>
            </a:r>
            <a:r>
              <a:rPr lang="en-US" sz="3000" b="1" dirty="0">
                <a:solidFill>
                  <a:srgbClr val="FBFE00"/>
                </a:solidFill>
                <a:effectLst>
                  <a:outerShdw blurRad="38100" dist="38100" dir="2700000" algn="tl">
                    <a:srgbClr val="000000"/>
                  </a:outerShdw>
                </a:effectLst>
                <a:latin typeface="Times New Roman" pitchFamily="18"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half" idx="10"/>
          </p:nvPr>
        </p:nvSpPr>
        <p:spPr/>
        <p:txBody>
          <a:bodyPr/>
          <a:lstStyle/>
          <a:p>
            <a:pPr>
              <a:defRPr/>
            </a:pPr>
            <a:fld id="{DD06EDB3-0D8D-454C-838A-77F17CBBF260}" type="datetime1">
              <a:rPr lang="en-US" smtClean="0"/>
              <a:t>4/2/2025</a:t>
            </a:fld>
            <a:endParaRPr lang="en-US"/>
          </a:p>
        </p:txBody>
      </p:sp>
      <p:sp>
        <p:nvSpPr>
          <p:cNvPr id="33796"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33795" name="Slide Number Placeholder 2"/>
          <p:cNvSpPr>
            <a:spLocks noGrp="1"/>
          </p:cNvSpPr>
          <p:nvPr>
            <p:ph type="sldNum" sz="quarter" idx="12"/>
          </p:nvPr>
        </p:nvSpPr>
        <p:spPr/>
        <p:txBody>
          <a:bodyPr/>
          <a:lstStyle/>
          <a:p>
            <a:pPr>
              <a:defRPr/>
            </a:pPr>
            <a:fld id="{03149773-7756-44E5-972F-AAB0448EA451}" type="slidenum">
              <a:rPr lang="en-US"/>
              <a:pPr>
                <a:defRPr/>
              </a:pPr>
              <a:t>38</a:t>
            </a:fld>
            <a:endParaRPr lang="en-US"/>
          </a:p>
        </p:txBody>
      </p:sp>
      <p:sp>
        <p:nvSpPr>
          <p:cNvPr id="150530" name="Rectangle 2"/>
          <p:cNvSpPr>
            <a:spLocks noChangeArrowheads="1"/>
          </p:cNvSpPr>
          <p:nvPr/>
        </p:nvSpPr>
        <p:spPr bwMode="auto">
          <a:xfrm>
            <a:off x="309563" y="793750"/>
            <a:ext cx="8382000" cy="549275"/>
          </a:xfrm>
          <a:prstGeom prst="rect">
            <a:avLst/>
          </a:prstGeom>
          <a:noFill/>
          <a:ln w="12700" cap="sq">
            <a:noFill/>
            <a:miter lim="800000"/>
            <a:headEnd type="none" w="sm" len="sm"/>
            <a:tailEnd type="none" w="sm" len="sm"/>
          </a:ln>
          <a:effectLst/>
        </p:spPr>
        <p:txBody>
          <a:bodyPr>
            <a:spAutoFit/>
          </a:bodyPr>
          <a:lstStyle/>
          <a:p>
            <a:pPr marL="381000" indent="-381000">
              <a:defRPr/>
            </a:pPr>
            <a:r>
              <a:rPr lang="en-US" sz="3000" dirty="0">
                <a:solidFill>
                  <a:srgbClr val="FFFFFF"/>
                </a:solidFill>
                <a:effectLst>
                  <a:outerShdw blurRad="38100" dist="38100" dir="2700000" algn="tl">
                    <a:srgbClr val="000000"/>
                  </a:outerShdw>
                </a:effectLst>
                <a:latin typeface="Times New Roman" pitchFamily="18" charset="0"/>
              </a:rPr>
              <a:t>	</a:t>
            </a:r>
            <a:r>
              <a:rPr lang="en-US" sz="2400" dirty="0">
                <a:solidFill>
                  <a:schemeClr val="bg1"/>
                </a:solidFill>
              </a:rPr>
              <a:t>Update the synaptic weights</a:t>
            </a:r>
          </a:p>
        </p:txBody>
      </p:sp>
      <p:sp>
        <p:nvSpPr>
          <p:cNvPr id="150531" name="Rectangle 3"/>
          <p:cNvSpPr>
            <a:spLocks noChangeArrowheads="1"/>
          </p:cNvSpPr>
          <p:nvPr/>
        </p:nvSpPr>
        <p:spPr bwMode="auto">
          <a:xfrm>
            <a:off x="309563" y="2095500"/>
            <a:ext cx="8605837" cy="1292662"/>
          </a:xfrm>
          <a:prstGeom prst="rect">
            <a:avLst/>
          </a:prstGeom>
          <a:noFill/>
          <a:ln w="12700" cap="sq">
            <a:noFill/>
            <a:miter lim="800000"/>
            <a:headEnd type="none" w="sm" len="sm"/>
            <a:tailEnd type="none" w="sm" len="sm"/>
          </a:ln>
          <a:effectLst/>
        </p:spPr>
        <p:txBody>
          <a:bodyPr>
            <a:spAutoFit/>
          </a:bodyPr>
          <a:lstStyle/>
          <a:p>
            <a:pPr marL="381000" indent="-381000">
              <a:defRPr/>
            </a:pPr>
            <a:r>
              <a:rPr lang="en-US" sz="3000" dirty="0">
                <a:solidFill>
                  <a:srgbClr val="FFFFFF"/>
                </a:solidFill>
                <a:effectLst>
                  <a:outerShdw blurRad="38100" dist="38100" dir="2700000" algn="tl">
                    <a:srgbClr val="000000"/>
                  </a:outerShdw>
                </a:effectLst>
                <a:latin typeface="Times New Roman" pitchFamily="18" charset="0"/>
              </a:rPr>
              <a:t>	</a:t>
            </a:r>
            <a:r>
              <a:rPr lang="en-US" sz="2400" dirty="0">
                <a:solidFill>
                  <a:schemeClr val="bg1"/>
                </a:solidFill>
              </a:rPr>
              <a:t>where</a:t>
            </a:r>
            <a:r>
              <a:rPr lang="en-US" sz="3000" dirty="0">
                <a:solidFill>
                  <a:srgbClr val="FFFFFF"/>
                </a:solidFill>
                <a:effectLst>
                  <a:outerShdw blurRad="38100" dist="38100" dir="2700000" algn="tl">
                    <a:srgbClr val="000000"/>
                  </a:outerShdw>
                </a:effectLst>
                <a:latin typeface="Times New Roman" pitchFamily="18" charset="0"/>
              </a:rPr>
              <a:t> </a:t>
            </a:r>
            <a:r>
              <a:rPr lang="en-US" sz="3000" dirty="0">
                <a:solidFill>
                  <a:schemeClr val="bg1"/>
                </a:solidFill>
                <a:effectLst>
                  <a:outerShdw blurRad="38100" dist="38100" dir="2700000" algn="tl">
                    <a:srgbClr val="000000"/>
                  </a:outerShdw>
                </a:effectLst>
                <a:latin typeface="Symbol" pitchFamily="18" charset="2"/>
              </a:rPr>
              <a:t>D</a:t>
            </a:r>
            <a:r>
              <a:rPr lang="en-US" sz="2400" dirty="0">
                <a:solidFill>
                  <a:schemeClr val="bg1"/>
                </a:solidFill>
              </a:rPr>
              <a:t>w</a:t>
            </a:r>
            <a:r>
              <a:rPr lang="en-US" sz="2400" baseline="-25000" dirty="0">
                <a:solidFill>
                  <a:schemeClr val="bg1"/>
                </a:solidFill>
              </a:rPr>
              <a:t>ij</a:t>
            </a:r>
            <a:r>
              <a:rPr lang="en-US" sz="2400" dirty="0">
                <a:solidFill>
                  <a:schemeClr val="bg1"/>
                </a:solidFill>
              </a:rPr>
              <a:t>(p) is the weight correction at iteration p.</a:t>
            </a:r>
          </a:p>
          <a:p>
            <a:pPr marL="381000" indent="-381000">
              <a:defRPr/>
            </a:pPr>
            <a:r>
              <a:rPr lang="en-US" sz="2400" dirty="0">
                <a:solidFill>
                  <a:schemeClr val="bg1"/>
                </a:solidFill>
              </a:rPr>
              <a:t>	The weight correction is determined by the</a:t>
            </a:r>
          </a:p>
          <a:p>
            <a:pPr marL="381000" indent="-381000">
              <a:defRPr/>
            </a:pPr>
            <a:r>
              <a:rPr lang="en-US" sz="2400" dirty="0">
                <a:solidFill>
                  <a:schemeClr val="bg1"/>
                </a:solidFill>
              </a:rPr>
              <a:t>	competitive learning rule:</a:t>
            </a:r>
          </a:p>
        </p:txBody>
      </p:sp>
      <p:sp>
        <p:nvSpPr>
          <p:cNvPr id="150532" name="Rectangle 4"/>
          <p:cNvSpPr>
            <a:spLocks noChangeArrowheads="1"/>
          </p:cNvSpPr>
          <p:nvPr/>
        </p:nvSpPr>
        <p:spPr bwMode="auto">
          <a:xfrm>
            <a:off x="381000" y="5005388"/>
            <a:ext cx="8534400" cy="1384995"/>
          </a:xfrm>
          <a:prstGeom prst="rect">
            <a:avLst/>
          </a:prstGeom>
          <a:noFill/>
          <a:ln w="12700" cap="sq">
            <a:noFill/>
            <a:miter lim="800000"/>
            <a:headEnd type="none" w="sm" len="sm"/>
            <a:tailEnd type="none" w="sm" len="sm"/>
          </a:ln>
          <a:effectLst/>
        </p:spPr>
        <p:txBody>
          <a:bodyPr>
            <a:spAutoFit/>
          </a:bodyPr>
          <a:lstStyle/>
          <a:p>
            <a:pPr marL="381000" indent="-381000">
              <a:defRPr/>
            </a:pPr>
            <a:r>
              <a:rPr lang="en-US" sz="3000" dirty="0">
                <a:solidFill>
                  <a:srgbClr val="FFFFFF"/>
                </a:solidFill>
                <a:effectLst>
                  <a:outerShdw blurRad="38100" dist="38100" dir="2700000" algn="tl">
                    <a:srgbClr val="000000"/>
                  </a:outerShdw>
                </a:effectLst>
                <a:latin typeface="Times New Roman" pitchFamily="18" charset="0"/>
              </a:rPr>
              <a:t>	</a:t>
            </a:r>
            <a:r>
              <a:rPr lang="en-US" sz="2400" dirty="0">
                <a:solidFill>
                  <a:schemeClr val="bg1"/>
                </a:solidFill>
              </a:rPr>
              <a:t>where</a:t>
            </a:r>
            <a:r>
              <a:rPr lang="en-US" sz="3000" dirty="0">
                <a:solidFill>
                  <a:srgbClr val="FFFFFF"/>
                </a:solidFill>
                <a:effectLst>
                  <a:outerShdw blurRad="38100" dist="38100" dir="2700000" algn="tl">
                    <a:srgbClr val="000000"/>
                  </a:outerShdw>
                </a:effectLst>
                <a:latin typeface="Times New Roman" pitchFamily="18" charset="0"/>
              </a:rPr>
              <a:t> </a:t>
            </a:r>
            <a:r>
              <a:rPr lang="en-US" sz="3000" dirty="0">
                <a:solidFill>
                  <a:schemeClr val="bg1"/>
                </a:solidFill>
                <a:effectLst>
                  <a:outerShdw blurRad="38100" dist="38100" dir="2700000" algn="tl">
                    <a:srgbClr val="000000"/>
                  </a:outerShdw>
                </a:effectLst>
                <a:latin typeface="Symbol" pitchFamily="18" charset="2"/>
              </a:rPr>
              <a:t>a</a:t>
            </a:r>
            <a:r>
              <a:rPr lang="en-US" sz="3000" dirty="0">
                <a:solidFill>
                  <a:srgbClr val="FFFFFF"/>
                </a:solidFill>
                <a:effectLst>
                  <a:outerShdw blurRad="38100" dist="38100" dir="2700000" algn="tl">
                    <a:srgbClr val="000000"/>
                  </a:outerShdw>
                </a:effectLst>
                <a:latin typeface="Times New Roman" pitchFamily="18" charset="0"/>
              </a:rPr>
              <a:t> </a:t>
            </a:r>
            <a:r>
              <a:rPr lang="en-US" sz="2400" dirty="0">
                <a:solidFill>
                  <a:schemeClr val="bg1"/>
                </a:solidFill>
              </a:rPr>
              <a:t>is the learning rate parameter, and </a:t>
            </a:r>
            <a:r>
              <a:rPr lang="en-US" sz="3000" dirty="0" err="1">
                <a:solidFill>
                  <a:schemeClr val="bg1"/>
                </a:solidFill>
                <a:effectLst>
                  <a:outerShdw blurRad="38100" dist="38100" dir="2700000" algn="tl">
                    <a:srgbClr val="000000"/>
                  </a:outerShdw>
                </a:effectLst>
                <a:latin typeface="Symbol" pitchFamily="18" charset="2"/>
              </a:rPr>
              <a:t>L</a:t>
            </a:r>
            <a:r>
              <a:rPr lang="en-US" sz="2000" i="1" baseline="-25000" dirty="0" err="1">
                <a:solidFill>
                  <a:schemeClr val="bg1"/>
                </a:solidFill>
                <a:effectLst>
                  <a:outerShdw blurRad="38100" dist="38100" dir="2700000" algn="tl">
                    <a:srgbClr val="000000"/>
                  </a:outerShdw>
                </a:effectLst>
                <a:latin typeface="Times New Roman" pitchFamily="18" charset="0"/>
              </a:rPr>
              <a:t>j</a:t>
            </a:r>
            <a:r>
              <a:rPr lang="en-US" sz="2400" dirty="0">
                <a:solidFill>
                  <a:schemeClr val="bg1"/>
                </a:solidFill>
              </a:rPr>
              <a:t>(p) is</a:t>
            </a:r>
          </a:p>
          <a:p>
            <a:pPr marL="381000" indent="-381000">
              <a:defRPr/>
            </a:pPr>
            <a:r>
              <a:rPr lang="en-US" sz="3000" dirty="0">
                <a:solidFill>
                  <a:srgbClr val="FFFFFF"/>
                </a:solidFill>
                <a:effectLst>
                  <a:outerShdw blurRad="38100" dist="38100" dir="2700000" algn="tl">
                    <a:srgbClr val="000000"/>
                  </a:outerShdw>
                </a:effectLst>
                <a:latin typeface="Times New Roman" pitchFamily="18" charset="0"/>
              </a:rPr>
              <a:t>	</a:t>
            </a:r>
            <a:r>
              <a:rPr lang="en-US" sz="2400" dirty="0">
                <a:solidFill>
                  <a:schemeClr val="bg1"/>
                </a:solidFill>
              </a:rPr>
              <a:t>the neighborhood function centered around the</a:t>
            </a:r>
          </a:p>
          <a:p>
            <a:pPr marL="381000" indent="-381000">
              <a:defRPr/>
            </a:pPr>
            <a:r>
              <a:rPr lang="en-US" sz="2400" dirty="0">
                <a:solidFill>
                  <a:schemeClr val="bg1"/>
                </a:solidFill>
              </a:rPr>
              <a:t>	winner-takes-all neuron j</a:t>
            </a:r>
            <a:r>
              <a:rPr lang="en-US" sz="2400" baseline="-25000" dirty="0">
                <a:solidFill>
                  <a:schemeClr val="bg1"/>
                </a:solidFill>
              </a:rPr>
              <a:t>X</a:t>
            </a:r>
            <a:r>
              <a:rPr lang="en-US" sz="2400" dirty="0">
                <a:solidFill>
                  <a:schemeClr val="bg1"/>
                </a:solidFill>
              </a:rPr>
              <a:t> at iteration p.</a:t>
            </a:r>
          </a:p>
        </p:txBody>
      </p:sp>
      <p:pic>
        <p:nvPicPr>
          <p:cNvPr id="37896" name="Picture 5" descr="Slide08-31a"/>
          <p:cNvPicPr>
            <a:picLocks noChangeAspect="1" noChangeArrowheads="1"/>
          </p:cNvPicPr>
          <p:nvPr/>
        </p:nvPicPr>
        <p:blipFill>
          <a:blip r:embed="rId2" cstate="print"/>
          <a:srcRect/>
          <a:stretch>
            <a:fillRect/>
          </a:stretch>
        </p:blipFill>
        <p:spPr bwMode="auto">
          <a:xfrm>
            <a:off x="800100" y="1481138"/>
            <a:ext cx="4524375" cy="561975"/>
          </a:xfrm>
          <a:prstGeom prst="rect">
            <a:avLst/>
          </a:prstGeom>
          <a:noFill/>
          <a:ln w="9525">
            <a:noFill/>
            <a:miter lim="800000"/>
            <a:headEnd/>
            <a:tailEnd/>
          </a:ln>
        </p:spPr>
      </p:pic>
      <p:pic>
        <p:nvPicPr>
          <p:cNvPr id="37897" name="Picture 6" descr="Slide08-31b"/>
          <p:cNvPicPr>
            <a:picLocks noChangeAspect="1" noChangeArrowheads="1"/>
          </p:cNvPicPr>
          <p:nvPr/>
        </p:nvPicPr>
        <p:blipFill>
          <a:blip r:embed="rId3" cstate="print"/>
          <a:srcRect/>
          <a:stretch>
            <a:fillRect/>
          </a:stretch>
        </p:blipFill>
        <p:spPr bwMode="auto">
          <a:xfrm>
            <a:off x="800100" y="3648075"/>
            <a:ext cx="5667375" cy="1368425"/>
          </a:xfrm>
          <a:prstGeom prst="rect">
            <a:avLst/>
          </a:prstGeom>
          <a:noFill/>
          <a:ln w="9525">
            <a:noFill/>
            <a:miter lim="800000"/>
            <a:headEnd/>
            <a:tailEnd/>
          </a:ln>
        </p:spPr>
      </p:pic>
      <p:sp>
        <p:nvSpPr>
          <p:cNvPr id="150535" name="Rectangle 7"/>
          <p:cNvSpPr>
            <a:spLocks noChangeArrowheads="1"/>
          </p:cNvSpPr>
          <p:nvPr/>
        </p:nvSpPr>
        <p:spPr bwMode="auto">
          <a:xfrm>
            <a:off x="533400" y="304800"/>
            <a:ext cx="2491388" cy="553998"/>
          </a:xfrm>
          <a:prstGeom prst="rect">
            <a:avLst/>
          </a:prstGeom>
          <a:noFill/>
          <a:ln w="12700" cap="sq">
            <a:noFill/>
            <a:miter lim="800000"/>
            <a:headEnd type="none" w="sm" len="sm"/>
            <a:tailEnd type="none" w="sm" len="sm"/>
          </a:ln>
          <a:effectLst/>
        </p:spPr>
        <p:txBody>
          <a:bodyPr wrap="none">
            <a:spAutoFit/>
          </a:bodyPr>
          <a:lstStyle/>
          <a:p>
            <a:pPr>
              <a:defRPr/>
            </a:pPr>
            <a:r>
              <a:rPr lang="en-US" sz="2400" dirty="0">
                <a:solidFill>
                  <a:schemeClr val="bg1"/>
                </a:solidFill>
              </a:rPr>
              <a:t>Step 3: Learning</a:t>
            </a:r>
            <a:r>
              <a:rPr lang="en-US" sz="3000" b="1" dirty="0">
                <a:solidFill>
                  <a:srgbClr val="FBFE00"/>
                </a:solidFill>
                <a:effectLst>
                  <a:outerShdw blurRad="38100" dist="38100" dir="2700000" algn="tl">
                    <a:srgbClr val="000000"/>
                  </a:outerShdw>
                </a:effectLst>
                <a:latin typeface="Times New Roman"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1"/>
          <p:cNvSpPr>
            <a:spLocks noGrp="1"/>
          </p:cNvSpPr>
          <p:nvPr>
            <p:ph type="dt" sz="half" idx="10"/>
          </p:nvPr>
        </p:nvSpPr>
        <p:spPr/>
        <p:txBody>
          <a:bodyPr/>
          <a:lstStyle/>
          <a:p>
            <a:pPr>
              <a:defRPr/>
            </a:pPr>
            <a:fld id="{EEAF21A6-BD82-45DA-8946-E8EA289D1ED0}" type="datetime1">
              <a:rPr lang="en-US" smtClean="0"/>
              <a:t>4/2/2025</a:t>
            </a:fld>
            <a:endParaRPr lang="en-US"/>
          </a:p>
        </p:txBody>
      </p:sp>
      <p:sp>
        <p:nvSpPr>
          <p:cNvPr id="34820" name="Footer Placeholder 3"/>
          <p:cNvSpPr>
            <a:spLocks noGrp="1"/>
          </p:cNvSpPr>
          <p:nvPr>
            <p:ph type="ftr" sz="quarter" idx="11"/>
          </p:nvPr>
        </p:nvSpPr>
        <p:spPr/>
        <p:txBody>
          <a:bodyPr/>
          <a:lstStyle/>
          <a:p>
            <a:pPr>
              <a:defRPr/>
            </a:pPr>
            <a:r>
              <a:rPr lang="en-US" smtClean="0"/>
              <a:t>Unsupervised Learning in NN</a:t>
            </a:r>
            <a:endParaRPr lang="en-US"/>
          </a:p>
        </p:txBody>
      </p:sp>
      <p:sp>
        <p:nvSpPr>
          <p:cNvPr id="34819" name="Slide Number Placeholder 2"/>
          <p:cNvSpPr>
            <a:spLocks noGrp="1"/>
          </p:cNvSpPr>
          <p:nvPr>
            <p:ph type="sldNum" sz="quarter" idx="12"/>
          </p:nvPr>
        </p:nvSpPr>
        <p:spPr/>
        <p:txBody>
          <a:bodyPr/>
          <a:lstStyle/>
          <a:p>
            <a:pPr>
              <a:defRPr/>
            </a:pPr>
            <a:fld id="{E590EF88-135C-4269-85A7-1272889A363A}" type="slidenum">
              <a:rPr lang="en-US"/>
              <a:pPr>
                <a:defRPr/>
              </a:pPr>
              <a:t>39</a:t>
            </a:fld>
            <a:endParaRPr lang="en-US"/>
          </a:p>
        </p:txBody>
      </p:sp>
      <p:sp>
        <p:nvSpPr>
          <p:cNvPr id="151554" name="Rectangle 2"/>
          <p:cNvSpPr>
            <a:spLocks noChangeArrowheads="1"/>
          </p:cNvSpPr>
          <p:nvPr/>
        </p:nvSpPr>
        <p:spPr bwMode="auto">
          <a:xfrm>
            <a:off x="309563" y="974725"/>
            <a:ext cx="8382000" cy="1200329"/>
          </a:xfrm>
          <a:prstGeom prst="rect">
            <a:avLst/>
          </a:prstGeom>
          <a:noFill/>
          <a:ln w="12700" cap="sq">
            <a:noFill/>
            <a:miter lim="800000"/>
            <a:headEnd type="none" w="sm" len="sm"/>
            <a:tailEnd type="none" w="sm" len="sm"/>
          </a:ln>
          <a:effectLst/>
        </p:spPr>
        <p:txBody>
          <a:bodyPr>
            <a:spAutoFit/>
          </a:bodyPr>
          <a:lstStyle/>
          <a:p>
            <a:pPr indent="-381000">
              <a:buFont typeface="Arial" pitchFamily="34" charset="0"/>
              <a:buChar char="•"/>
              <a:defRPr/>
            </a:pPr>
            <a:r>
              <a:rPr lang="en-US" sz="2400" dirty="0" smtClean="0">
                <a:solidFill>
                  <a:schemeClr val="bg1"/>
                </a:solidFill>
              </a:rPr>
              <a:t>Increase </a:t>
            </a:r>
            <a:r>
              <a:rPr lang="en-US" sz="2400" dirty="0">
                <a:solidFill>
                  <a:schemeClr val="bg1"/>
                </a:solidFill>
              </a:rPr>
              <a:t>iteration p by one, go back to Step 2 </a:t>
            </a:r>
            <a:r>
              <a:rPr lang="en-US" sz="2400" dirty="0" smtClean="0">
                <a:solidFill>
                  <a:schemeClr val="bg1"/>
                </a:solidFill>
              </a:rPr>
              <a:t>and continue </a:t>
            </a:r>
            <a:r>
              <a:rPr lang="en-US" sz="2400" dirty="0">
                <a:solidFill>
                  <a:schemeClr val="bg1"/>
                </a:solidFill>
              </a:rPr>
              <a:t>until the minimum-distance </a:t>
            </a:r>
            <a:r>
              <a:rPr lang="en-US" sz="2400" dirty="0" smtClean="0">
                <a:solidFill>
                  <a:schemeClr val="bg1"/>
                </a:solidFill>
              </a:rPr>
              <a:t>Euclidean criterion </a:t>
            </a:r>
            <a:r>
              <a:rPr lang="en-US" sz="2400" dirty="0">
                <a:solidFill>
                  <a:schemeClr val="bg1"/>
                </a:solidFill>
              </a:rPr>
              <a:t>is satisfied, or no noticeable </a:t>
            </a:r>
            <a:r>
              <a:rPr lang="en-US" sz="2400" dirty="0" smtClean="0">
                <a:solidFill>
                  <a:schemeClr val="bg1"/>
                </a:solidFill>
              </a:rPr>
              <a:t>changes occur </a:t>
            </a:r>
            <a:r>
              <a:rPr lang="en-US" sz="2400" dirty="0">
                <a:solidFill>
                  <a:schemeClr val="bg1"/>
                </a:solidFill>
              </a:rPr>
              <a:t>in the feature map.</a:t>
            </a:r>
          </a:p>
        </p:txBody>
      </p:sp>
      <p:sp>
        <p:nvSpPr>
          <p:cNvPr id="151556" name="Rectangle 4"/>
          <p:cNvSpPr>
            <a:spLocks noChangeArrowheads="1"/>
          </p:cNvSpPr>
          <p:nvPr/>
        </p:nvSpPr>
        <p:spPr bwMode="auto">
          <a:xfrm>
            <a:off x="323850" y="395288"/>
            <a:ext cx="2408032" cy="461665"/>
          </a:xfrm>
          <a:prstGeom prst="rect">
            <a:avLst/>
          </a:prstGeom>
          <a:noFill/>
          <a:ln w="12700" cap="sq">
            <a:noFill/>
            <a:miter lim="800000"/>
            <a:headEnd type="none" w="sm" len="sm"/>
            <a:tailEnd type="none" w="sm" len="sm"/>
          </a:ln>
          <a:effectLst/>
        </p:spPr>
        <p:txBody>
          <a:bodyPr wrap="none">
            <a:spAutoFit/>
          </a:bodyPr>
          <a:lstStyle/>
          <a:p>
            <a:pPr>
              <a:defRPr/>
            </a:pPr>
            <a:r>
              <a:rPr lang="en-US" sz="2400" dirty="0">
                <a:solidFill>
                  <a:schemeClr val="bg1"/>
                </a:solidFill>
              </a:rPr>
              <a:t>Step 4: Iteration.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381000"/>
            <a:ext cx="7772400" cy="609600"/>
          </a:xfrm>
        </p:spPr>
        <p:txBody>
          <a:bodyPr/>
          <a:lstStyle/>
          <a:p>
            <a:r>
              <a:rPr lang="en-US" sz="3200" b="1" dirty="0"/>
              <a:t>Introduction</a:t>
            </a:r>
          </a:p>
        </p:txBody>
      </p:sp>
      <p:sp>
        <p:nvSpPr>
          <p:cNvPr id="226307" name="Rectangle 3"/>
          <p:cNvSpPr>
            <a:spLocks noGrp="1" noChangeArrowheads="1"/>
          </p:cNvSpPr>
          <p:nvPr>
            <p:ph type="body" idx="1"/>
          </p:nvPr>
        </p:nvSpPr>
        <p:spPr>
          <a:xfrm>
            <a:off x="571500" y="1066800"/>
            <a:ext cx="8153400" cy="5029200"/>
          </a:xfrm>
        </p:spPr>
        <p:txBody>
          <a:bodyPr/>
          <a:lstStyle/>
          <a:p>
            <a:pPr marL="228600" indent="-228600">
              <a:spcBef>
                <a:spcPct val="10000"/>
              </a:spcBef>
            </a:pPr>
            <a:r>
              <a:rPr lang="en-US" dirty="0">
                <a:solidFill>
                  <a:schemeClr val="accent1"/>
                </a:solidFill>
              </a:rPr>
              <a:t>Unsupervised learning </a:t>
            </a:r>
          </a:p>
          <a:p>
            <a:pPr marL="571500" lvl="1" indent="-228600">
              <a:spcBef>
                <a:spcPct val="10000"/>
              </a:spcBef>
            </a:pPr>
            <a:r>
              <a:rPr lang="en-US" dirty="0">
                <a:solidFill>
                  <a:schemeClr val="accent1"/>
                </a:solidFill>
              </a:rPr>
              <a:t>Training samples contain only input patterns</a:t>
            </a:r>
          </a:p>
          <a:p>
            <a:pPr marL="914400" lvl="2">
              <a:spcBef>
                <a:spcPct val="10000"/>
              </a:spcBef>
            </a:pPr>
            <a:r>
              <a:rPr lang="en-US" dirty="0">
                <a:solidFill>
                  <a:schemeClr val="accent1"/>
                </a:solidFill>
              </a:rPr>
              <a:t>No desired output is given (teacher-less)</a:t>
            </a:r>
          </a:p>
          <a:p>
            <a:pPr marL="571500" lvl="1" indent="-228600">
              <a:spcBef>
                <a:spcPct val="10000"/>
              </a:spcBef>
            </a:pPr>
            <a:r>
              <a:rPr lang="en-US" sz="3100" dirty="0"/>
              <a:t>Learn to form classes/clusters of sample patterns according to similarities among them</a:t>
            </a:r>
          </a:p>
          <a:p>
            <a:pPr marL="914400" lvl="2">
              <a:spcBef>
                <a:spcPct val="10000"/>
              </a:spcBef>
            </a:pPr>
            <a:r>
              <a:rPr lang="en-US" sz="2700" dirty="0"/>
              <a:t>Patterns in a cluster would have similar features</a:t>
            </a:r>
          </a:p>
          <a:p>
            <a:pPr marL="914400" lvl="2">
              <a:spcBef>
                <a:spcPct val="10000"/>
              </a:spcBef>
            </a:pPr>
            <a:r>
              <a:rPr lang="en-US" sz="2700" dirty="0">
                <a:solidFill>
                  <a:schemeClr val="accent1"/>
                </a:solidFill>
              </a:rPr>
              <a:t>No prior knowledge as what features are important for classification, and how many classes are there.</a:t>
            </a:r>
          </a:p>
        </p:txBody>
      </p:sp>
      <p:sp>
        <p:nvSpPr>
          <p:cNvPr id="4" name="Date Placeholder 3"/>
          <p:cNvSpPr>
            <a:spLocks noGrp="1"/>
          </p:cNvSpPr>
          <p:nvPr>
            <p:ph type="dt" sz="half" idx="10"/>
          </p:nvPr>
        </p:nvSpPr>
        <p:spPr/>
        <p:txBody>
          <a:bodyPr/>
          <a:lstStyle/>
          <a:p>
            <a:fld id="{7C3B422C-9CFA-434E-83B2-4BB1E9C8412F}" type="datetime1">
              <a:rPr lang="en-US" smtClean="0"/>
              <a:t>4/2/2025</a:t>
            </a:fld>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4</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Unsupervised learning </a:t>
            </a:r>
            <a:br>
              <a:rPr lang="en-US" dirty="0" smtClean="0"/>
            </a:br>
            <a:endParaRPr lang="en-US" dirty="0"/>
          </a:p>
        </p:txBody>
      </p:sp>
      <p:sp>
        <p:nvSpPr>
          <p:cNvPr id="3" name="Content Placeholder 2"/>
          <p:cNvSpPr>
            <a:spLocks noGrp="1"/>
          </p:cNvSpPr>
          <p:nvPr>
            <p:ph idx="1"/>
          </p:nvPr>
        </p:nvSpPr>
        <p:spPr/>
        <p:txBody>
          <a:bodyPr/>
          <a:lstStyle/>
          <a:p>
            <a:pPr marL="571500" lvl="1" indent="-228600">
              <a:lnSpc>
                <a:spcPct val="80000"/>
              </a:lnSpc>
              <a:buNone/>
            </a:pPr>
            <a:endParaRPr lang="en-US" sz="2400" dirty="0" smtClean="0"/>
          </a:p>
          <a:p>
            <a:pPr marL="171450" indent="-228600">
              <a:lnSpc>
                <a:spcPct val="80000"/>
              </a:lnSpc>
              <a:buNone/>
            </a:pPr>
            <a:r>
              <a:rPr lang="en-US" dirty="0" smtClean="0"/>
              <a:t>Types to be covered:</a:t>
            </a:r>
          </a:p>
          <a:p>
            <a:pPr marL="171450" indent="-228600">
              <a:lnSpc>
                <a:spcPct val="80000"/>
              </a:lnSpc>
            </a:pPr>
            <a:r>
              <a:rPr lang="en-US" dirty="0" smtClean="0"/>
              <a:t>Hopfield </a:t>
            </a:r>
            <a:r>
              <a:rPr lang="en-US" dirty="0"/>
              <a:t>Neural </a:t>
            </a:r>
            <a:r>
              <a:rPr lang="en-US" dirty="0" smtClean="0"/>
              <a:t>Network</a:t>
            </a:r>
          </a:p>
          <a:p>
            <a:pPr marL="171450" indent="-228600">
              <a:lnSpc>
                <a:spcPct val="80000"/>
              </a:lnSpc>
            </a:pPr>
            <a:r>
              <a:rPr lang="en-US" dirty="0" err="1"/>
              <a:t>Hebbian</a:t>
            </a:r>
            <a:r>
              <a:rPr lang="en-US" dirty="0"/>
              <a:t> learning </a:t>
            </a:r>
          </a:p>
          <a:p>
            <a:pPr marL="171450" indent="-228600">
              <a:lnSpc>
                <a:spcPct val="80000"/>
              </a:lnSpc>
            </a:pPr>
            <a:r>
              <a:rPr lang="en-US" dirty="0" smtClean="0"/>
              <a:t>Competitive networks and </a:t>
            </a:r>
            <a:r>
              <a:rPr lang="en-US" dirty="0" smtClean="0">
                <a:solidFill>
                  <a:srgbClr val="FF3300"/>
                </a:solidFill>
              </a:rPr>
              <a:t>competitive learning</a:t>
            </a:r>
            <a:endParaRPr lang="en-US" dirty="0">
              <a:solidFill>
                <a:srgbClr val="FF3300"/>
              </a:solidFill>
            </a:endParaRPr>
          </a:p>
        </p:txBody>
      </p:sp>
      <p:sp>
        <p:nvSpPr>
          <p:cNvPr id="4" name="Date Placeholder 3"/>
          <p:cNvSpPr>
            <a:spLocks noGrp="1"/>
          </p:cNvSpPr>
          <p:nvPr>
            <p:ph type="dt" sz="half" idx="10"/>
          </p:nvPr>
        </p:nvSpPr>
        <p:spPr/>
        <p:txBody>
          <a:bodyPr/>
          <a:lstStyle/>
          <a:p>
            <a:fld id="{6E5AB633-09D1-4482-A4F0-4A5A5F8BCC86}" type="datetime1">
              <a:rPr lang="en-US" smtClean="0"/>
              <a:t>4/2/2025</a:t>
            </a:fld>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5</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993775"/>
          </a:xfrm>
        </p:spPr>
        <p:txBody>
          <a:bodyPr>
            <a:normAutofit fontScale="90000"/>
          </a:bodyPr>
          <a:lstStyle/>
          <a:p>
            <a:r>
              <a:rPr lang="en-US" b="1" dirty="0" smtClean="0"/>
              <a:t>Hopfield Neural Network</a:t>
            </a:r>
            <a:br>
              <a:rPr lang="en-US" b="1" dirty="0" smtClean="0"/>
            </a:br>
            <a:endParaRPr lang="en-US" dirty="0"/>
          </a:p>
        </p:txBody>
      </p:sp>
      <p:sp>
        <p:nvSpPr>
          <p:cNvPr id="4" name="Date Placeholder 3"/>
          <p:cNvSpPr>
            <a:spLocks noGrp="1"/>
          </p:cNvSpPr>
          <p:nvPr>
            <p:ph type="dt" sz="half" idx="10"/>
          </p:nvPr>
        </p:nvSpPr>
        <p:spPr/>
        <p:txBody>
          <a:bodyPr/>
          <a:lstStyle/>
          <a:p>
            <a:fld id="{FB58CEC2-1777-4F67-915F-1A29EAF39921}" type="datetime1">
              <a:rPr lang="en-US" smtClean="0"/>
              <a:t>4/2/2025</a:t>
            </a:fld>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6</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Hopfield Neural Network</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solidFill>
                  <a:schemeClr val="accent1"/>
                </a:solidFill>
              </a:rPr>
              <a:t>Unlike a regular Feed-forward NN, where the flow of data is in one direction. A hopfield network, is one in which all the nodes are both inputs and outputs, and are all fully interconnected.</a:t>
            </a:r>
          </a:p>
          <a:p>
            <a:pPr algn="just"/>
            <a:r>
              <a:rPr lang="en-US" dirty="0" smtClean="0"/>
              <a:t>This is super useful, if your data is noisy, or partial. Since the network can store patterns, and retrieve those patterns based on partial input, due to the interconnections. </a:t>
            </a:r>
          </a:p>
          <a:p>
            <a:pPr algn="just"/>
            <a:r>
              <a:rPr lang="en-US" dirty="0" smtClean="0"/>
              <a:t>But, the only problem, being that they are very computationally expensive, due to every node being </a:t>
            </a:r>
            <a:r>
              <a:rPr lang="en-US" i="1" dirty="0" smtClean="0"/>
              <a:t>N</a:t>
            </a:r>
            <a:r>
              <a:rPr lang="en-US" baseline="30000" dirty="0" smtClean="0"/>
              <a:t>2</a:t>
            </a:r>
          </a:p>
          <a:p>
            <a:r>
              <a:rPr lang="en-US" dirty="0"/>
              <a:t>Usually employed in binary-logic </a:t>
            </a:r>
            <a:r>
              <a:rPr lang="en-US" dirty="0" smtClean="0"/>
              <a:t>tasks:                                                    </a:t>
            </a:r>
            <a:r>
              <a:rPr lang="en-US" dirty="0"/>
              <a:t>	   e.g. pattern completion and association</a:t>
            </a:r>
            <a:endParaRPr lang="el-GR" dirty="0"/>
          </a:p>
          <a:p>
            <a:pPr algn="just"/>
            <a:endParaRPr lang="en-US" baseline="30000" dirty="0" smtClean="0"/>
          </a:p>
        </p:txBody>
      </p:sp>
      <p:sp>
        <p:nvSpPr>
          <p:cNvPr id="4" name="Date Placeholder 3"/>
          <p:cNvSpPr>
            <a:spLocks noGrp="1"/>
          </p:cNvSpPr>
          <p:nvPr>
            <p:ph type="dt" sz="half" idx="10"/>
          </p:nvPr>
        </p:nvSpPr>
        <p:spPr/>
        <p:txBody>
          <a:bodyPr/>
          <a:lstStyle/>
          <a:p>
            <a:fld id="{2172CABC-FD89-410B-8372-B7EB63AB143B}" type="datetime1">
              <a:rPr lang="en-US" smtClean="0"/>
              <a:t>4/2/2025</a:t>
            </a:fld>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7</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Hopfield Neural Network</a:t>
            </a:r>
            <a:br>
              <a:rPr lang="en-US" b="1" dirty="0" smtClean="0"/>
            </a:br>
            <a:endParaRPr lang="en-US" dirty="0"/>
          </a:p>
        </p:txBody>
      </p:sp>
      <p:sp>
        <p:nvSpPr>
          <p:cNvPr id="3" name="Content Placeholder 2"/>
          <p:cNvSpPr>
            <a:spLocks noGrp="1"/>
          </p:cNvSpPr>
          <p:nvPr>
            <p:ph idx="1"/>
          </p:nvPr>
        </p:nvSpPr>
        <p:spPr>
          <a:xfrm>
            <a:off x="457200" y="1600201"/>
            <a:ext cx="8382000" cy="4343400"/>
          </a:xfrm>
        </p:spPr>
        <p:txBody>
          <a:bodyPr>
            <a:normAutofit/>
          </a:bodyPr>
          <a:lstStyle/>
          <a:p>
            <a:r>
              <a:rPr lang="en-US" dirty="0"/>
              <a:t>Hopfield Nets are fully </a:t>
            </a:r>
            <a:r>
              <a:rPr lang="en-US" dirty="0" smtClean="0"/>
              <a:t>connected, symmetrically-weighted </a:t>
            </a:r>
            <a:r>
              <a:rPr lang="en-US" dirty="0"/>
              <a:t>networks  </a:t>
            </a:r>
            <a:r>
              <a:rPr lang="en-US" dirty="0" smtClean="0"/>
              <a:t>that  </a:t>
            </a:r>
            <a:r>
              <a:rPr lang="en-US" dirty="0"/>
              <a:t>extended the ideas of linear associative </a:t>
            </a:r>
            <a:r>
              <a:rPr lang="en-US" dirty="0" smtClean="0"/>
              <a:t>memories  </a:t>
            </a:r>
            <a:r>
              <a:rPr lang="en-US" dirty="0"/>
              <a:t>by adding cyclic  connections</a:t>
            </a:r>
          </a:p>
          <a:p>
            <a:r>
              <a:rPr lang="en-US" dirty="0" smtClean="0"/>
              <a:t>You construct a hopfield net in the following way.  Each input </a:t>
            </a:r>
            <a:r>
              <a:rPr lang="en-US" i="1" dirty="0" err="1"/>
              <a:t>i</a:t>
            </a:r>
            <a:r>
              <a:rPr lang="en-US" i="1" dirty="0" smtClean="0"/>
              <a:t> </a:t>
            </a:r>
            <a:r>
              <a:rPr lang="en-US" dirty="0" smtClean="0"/>
              <a:t>has a weight </a:t>
            </a:r>
            <a:r>
              <a:rPr lang="en-US" i="1" dirty="0" smtClean="0"/>
              <a:t>w</a:t>
            </a:r>
            <a:r>
              <a:rPr lang="en-US" i="1" baseline="-25000" dirty="0" smtClean="0"/>
              <a:t>i</a:t>
            </a:r>
            <a:r>
              <a:rPr lang="en-US" dirty="0" smtClean="0"/>
              <a:t> associated with it. They also have an output, whose state is maintained until the neuron gets updated.</a:t>
            </a:r>
          </a:p>
          <a:p>
            <a:endParaRPr lang="en-US" dirty="0"/>
          </a:p>
        </p:txBody>
      </p:sp>
      <p:sp>
        <p:nvSpPr>
          <p:cNvPr id="4" name="Date Placeholder 3"/>
          <p:cNvSpPr>
            <a:spLocks noGrp="1"/>
          </p:cNvSpPr>
          <p:nvPr>
            <p:ph type="dt" sz="half" idx="10"/>
          </p:nvPr>
        </p:nvSpPr>
        <p:spPr/>
        <p:txBody>
          <a:bodyPr/>
          <a:lstStyle/>
          <a:p>
            <a:fld id="{866EF5D9-E30F-4355-9677-CD4033CA4CE9}" type="datetime1">
              <a:rPr lang="en-US" smtClean="0"/>
              <a:t>4/2/2025</a:t>
            </a:fld>
            <a:endParaRPr lang="en-US"/>
          </a:p>
        </p:txBody>
      </p:sp>
      <p:sp>
        <p:nvSpPr>
          <p:cNvPr id="5" name="Slide Number Placeholder 4"/>
          <p:cNvSpPr>
            <a:spLocks noGrp="1"/>
          </p:cNvSpPr>
          <p:nvPr>
            <p:ph type="sldNum" sz="quarter" idx="12"/>
          </p:nvPr>
        </p:nvSpPr>
        <p:spPr/>
        <p:txBody>
          <a:bodyPr/>
          <a:lstStyle/>
          <a:p>
            <a:fld id="{1B5D4824-C772-4F44-99F6-F368DD715A31}" type="slidenum">
              <a:rPr lang="en-US" smtClean="0"/>
              <a:t>8</a:t>
            </a:fld>
            <a:endParaRPr lang="en-US"/>
          </a:p>
        </p:txBody>
      </p:sp>
      <p:sp>
        <p:nvSpPr>
          <p:cNvPr id="6" name="Footer Placeholder 5"/>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Hopfield Neural Network</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3400" y="1524001"/>
            <a:ext cx="8001000" cy="44196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2DBD426F-BE40-475A-8611-5A6260525037}" type="datetime1">
              <a:rPr lang="en-US" smtClean="0"/>
              <a:t>4/2/2025</a:t>
            </a:fld>
            <a:endParaRPr lang="en-US"/>
          </a:p>
        </p:txBody>
      </p:sp>
      <p:sp>
        <p:nvSpPr>
          <p:cNvPr id="7" name="Slide Number Placeholder 6"/>
          <p:cNvSpPr>
            <a:spLocks noGrp="1"/>
          </p:cNvSpPr>
          <p:nvPr>
            <p:ph type="sldNum" sz="quarter" idx="12"/>
          </p:nvPr>
        </p:nvSpPr>
        <p:spPr/>
        <p:txBody>
          <a:bodyPr/>
          <a:lstStyle/>
          <a:p>
            <a:fld id="{1B5D4824-C772-4F44-99F6-F368DD715A31}" type="slidenum">
              <a:rPr lang="en-US" smtClean="0"/>
              <a:t>9</a:t>
            </a:fld>
            <a:endParaRPr lang="en-US"/>
          </a:p>
        </p:txBody>
      </p:sp>
      <p:sp>
        <p:nvSpPr>
          <p:cNvPr id="8" name="Footer Placeholder 7"/>
          <p:cNvSpPr>
            <a:spLocks noGrp="1"/>
          </p:cNvSpPr>
          <p:nvPr>
            <p:ph type="ftr" sz="quarter" idx="11"/>
          </p:nvPr>
        </p:nvSpPr>
        <p:spPr/>
        <p:txBody>
          <a:bodyPr/>
          <a:lstStyle/>
          <a:p>
            <a:r>
              <a:rPr lang="en-US" smtClean="0"/>
              <a:t>Unsupervised Learning in NN</a:t>
            </a:r>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TotalTime>
  <Words>2236</Words>
  <Application>Microsoft Office PowerPoint</Application>
  <PresentationFormat>On-screen Show (4:3)</PresentationFormat>
  <Paragraphs>260</Paragraphs>
  <Slides>39</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39</vt:i4>
      </vt:variant>
    </vt:vector>
  </HeadingPairs>
  <TitlesOfParts>
    <vt:vector size="51" baseType="lpstr">
      <vt:lpstr>Arial</vt:lpstr>
      <vt:lpstr>Book Antiqua</vt:lpstr>
      <vt:lpstr>Calibri</vt:lpstr>
      <vt:lpstr>Lucida Sans</vt:lpstr>
      <vt:lpstr>Symbol</vt:lpstr>
      <vt:lpstr>Symbol,Italic</vt:lpstr>
      <vt:lpstr>Times New Roman</vt:lpstr>
      <vt:lpstr>Wingdings</vt:lpstr>
      <vt:lpstr>Wingdings 2</vt:lpstr>
      <vt:lpstr>Wingdings 3</vt:lpstr>
      <vt:lpstr>Office Theme</vt:lpstr>
      <vt:lpstr>Apex</vt:lpstr>
      <vt:lpstr>PowerPoint Presentation</vt:lpstr>
      <vt:lpstr>Introduction</vt:lpstr>
      <vt:lpstr>Introduction</vt:lpstr>
      <vt:lpstr>Introduction</vt:lpstr>
      <vt:lpstr>Unsupervised learning  </vt:lpstr>
      <vt:lpstr>Hopfield Neural Network </vt:lpstr>
      <vt:lpstr>Hopfield Neural Network </vt:lpstr>
      <vt:lpstr>Hopfield Neural Network </vt:lpstr>
      <vt:lpstr>Hopfield Neural Network</vt:lpstr>
      <vt:lpstr>Hopfield Neural Network</vt:lpstr>
      <vt:lpstr>Hopfield Neural Network</vt:lpstr>
      <vt:lpstr>Hopfield Neural Network</vt:lpstr>
      <vt:lpstr>Hopfield Neural Network</vt:lpstr>
      <vt:lpstr>Hopfield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Hopfield Neural Network </dc:title>
  <dc:creator>user</dc:creator>
  <cp:lastModifiedBy>Michael Waweru</cp:lastModifiedBy>
  <cp:revision>6</cp:revision>
  <dcterms:created xsi:type="dcterms:W3CDTF">2018-07-10T07:51:58Z</dcterms:created>
  <dcterms:modified xsi:type="dcterms:W3CDTF">2025-04-02T11:14:59Z</dcterms:modified>
</cp:coreProperties>
</file>