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81" r:id="rId12"/>
    <p:sldId id="265" r:id="rId13"/>
    <p:sldId id="270" r:id="rId14"/>
    <p:sldId id="271" r:id="rId15"/>
    <p:sldId id="272" r:id="rId16"/>
    <p:sldId id="277" r:id="rId17"/>
    <p:sldId id="275" r:id="rId18"/>
    <p:sldId id="276" r:id="rId19"/>
    <p:sldId id="278" r:id="rId20"/>
    <p:sldId id="273" r:id="rId21"/>
    <p:sldId id="274" r:id="rId22"/>
    <p:sldId id="279" r:id="rId23"/>
    <p:sldId id="269" r:id="rId24"/>
    <p:sldId id="266" r:id="rId25"/>
    <p:sldId id="267" r:id="rId2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904711-421F-4DB6-A889-BD3E15533D8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5C716C-A696-4551-882C-C025CFE059E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C98898-041B-4189-A468-8D81F559FEE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448155-A97B-47CD-A7DE-F5C94956EB4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5AA2E0-D0D6-4921-89A5-5BE662FB528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076CE6-0C3B-4A17-9EE4-733AE9DFF15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2C7FCD-68F2-49B2-A320-8E3057D7035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6360F0-01E3-4C68-AE85-AC5B3392109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8A60BB-CA1E-4021-B5E1-0939BBA46D5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1D6178-3418-46B6-BFB3-3A137A2B1C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A00E6D4-F85F-4552-A0B2-958D942069E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B98080-02ED-4D2F-B42A-E7A644292F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CA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C4EC67-5162-4A6A-8157-6866671A8508}" type="slidenum">
              <a:rPr lang="en-CA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html/default.asp" TargetMode="Externa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/default.asp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js/default.asp" TargetMode="Externa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Sodecia-GTAC/TcUI-Migration/mileston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4"/>
          <p:cNvPicPr/>
          <p:nvPr/>
        </p:nvPicPr>
        <p:blipFill>
          <a:blip r:embed="rId2">
            <a:alphaModFix amt="11000"/>
          </a:blip>
          <a:stretch/>
        </p:blipFill>
        <p:spPr>
          <a:xfrm>
            <a:off x="5626384" y="2270356"/>
            <a:ext cx="6350456" cy="4184803"/>
          </a:xfrm>
          <a:prstGeom prst="rect">
            <a:avLst/>
          </a:prstGeom>
          <a:ln w="0">
            <a:noFill/>
          </a:ln>
        </p:spPr>
      </p:pic>
      <p:sp>
        <p:nvSpPr>
          <p:cNvPr id="43" name="Rectangle 29"/>
          <p:cNvSpPr/>
          <p:nvPr/>
        </p:nvSpPr>
        <p:spPr>
          <a:xfrm>
            <a:off x="0" y="0"/>
            <a:ext cx="2012400" cy="685692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1"/>
          <p:cNvSpPr/>
          <p:nvPr/>
        </p:nvSpPr>
        <p:spPr>
          <a:xfrm>
            <a:off x="213840" y="1633320"/>
            <a:ext cx="3523320" cy="3454200"/>
          </a:xfrm>
          <a:prstGeom prst="ellipse">
            <a:avLst/>
          </a:prstGeom>
          <a:solidFill>
            <a:srgbClr val="262626"/>
          </a:solidFill>
          <a:ln w="1746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26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Controls Training</a:t>
            </a:r>
            <a:endParaRPr lang="en-CA" sz="2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26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Part 3:</a:t>
            </a:r>
            <a:endParaRPr lang="en-CA" sz="2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26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 Framework Overview – UI</a:t>
            </a:r>
            <a:endParaRPr lang="en-CA" sz="2600" b="0" strike="noStrike" spc="-1">
              <a:latin typeface="Arial"/>
            </a:endParaRPr>
          </a:p>
        </p:txBody>
      </p:sp>
      <p:pic>
        <p:nvPicPr>
          <p:cNvPr id="45" name="Picture 22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4635360" y="2803680"/>
            <a:ext cx="6780600" cy="246168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2" descr="Icon&#10;&#10;Description automatically generated"/>
          <p:cNvPicPr/>
          <p:nvPr/>
        </p:nvPicPr>
        <p:blipFill>
          <a:blip r:embed="rId4"/>
          <a:stretch/>
        </p:blipFill>
        <p:spPr>
          <a:xfrm>
            <a:off x="10239120" y="265680"/>
            <a:ext cx="1612800" cy="16128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32" descr="Icon&#10;&#10;Description automatically generated">
            <a:extLst>
              <a:ext uri="{FF2B5EF4-FFF2-40B4-BE49-F238E27FC236}">
                <a16:creationId xmlns:a16="http://schemas.microsoft.com/office/drawing/2014/main" id="{EC58A03C-F16F-8F11-CD5E-7C435D6986F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127984" y="265680"/>
            <a:ext cx="1689840" cy="1689840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No symbol - Wikipedia">
            <a:extLst>
              <a:ext uri="{FF2B5EF4-FFF2-40B4-BE49-F238E27FC236}">
                <a16:creationId xmlns:a16="http://schemas.microsoft.com/office/drawing/2014/main" id="{AE89B449-4E39-4A21-809D-E17AEBF5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504" y="85778"/>
            <a:ext cx="2098800" cy="2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: Shape 10"/>
          <p:cNvSpPr/>
          <p:nvPr/>
        </p:nvSpPr>
        <p:spPr>
          <a:xfrm>
            <a:off x="6832080" y="5346720"/>
            <a:ext cx="5358960" cy="1510200"/>
          </a:xfrm>
          <a:custGeom>
            <a:avLst/>
            <a:gdLst/>
            <a:ahLst/>
            <a:cxnLst/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Freeform: Shape 11"/>
          <p:cNvSpPr/>
          <p:nvPr/>
        </p:nvSpPr>
        <p:spPr>
          <a:xfrm>
            <a:off x="0" y="5346720"/>
            <a:ext cx="7345440" cy="1510200"/>
          </a:xfrm>
          <a:custGeom>
            <a:avLst/>
            <a:gdLst/>
            <a:ahLst/>
            <a:cxnLst/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Picture 16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84840" y="5577120"/>
            <a:ext cx="2646720" cy="96048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13"/>
          <p:cNvPicPr/>
          <p:nvPr/>
        </p:nvPicPr>
        <p:blipFill>
          <a:blip r:embed="rId3"/>
          <a:stretch/>
        </p:blipFill>
        <p:spPr>
          <a:xfrm>
            <a:off x="7380000" y="141480"/>
            <a:ext cx="2879280" cy="5077800"/>
          </a:xfrm>
          <a:prstGeom prst="rect">
            <a:avLst/>
          </a:prstGeom>
          <a:ln w="0">
            <a:noFill/>
          </a:ln>
        </p:spPr>
      </p:pic>
      <p:sp>
        <p:nvSpPr>
          <p:cNvPr id="121" name="Arrow: Notched Right 5"/>
          <p:cNvSpPr/>
          <p:nvPr/>
        </p:nvSpPr>
        <p:spPr>
          <a:xfrm>
            <a:off x="5858640" y="2448720"/>
            <a:ext cx="620640" cy="61056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2" name="Rectangle 8"/>
          <p:cNvSpPr/>
          <p:nvPr/>
        </p:nvSpPr>
        <p:spPr>
          <a:xfrm>
            <a:off x="990000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90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With TcHmi Project</a:t>
            </a:r>
            <a:endParaRPr lang="en-CA" sz="3600" b="0" strike="noStrike" spc="-1">
              <a:latin typeface="Arial"/>
            </a:endParaRPr>
          </a:p>
        </p:txBody>
      </p:sp>
      <p:pic>
        <p:nvPicPr>
          <p:cNvPr id="123" name="Picture 116"/>
          <p:cNvPicPr/>
          <p:nvPr/>
        </p:nvPicPr>
        <p:blipFill>
          <a:blip r:embed="rId4"/>
          <a:stretch/>
        </p:blipFill>
        <p:spPr>
          <a:xfrm>
            <a:off x="2035080" y="199440"/>
            <a:ext cx="3004200" cy="5019840"/>
          </a:xfrm>
          <a:prstGeom prst="rect">
            <a:avLst/>
          </a:prstGeom>
          <a:ln w="0">
            <a:noFill/>
          </a:ln>
        </p:spPr>
      </p:pic>
      <p:sp>
        <p:nvSpPr>
          <p:cNvPr id="124" name="Rectangle 9"/>
          <p:cNvSpPr/>
          <p:nvPr/>
        </p:nvSpPr>
        <p:spPr>
          <a:xfrm>
            <a:off x="18000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 lnSpcReduction="100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No TcHmi Project</a:t>
            </a:r>
            <a:endParaRPr lang="en-CA" sz="3600" b="0" strike="noStrike" spc="-1">
              <a:latin typeface="Arial"/>
            </a:endParaRPr>
          </a:p>
        </p:txBody>
      </p:sp>
      <p:sp>
        <p:nvSpPr>
          <p:cNvPr id="125" name="Rectangle: Rounded Corners 1"/>
          <p:cNvSpPr/>
          <p:nvPr/>
        </p:nvSpPr>
        <p:spPr>
          <a:xfrm>
            <a:off x="7206480" y="1638000"/>
            <a:ext cx="1864440" cy="2462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: Shape 10"/>
          <p:cNvSpPr/>
          <p:nvPr/>
        </p:nvSpPr>
        <p:spPr>
          <a:xfrm>
            <a:off x="6832080" y="5346720"/>
            <a:ext cx="5358960" cy="1510200"/>
          </a:xfrm>
          <a:custGeom>
            <a:avLst/>
            <a:gdLst/>
            <a:ahLst/>
            <a:cxnLst/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Freeform: Shape 11"/>
          <p:cNvSpPr/>
          <p:nvPr/>
        </p:nvSpPr>
        <p:spPr>
          <a:xfrm>
            <a:off x="0" y="5346720"/>
            <a:ext cx="7345440" cy="1510200"/>
          </a:xfrm>
          <a:custGeom>
            <a:avLst/>
            <a:gdLst/>
            <a:ahLst/>
            <a:cxnLst/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Picture 16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84840" y="5577120"/>
            <a:ext cx="2646720" cy="960480"/>
          </a:xfrm>
          <a:prstGeom prst="rect">
            <a:avLst/>
          </a:prstGeom>
          <a:ln w="0">
            <a:noFill/>
          </a:ln>
        </p:spPr>
      </p:pic>
      <p:sp>
        <p:nvSpPr>
          <p:cNvPr id="122" name="Rectangle 8"/>
          <p:cNvSpPr/>
          <p:nvPr/>
        </p:nvSpPr>
        <p:spPr>
          <a:xfrm>
            <a:off x="990000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65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Web Based</a:t>
            </a:r>
            <a:endParaRPr lang="en-CA" sz="3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E2CA7-5D45-C252-99A9-DAA631C7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62" y="93960"/>
            <a:ext cx="7744262" cy="5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1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7"/>
          <p:cNvSpPr/>
          <p:nvPr/>
        </p:nvSpPr>
        <p:spPr>
          <a:xfrm rot="10800000">
            <a:off x="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Rectangle 16"/>
          <p:cNvSpPr/>
          <p:nvPr/>
        </p:nvSpPr>
        <p:spPr>
          <a:xfrm>
            <a:off x="990216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 lnSpcReduction="100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Navigation Concept</a:t>
            </a:r>
            <a:endParaRPr lang="en-CA" sz="3600" b="0" strike="noStrike" spc="-1">
              <a:latin typeface="Arial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216624" y="1079280"/>
            <a:ext cx="2840760" cy="572904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130"/>
          <p:cNvPicPr/>
          <p:nvPr/>
        </p:nvPicPr>
        <p:blipFill>
          <a:blip r:embed="rId3"/>
          <a:stretch/>
        </p:blipFill>
        <p:spPr>
          <a:xfrm>
            <a:off x="4682159" y="1321806"/>
            <a:ext cx="7189093" cy="5408034"/>
          </a:xfrm>
          <a:prstGeom prst="rect">
            <a:avLst/>
          </a:prstGeom>
          <a:ln w="0">
            <a:noFill/>
          </a:ln>
        </p:spPr>
      </p:pic>
      <p:sp>
        <p:nvSpPr>
          <p:cNvPr id="132" name="Straight Connector 131"/>
          <p:cNvSpPr/>
          <p:nvPr/>
        </p:nvSpPr>
        <p:spPr>
          <a:xfrm flipV="1">
            <a:off x="1432608" y="5940000"/>
            <a:ext cx="3249552" cy="497014"/>
          </a:xfrm>
          <a:prstGeom prst="line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A05F3-9C19-8182-E2ED-E50CF86692FB}"/>
              </a:ext>
            </a:extLst>
          </p:cNvPr>
          <p:cNvSpPr/>
          <p:nvPr/>
        </p:nvSpPr>
        <p:spPr>
          <a:xfrm>
            <a:off x="7037840" y="1267487"/>
            <a:ext cx="23086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 Region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6F3C43-EB91-DBA2-334A-06D00EF94C4B}"/>
              </a:ext>
            </a:extLst>
          </p:cNvPr>
          <p:cNvSpPr/>
          <p:nvPr/>
        </p:nvSpPr>
        <p:spPr>
          <a:xfrm>
            <a:off x="7234208" y="3717613"/>
            <a:ext cx="19159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Region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29B1F8-407A-84A6-99CA-9DA840A3626D}"/>
              </a:ext>
            </a:extLst>
          </p:cNvPr>
          <p:cNvSpPr/>
          <p:nvPr/>
        </p:nvSpPr>
        <p:spPr>
          <a:xfrm>
            <a:off x="633845" y="6325633"/>
            <a:ext cx="798762" cy="22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E0B3E8-49D9-5790-1577-F48C16F1C1CE}"/>
              </a:ext>
            </a:extLst>
          </p:cNvPr>
          <p:cNvSpPr/>
          <p:nvPr/>
        </p:nvSpPr>
        <p:spPr>
          <a:xfrm>
            <a:off x="561421" y="2095454"/>
            <a:ext cx="798762" cy="22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9139AAAA-D846-3D8E-07B9-485B6A359F2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5"/>
          <p:cNvSpPr/>
          <p:nvPr/>
        </p:nvSpPr>
        <p:spPr>
          <a:xfrm>
            <a:off x="-216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7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C2AC7-A575-7CB0-B47F-0AC1DCC5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47" y="1173240"/>
            <a:ext cx="7502231" cy="5634000"/>
          </a:xfrm>
          <a:prstGeom prst="rect">
            <a:avLst/>
          </a:prstGeom>
        </p:spPr>
      </p:pic>
      <p:pic>
        <p:nvPicPr>
          <p:cNvPr id="128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  <p:sp>
        <p:nvSpPr>
          <p:cNvPr id="129" name="Rectangle 16"/>
          <p:cNvSpPr/>
          <p:nvPr/>
        </p:nvSpPr>
        <p:spPr>
          <a:xfrm>
            <a:off x="990000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 lnSpcReduction="100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Navigation Concept</a:t>
            </a:r>
            <a:endParaRPr lang="en-CA" sz="3600" b="0" strike="noStrike" spc="-1">
              <a:latin typeface="Arial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4"/>
          <a:stretch/>
        </p:blipFill>
        <p:spPr>
          <a:xfrm>
            <a:off x="219240" y="1078200"/>
            <a:ext cx="2840760" cy="5729040"/>
          </a:xfrm>
          <a:prstGeom prst="rect">
            <a:avLst/>
          </a:prstGeom>
          <a:ln w="0">
            <a:noFill/>
          </a:ln>
        </p:spPr>
      </p:pic>
      <p:sp>
        <p:nvSpPr>
          <p:cNvPr id="132" name="Straight Connector 131"/>
          <p:cNvSpPr/>
          <p:nvPr/>
        </p:nvSpPr>
        <p:spPr>
          <a:xfrm flipV="1">
            <a:off x="2190939" y="3942720"/>
            <a:ext cx="4118613" cy="602120"/>
          </a:xfrm>
          <a:prstGeom prst="line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06DDD4F-EEFA-46C8-843B-48665D29B2DC}"/>
              </a:ext>
            </a:extLst>
          </p:cNvPr>
          <p:cNvSpPr/>
          <p:nvPr/>
        </p:nvSpPr>
        <p:spPr>
          <a:xfrm flipV="1">
            <a:off x="2190940" y="1367073"/>
            <a:ext cx="2048908" cy="1735487"/>
          </a:xfrm>
          <a:prstGeom prst="line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70EAEB-F1C9-5D12-3A92-CB6F899ACF66}"/>
              </a:ext>
            </a:extLst>
          </p:cNvPr>
          <p:cNvSpPr/>
          <p:nvPr/>
        </p:nvSpPr>
        <p:spPr>
          <a:xfrm>
            <a:off x="561421" y="2095454"/>
            <a:ext cx="798762" cy="22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5"/>
          <p:cNvSpPr/>
          <p:nvPr/>
        </p:nvSpPr>
        <p:spPr>
          <a:xfrm>
            <a:off x="-216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7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  <p:sp>
        <p:nvSpPr>
          <p:cNvPr id="129" name="Rectangle 16"/>
          <p:cNvSpPr/>
          <p:nvPr/>
        </p:nvSpPr>
        <p:spPr>
          <a:xfrm>
            <a:off x="990000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Symbo</a:t>
            </a:r>
            <a:r>
              <a:rPr lang="en-US" sz="3600" b="1" spc="-1" dirty="0">
                <a:solidFill>
                  <a:srgbClr val="000000"/>
                </a:solidFill>
                <a:latin typeface="Calibri Light"/>
                <a:ea typeface="DejaVu Sans"/>
              </a:rPr>
              <a:t>ls</a:t>
            </a:r>
            <a:endParaRPr lang="en-CA" sz="3600" b="0" strike="noStrike" spc="-1" dirty="0">
              <a:latin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BEEE65-6B02-53C9-E982-EB363D9B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43" y="2372007"/>
            <a:ext cx="6690620" cy="4337285"/>
          </a:xfrm>
          <a:prstGeom prst="rect">
            <a:avLst/>
          </a:prstGeom>
        </p:spPr>
      </p:pic>
      <p:pic>
        <p:nvPicPr>
          <p:cNvPr id="10" name="Picture 31" descr="Icon&#10;&#10;Description automatically generated">
            <a:extLst>
              <a:ext uri="{FF2B5EF4-FFF2-40B4-BE49-F238E27FC236}">
                <a16:creationId xmlns:a16="http://schemas.microsoft.com/office/drawing/2014/main" id="{7EF9FCA6-C911-2115-4B3C-1A2D5F0DC4E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0922223" y="1877519"/>
            <a:ext cx="693720" cy="693720"/>
          </a:xfrm>
          <a:prstGeom prst="rect">
            <a:avLst/>
          </a:prstGeom>
          <a:ln w="0"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00F699-AC6D-9D58-A731-8B621F2B1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53" y="1589746"/>
            <a:ext cx="4969077" cy="4611304"/>
          </a:xfrm>
          <a:prstGeom prst="rect">
            <a:avLst/>
          </a:prstGeom>
        </p:spPr>
      </p:pic>
      <p:pic>
        <p:nvPicPr>
          <p:cNvPr id="9" name="Picture 30" descr="Icon&#10;&#10;Description automatically generated">
            <a:extLst>
              <a:ext uri="{FF2B5EF4-FFF2-40B4-BE49-F238E27FC236}">
                <a16:creationId xmlns:a16="http://schemas.microsoft.com/office/drawing/2014/main" id="{065EFB1C-65EC-2AB7-18E4-882F5E27A0C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151507" y="1301400"/>
            <a:ext cx="693720" cy="693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2849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5"/>
          <p:cNvSpPr/>
          <p:nvPr/>
        </p:nvSpPr>
        <p:spPr>
          <a:xfrm>
            <a:off x="-216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7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  <p:sp>
        <p:nvSpPr>
          <p:cNvPr id="129" name="Rectangle 16"/>
          <p:cNvSpPr/>
          <p:nvPr/>
        </p:nvSpPr>
        <p:spPr>
          <a:xfrm>
            <a:off x="990000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Symbo</a:t>
            </a:r>
            <a:r>
              <a:rPr lang="en-US" sz="3600" b="1" spc="-1" dirty="0">
                <a:solidFill>
                  <a:srgbClr val="000000"/>
                </a:solidFill>
                <a:latin typeface="Calibri Light"/>
                <a:ea typeface="DejaVu Sans"/>
              </a:rPr>
              <a:t>ls</a:t>
            </a:r>
            <a:endParaRPr lang="en-CA" sz="3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D020F-E24C-11DD-1016-A24F27F9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51" y="343880"/>
            <a:ext cx="3352274" cy="6423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C4DBA-DFEC-4844-9EF0-FEAA55F36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775" y="343881"/>
            <a:ext cx="3307335" cy="6423433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14F505A0-B2AD-93B2-1125-4EBEED1FA799}"/>
              </a:ext>
            </a:extLst>
          </p:cNvPr>
          <p:cNvSpPr/>
          <p:nvPr/>
        </p:nvSpPr>
        <p:spPr>
          <a:xfrm>
            <a:off x="5809680" y="1037700"/>
            <a:ext cx="620640" cy="61056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772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5"/>
          <p:cNvSpPr/>
          <p:nvPr/>
        </p:nvSpPr>
        <p:spPr>
          <a:xfrm>
            <a:off x="-216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7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  <p:sp>
        <p:nvSpPr>
          <p:cNvPr id="129" name="Rectangle 16"/>
          <p:cNvSpPr/>
          <p:nvPr/>
        </p:nvSpPr>
        <p:spPr>
          <a:xfrm>
            <a:off x="9216428" y="93960"/>
            <a:ext cx="2825212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pc="-1" dirty="0">
                <a:solidFill>
                  <a:srgbClr val="000000"/>
                </a:solidFill>
                <a:latin typeface="Calibri Light"/>
                <a:ea typeface="DejaVu Sans"/>
              </a:rPr>
              <a:t>Localizations</a:t>
            </a:r>
            <a:endParaRPr lang="en-CA" sz="3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B7EDB-C9F4-EFB9-AF1D-CA0F8063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2" y="1413380"/>
            <a:ext cx="4615094" cy="4453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3429F7-FEBD-437E-8655-744569318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58" y="1681429"/>
            <a:ext cx="5368847" cy="2121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029404-E692-44CF-DF38-62E602647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858" y="4276184"/>
            <a:ext cx="5380965" cy="1800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0FB77F-77A6-0C5C-9D16-B1A4B1411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5124" y="1473484"/>
            <a:ext cx="1266825" cy="1638300"/>
          </a:xfrm>
          <a:prstGeom prst="rect">
            <a:avLst/>
          </a:prstGeom>
        </p:spPr>
      </p:pic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52A9701A-39A2-E688-CE75-6BD1B0303105}"/>
              </a:ext>
            </a:extLst>
          </p:cNvPr>
          <p:cNvSpPr/>
          <p:nvPr/>
        </p:nvSpPr>
        <p:spPr>
          <a:xfrm>
            <a:off x="10008394" y="2288312"/>
            <a:ext cx="620640" cy="61056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69377-5A32-D9E0-E416-EA7FD87C6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9123" y="3860330"/>
            <a:ext cx="1362075" cy="1495425"/>
          </a:xfrm>
          <a:prstGeom prst="rect">
            <a:avLst/>
          </a:prstGeom>
        </p:spPr>
      </p:pic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33388146-858A-61D1-EB12-7D5B049E5F78}"/>
              </a:ext>
            </a:extLst>
          </p:cNvPr>
          <p:cNvSpPr/>
          <p:nvPr/>
        </p:nvSpPr>
        <p:spPr>
          <a:xfrm>
            <a:off x="10124804" y="4786508"/>
            <a:ext cx="620640" cy="61056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3985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5"/>
          <p:cNvSpPr/>
          <p:nvPr/>
        </p:nvSpPr>
        <p:spPr>
          <a:xfrm>
            <a:off x="-216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7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D96853-695D-1805-7820-658490D8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12" y="405750"/>
            <a:ext cx="5641066" cy="6045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B4C3A-8AA1-B3D9-81A0-DF5B9CFC9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24" y="2150682"/>
            <a:ext cx="3918196" cy="4162236"/>
          </a:xfrm>
          <a:prstGeom prst="rect">
            <a:avLst/>
          </a:prstGeom>
        </p:spPr>
      </p:pic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94C5670-88CB-F2D0-BCCD-BCAD0C639C75}"/>
              </a:ext>
            </a:extLst>
          </p:cNvPr>
          <p:cNvSpPr/>
          <p:nvPr/>
        </p:nvSpPr>
        <p:spPr>
          <a:xfrm>
            <a:off x="3944696" y="2817900"/>
            <a:ext cx="620640" cy="61056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9" name="Rectangle 16"/>
          <p:cNvSpPr/>
          <p:nvPr/>
        </p:nvSpPr>
        <p:spPr>
          <a:xfrm>
            <a:off x="990000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 lnSpcReduction="100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Action Editor</a:t>
            </a:r>
            <a:endParaRPr lang="en-CA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44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5"/>
          <p:cNvSpPr/>
          <p:nvPr/>
        </p:nvSpPr>
        <p:spPr>
          <a:xfrm>
            <a:off x="-216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7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30D73A-56ED-50B7-F06E-FEB6854B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252" y="874508"/>
            <a:ext cx="6883959" cy="5889532"/>
          </a:xfrm>
          <a:prstGeom prst="rect">
            <a:avLst/>
          </a:prstGeom>
        </p:spPr>
      </p:pic>
      <p:sp>
        <p:nvSpPr>
          <p:cNvPr id="129" name="Rectangle 16"/>
          <p:cNvSpPr/>
          <p:nvPr/>
        </p:nvSpPr>
        <p:spPr>
          <a:xfrm>
            <a:off x="990000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 lnSpcReduction="100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Action Editor</a:t>
            </a:r>
            <a:endParaRPr lang="en-CA" sz="36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751275-4A4B-48DC-A188-C054D93CD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5" y="1733295"/>
            <a:ext cx="2505075" cy="2838450"/>
          </a:xfrm>
          <a:prstGeom prst="rect">
            <a:avLst/>
          </a:prstGeom>
        </p:spPr>
      </p:pic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94C5670-88CB-F2D0-BCCD-BCAD0C639C75}"/>
              </a:ext>
            </a:extLst>
          </p:cNvPr>
          <p:cNvSpPr/>
          <p:nvPr/>
        </p:nvSpPr>
        <p:spPr>
          <a:xfrm>
            <a:off x="3462412" y="2358661"/>
            <a:ext cx="620640" cy="61056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560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5"/>
          <p:cNvSpPr/>
          <p:nvPr/>
        </p:nvSpPr>
        <p:spPr>
          <a:xfrm>
            <a:off x="-216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7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  <p:sp>
        <p:nvSpPr>
          <p:cNvPr id="129" name="Rectangle 16"/>
          <p:cNvSpPr/>
          <p:nvPr/>
        </p:nvSpPr>
        <p:spPr>
          <a:xfrm>
            <a:off x="9795850" y="93960"/>
            <a:ext cx="224579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HTML / CSS</a:t>
            </a:r>
            <a:endParaRPr lang="en-CA" sz="3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4475E-0F1D-CDE8-2E41-9FA1DBCE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7" y="1079280"/>
            <a:ext cx="7605692" cy="50382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B049B3A-855D-C98F-57A3-502F8EFEBB3A}"/>
              </a:ext>
            </a:extLst>
          </p:cNvPr>
          <p:cNvSpPr/>
          <p:nvPr/>
        </p:nvSpPr>
        <p:spPr>
          <a:xfrm>
            <a:off x="7668284" y="1208216"/>
            <a:ext cx="425513" cy="22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3903AE-565D-6900-1206-C51F83919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57" y="3296520"/>
            <a:ext cx="7132307" cy="322560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7ACB47A-D7B1-CBF0-4373-C828858525DB}"/>
              </a:ext>
            </a:extLst>
          </p:cNvPr>
          <p:cNvSpPr/>
          <p:nvPr/>
        </p:nvSpPr>
        <p:spPr>
          <a:xfrm>
            <a:off x="11682396" y="3669252"/>
            <a:ext cx="425513" cy="222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4F3064-7FB5-4660-D387-F1C689DE7DDB}"/>
              </a:ext>
            </a:extLst>
          </p:cNvPr>
          <p:cNvSpPr/>
          <p:nvPr/>
        </p:nvSpPr>
        <p:spPr>
          <a:xfrm>
            <a:off x="3734706" y="1954172"/>
            <a:ext cx="3689136" cy="2943753"/>
          </a:xfrm>
          <a:prstGeom prst="line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FD9BF-550E-B5A0-7073-1EDA7540AEAB}"/>
              </a:ext>
            </a:extLst>
          </p:cNvPr>
          <p:cNvSpPr txBox="1"/>
          <p:nvPr/>
        </p:nvSpPr>
        <p:spPr>
          <a:xfrm>
            <a:off x="53128" y="6382721"/>
            <a:ext cx="4741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https://www.w3schools.com/html/default.asp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94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0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Freeform: Shape 14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12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932560" cy="1064520"/>
          </a:xfrm>
          <a:prstGeom prst="rect">
            <a:avLst/>
          </a:prstGeom>
          <a:ln w="0">
            <a:noFill/>
          </a:ln>
        </p:spPr>
      </p:pic>
      <p:sp>
        <p:nvSpPr>
          <p:cNvPr id="50" name="Rectangle 12"/>
          <p:cNvSpPr/>
          <p:nvPr/>
        </p:nvSpPr>
        <p:spPr>
          <a:xfrm>
            <a:off x="7783200" y="104400"/>
            <a:ext cx="4273920" cy="127188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BUT FIRST</a:t>
            </a:r>
            <a:endParaRPr lang="en-CA" sz="40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Why are we Migrating</a:t>
            </a:r>
            <a:endParaRPr lang="en-CA" sz="2400" b="0" strike="noStrike" spc="-1">
              <a:latin typeface="Arial"/>
            </a:endParaRPr>
          </a:p>
        </p:txBody>
      </p:sp>
      <p:pic>
        <p:nvPicPr>
          <p:cNvPr id="51" name="Picture 32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2035002" y="3039586"/>
            <a:ext cx="1689840" cy="168984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35" descr="Icon&#10;&#10;Description automatically generated"/>
          <p:cNvPicPr/>
          <p:nvPr/>
        </p:nvPicPr>
        <p:blipFill>
          <a:blip r:embed="rId4"/>
          <a:stretch/>
        </p:blipFill>
        <p:spPr>
          <a:xfrm>
            <a:off x="8408160" y="3118680"/>
            <a:ext cx="1612800" cy="1612800"/>
          </a:xfrm>
          <a:prstGeom prst="rect">
            <a:avLst/>
          </a:prstGeom>
          <a:ln w="0">
            <a:noFill/>
          </a:ln>
        </p:spPr>
      </p:pic>
      <p:sp>
        <p:nvSpPr>
          <p:cNvPr id="53" name="Arrow: Notched Right 1"/>
          <p:cNvSpPr/>
          <p:nvPr/>
        </p:nvSpPr>
        <p:spPr>
          <a:xfrm>
            <a:off x="5045400" y="3245400"/>
            <a:ext cx="1755000" cy="135936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5"/>
          <p:cNvSpPr/>
          <p:nvPr/>
        </p:nvSpPr>
        <p:spPr>
          <a:xfrm>
            <a:off x="-216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7"/>
          <p:cNvSpPr/>
          <p:nvPr/>
        </p:nvSpPr>
        <p:spPr>
          <a:xfrm rot="10800000">
            <a:off x="-2160" y="332368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  <p:sp>
        <p:nvSpPr>
          <p:cNvPr id="129" name="Rectangle 16"/>
          <p:cNvSpPr/>
          <p:nvPr/>
        </p:nvSpPr>
        <p:spPr>
          <a:xfrm>
            <a:off x="990000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JavaScript</a:t>
            </a:r>
            <a:endParaRPr lang="en-CA" sz="36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E0888-8A48-0FC6-EFD7-134D2FC8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7" y="1401873"/>
            <a:ext cx="3857625" cy="508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C43F5-C321-6707-158D-D3654AA1F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07" y="93960"/>
            <a:ext cx="2846922" cy="4405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35148-6201-4DFF-6F5A-CE71EF08E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087" y="3440520"/>
            <a:ext cx="3269527" cy="2814071"/>
          </a:xfrm>
          <a:prstGeom prst="rect">
            <a:avLst/>
          </a:prstGeom>
        </p:spPr>
      </p:pic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E995D18D-8838-5E07-F699-9C68711EEEBC}"/>
              </a:ext>
            </a:extLst>
          </p:cNvPr>
          <p:cNvSpPr/>
          <p:nvPr/>
        </p:nvSpPr>
        <p:spPr>
          <a:xfrm flipV="1">
            <a:off x="1911607" y="2670771"/>
            <a:ext cx="4534460" cy="2142019"/>
          </a:xfrm>
          <a:prstGeom prst="line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444E7022-5625-B939-DC93-711F89C1C0A7}"/>
              </a:ext>
            </a:extLst>
          </p:cNvPr>
          <p:cNvSpPr/>
          <p:nvPr/>
        </p:nvSpPr>
        <p:spPr>
          <a:xfrm flipV="1">
            <a:off x="1792402" y="4427145"/>
            <a:ext cx="6745015" cy="1251099"/>
          </a:xfrm>
          <a:prstGeom prst="line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C693D-29A9-1248-433F-C3D014D2BC01}"/>
              </a:ext>
            </a:extLst>
          </p:cNvPr>
          <p:cNvSpPr txBox="1"/>
          <p:nvPr/>
        </p:nvSpPr>
        <p:spPr>
          <a:xfrm>
            <a:off x="6830678" y="6395167"/>
            <a:ext cx="4574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6"/>
              </a:rPr>
              <a:t>https://www.w3schools.com/js/default.asp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2349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5"/>
          <p:cNvSpPr/>
          <p:nvPr/>
        </p:nvSpPr>
        <p:spPr>
          <a:xfrm>
            <a:off x="-216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7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  <p:sp>
        <p:nvSpPr>
          <p:cNvPr id="129" name="Rectangle 16"/>
          <p:cNvSpPr/>
          <p:nvPr/>
        </p:nvSpPr>
        <p:spPr>
          <a:xfrm>
            <a:off x="990000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JavaScript</a:t>
            </a:r>
            <a:endParaRPr lang="en-CA" sz="36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C3149-699A-960E-A237-27E76628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0" y="1783511"/>
            <a:ext cx="5963790" cy="5038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17D92-9816-87BA-3E54-1D014C9E0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31" y="1173240"/>
            <a:ext cx="6186193" cy="4798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BEAAA-9F3B-0F1D-D7ED-5265B6E3C25E}"/>
              </a:ext>
            </a:extLst>
          </p:cNvPr>
          <p:cNvSpPr txBox="1"/>
          <p:nvPr/>
        </p:nvSpPr>
        <p:spPr>
          <a:xfrm>
            <a:off x="6830678" y="6386114"/>
            <a:ext cx="4574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https://www.w3schools.com/js/default.asp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408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: Shape 17"/>
          <p:cNvSpPr/>
          <p:nvPr/>
        </p:nvSpPr>
        <p:spPr>
          <a:xfrm rot="10800000">
            <a:off x="0" y="329760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  <p:sp>
        <p:nvSpPr>
          <p:cNvPr id="129" name="Rectangle 16"/>
          <p:cNvSpPr/>
          <p:nvPr/>
        </p:nvSpPr>
        <p:spPr>
          <a:xfrm>
            <a:off x="9900000" y="93960"/>
            <a:ext cx="2141640" cy="98532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JavaScript</a:t>
            </a:r>
            <a:endParaRPr lang="en-CA" sz="3600" b="0" strike="noStrike" spc="-1" dirty="0">
              <a:latin typeface="Arial"/>
            </a:endParaRPr>
          </a:p>
        </p:txBody>
      </p:sp>
      <p:pic>
        <p:nvPicPr>
          <p:cNvPr id="1026" name="Picture 2" descr="I will try this : r/ProgrammerHumor">
            <a:extLst>
              <a:ext uri="{FF2B5EF4-FFF2-40B4-BE49-F238E27FC236}">
                <a16:creationId xmlns:a16="http://schemas.microsoft.com/office/drawing/2014/main" id="{49B05D68-DB1F-7E8E-9909-951D952A7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3" y="1219317"/>
            <a:ext cx="4027854" cy="267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n on Sleepless Yogi">
            <a:extLst>
              <a:ext uri="{FF2B5EF4-FFF2-40B4-BE49-F238E27FC236}">
                <a16:creationId xmlns:a16="http://schemas.microsoft.com/office/drawing/2014/main" id="{AF710003-E5A9-A5AB-A3BF-1358227EF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00" y="4302778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me Daily on Twitter: &quot;Have you tried it? Follow for more great memes  #softwareengineer #softwaredeveloper #softwaredevelopment #webdev  #webdesigner #webdeveloper #webdevelopment #programming #coding #frontend  #backend #javascript #html #css #angular ...">
            <a:extLst>
              <a:ext uri="{FF2B5EF4-FFF2-40B4-BE49-F238E27FC236}">
                <a16:creationId xmlns:a16="http://schemas.microsoft.com/office/drawing/2014/main" id="{5871122D-628B-12A0-5225-BC3B9A313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25" y="3427947"/>
            <a:ext cx="4269491" cy="329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vent Loop in JavaScript: How JavaScript Works Under the Hood | by Sumeet  Bhalla | JavaScript in Plain English">
            <a:extLst>
              <a:ext uri="{FF2B5EF4-FFF2-40B4-BE49-F238E27FC236}">
                <a16:creationId xmlns:a16="http://schemas.microsoft.com/office/drawing/2014/main" id="{8CF11AC2-2CE1-3CDA-5705-2DD52F54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676" y="583547"/>
            <a:ext cx="3464648" cy="478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for Visualforce Developers | by Keir Bowden | Medium">
            <a:extLst>
              <a:ext uri="{FF2B5EF4-FFF2-40B4-BE49-F238E27FC236}">
                <a16:creationId xmlns:a16="http://schemas.microsoft.com/office/drawing/2014/main" id="{26DC75E1-3644-9A48-C614-48AAD3056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984" y="1127025"/>
            <a:ext cx="2314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: Shape 9"/>
          <p:cNvSpPr/>
          <p:nvPr/>
        </p:nvSpPr>
        <p:spPr>
          <a:xfrm>
            <a:off x="6832080" y="5346720"/>
            <a:ext cx="5358960" cy="1510200"/>
          </a:xfrm>
          <a:custGeom>
            <a:avLst/>
            <a:gdLst/>
            <a:ahLst/>
            <a:cxnLst/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Freeform: Shape 12"/>
          <p:cNvSpPr/>
          <p:nvPr/>
        </p:nvSpPr>
        <p:spPr>
          <a:xfrm>
            <a:off x="0" y="5346720"/>
            <a:ext cx="7345440" cy="1510200"/>
          </a:xfrm>
          <a:custGeom>
            <a:avLst/>
            <a:gdLst/>
            <a:ahLst/>
            <a:cxnLst/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A332-8AB6-B4D4-77C8-15F1947BACF4}"/>
              </a:ext>
            </a:extLst>
          </p:cNvPr>
          <p:cNvSpPr txBox="1"/>
          <p:nvPr/>
        </p:nvSpPr>
        <p:spPr>
          <a:xfrm>
            <a:off x="613351" y="5901106"/>
            <a:ext cx="33135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>
                <a:hlinkClick r:id="rId2"/>
              </a:rPr>
              <a:t>https://github.com/Sodecia-GTAC/TcUI-Migration/milestones</a:t>
            </a:r>
            <a:endParaRPr lang="en-CA" sz="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6F1CC-5E29-147E-E481-06C5FEAB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46" y="201153"/>
            <a:ext cx="7813963" cy="5356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7" descr="Logo&#10;&#10;Description automatically generated">
            <a:extLst>
              <a:ext uri="{FF2B5EF4-FFF2-40B4-BE49-F238E27FC236}">
                <a16:creationId xmlns:a16="http://schemas.microsoft.com/office/drawing/2014/main" id="{1DF70A33-0E15-5602-CCD1-4E8FD5993DC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36240" y="208080"/>
            <a:ext cx="2003760" cy="727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: Shape 13"/>
          <p:cNvSpPr/>
          <p:nvPr/>
        </p:nvSpPr>
        <p:spPr>
          <a:xfrm>
            <a:off x="6832080" y="5346720"/>
            <a:ext cx="5358960" cy="1510200"/>
          </a:xfrm>
          <a:custGeom>
            <a:avLst/>
            <a:gdLst/>
            <a:ahLst/>
            <a:cxnLst/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Freeform: Shape 15"/>
          <p:cNvSpPr/>
          <p:nvPr/>
        </p:nvSpPr>
        <p:spPr>
          <a:xfrm>
            <a:off x="0" y="5346720"/>
            <a:ext cx="7345440" cy="1510200"/>
          </a:xfrm>
          <a:custGeom>
            <a:avLst/>
            <a:gdLst/>
            <a:ahLst/>
            <a:cxnLst/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Rectangle 1"/>
          <p:cNvSpPr/>
          <p:nvPr/>
        </p:nvSpPr>
        <p:spPr>
          <a:xfrm>
            <a:off x="841320" y="5529960"/>
            <a:ext cx="58053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4000" b="1" strike="noStrike" spc="-1">
                <a:solidFill>
                  <a:srgbClr val="303030"/>
                </a:solidFill>
                <a:latin typeface="Calibri Light"/>
                <a:ea typeface="DejaVu Sans"/>
              </a:rPr>
              <a:t>Questions</a:t>
            </a:r>
            <a:endParaRPr lang="en-CA" sz="4000" b="0" strike="noStrike" spc="-1">
              <a:latin typeface="Arial"/>
            </a:endParaRPr>
          </a:p>
        </p:txBody>
      </p:sp>
      <p:pic>
        <p:nvPicPr>
          <p:cNvPr id="136" name="Picture 8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88280" y="153720"/>
            <a:ext cx="3907080" cy="1418400"/>
          </a:xfrm>
          <a:prstGeom prst="rect">
            <a:avLst/>
          </a:prstGeom>
          <a:ln w="0">
            <a:noFill/>
          </a:ln>
        </p:spPr>
      </p:pic>
      <p:sp>
        <p:nvSpPr>
          <p:cNvPr id="137" name="Rectangle 1"/>
          <p:cNvSpPr/>
          <p:nvPr/>
        </p:nvSpPr>
        <p:spPr>
          <a:xfrm>
            <a:off x="6910200" y="530640"/>
            <a:ext cx="4332960" cy="401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endParaRPr lang="en-CA" sz="4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2000" b="1" strike="noStrike" spc="-1">
                <a:solidFill>
                  <a:srgbClr val="000000"/>
                </a:solidFill>
                <a:latin typeface="TitilliumText22L Rg"/>
                <a:ea typeface="ＭＳ Ｐゴシック"/>
              </a:rPr>
              <a:t>So far so good?</a:t>
            </a:r>
            <a:endParaRPr lang="en-CA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2000" b="1" strike="noStrike" spc="-1">
                <a:solidFill>
                  <a:srgbClr val="000000"/>
                </a:solidFill>
                <a:latin typeface="TitilliumText22L Rg"/>
                <a:ea typeface="ＭＳ Ｐゴシック"/>
              </a:rPr>
              <a:t>What’s next?</a:t>
            </a:r>
            <a:endParaRPr lang="en-CA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28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lang="en-CA" sz="2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lang="en-CA" sz="1900" b="0" strike="noStrike" spc="-1">
              <a:latin typeface="Arial"/>
            </a:endParaRPr>
          </a:p>
        </p:txBody>
      </p:sp>
      <p:pic>
        <p:nvPicPr>
          <p:cNvPr id="138" name="Picture 2" descr="Confused Person Icon #18324 - Free Icons Library"/>
          <p:cNvPicPr/>
          <p:nvPr/>
        </p:nvPicPr>
        <p:blipFill>
          <a:blip r:embed="rId3"/>
          <a:stretch/>
        </p:blipFill>
        <p:spPr>
          <a:xfrm>
            <a:off x="2303640" y="2233440"/>
            <a:ext cx="2880360" cy="288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5:prstTrans xmlns:p15="http://schemas.microsoft.com/office/powerpoint/2012/main" prst="fallOver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13"/>
          <p:cNvSpPr/>
          <p:nvPr/>
        </p:nvSpPr>
        <p:spPr>
          <a:xfrm>
            <a:off x="0" y="0"/>
            <a:ext cx="2012400" cy="685692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Rectangle 1"/>
          <p:cNvSpPr/>
          <p:nvPr/>
        </p:nvSpPr>
        <p:spPr>
          <a:xfrm>
            <a:off x="640080" y="2074320"/>
            <a:ext cx="2751120" cy="2708280"/>
          </a:xfrm>
          <a:prstGeom prst="ellipse">
            <a:avLst/>
          </a:prstGeom>
          <a:solidFill>
            <a:srgbClr val="262626"/>
          </a:solidFill>
          <a:ln w="1746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26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Thanks for your time</a:t>
            </a:r>
            <a:endParaRPr lang="en-CA" sz="2600" b="0" strike="noStrike" spc="-1">
              <a:latin typeface="Arial"/>
            </a:endParaRPr>
          </a:p>
        </p:txBody>
      </p:sp>
      <p:pic>
        <p:nvPicPr>
          <p:cNvPr id="142" name="Picture 6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4038480" y="2121840"/>
            <a:ext cx="7187040" cy="260964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2" descr="A picture containing handwear&#10;&#10;Description automatically generated"/>
          <p:cNvPicPr/>
          <p:nvPr/>
        </p:nvPicPr>
        <p:blipFill>
          <a:blip r:embed="rId3"/>
          <a:stretch/>
        </p:blipFill>
        <p:spPr>
          <a:xfrm>
            <a:off x="10602720" y="266400"/>
            <a:ext cx="1587960" cy="1587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Freeform: Shape 2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Picture 1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932560" cy="1064520"/>
          </a:xfrm>
          <a:prstGeom prst="rect">
            <a:avLst/>
          </a:prstGeom>
          <a:ln w="0">
            <a:noFill/>
          </a:ln>
        </p:spPr>
      </p:pic>
      <p:sp>
        <p:nvSpPr>
          <p:cNvPr id="57" name="Rectangle 3"/>
          <p:cNvSpPr/>
          <p:nvPr/>
        </p:nvSpPr>
        <p:spPr>
          <a:xfrm>
            <a:off x="7767720" y="93960"/>
            <a:ext cx="4273920" cy="127188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WHY</a:t>
            </a:r>
            <a:endParaRPr lang="en-CA" sz="40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A look licensing at costs</a:t>
            </a:r>
            <a:endParaRPr lang="en-CA" sz="2400" b="0" strike="noStrike" spc="-1">
              <a:latin typeface="Arial"/>
            </a:endParaRPr>
          </a:p>
        </p:txBody>
      </p:sp>
      <p:pic>
        <p:nvPicPr>
          <p:cNvPr id="58" name="Picture 15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2250000" y="1631520"/>
            <a:ext cx="1689840" cy="168984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17" descr="Icon&#10;&#10;Description automatically generated"/>
          <p:cNvPicPr/>
          <p:nvPr/>
        </p:nvPicPr>
        <p:blipFill>
          <a:blip r:embed="rId4"/>
          <a:stretch/>
        </p:blipFill>
        <p:spPr>
          <a:xfrm>
            <a:off x="8414280" y="1640160"/>
            <a:ext cx="1612800" cy="1612800"/>
          </a:xfrm>
          <a:prstGeom prst="rect">
            <a:avLst/>
          </a:prstGeom>
          <a:ln w="0">
            <a:noFill/>
          </a:ln>
        </p:spPr>
      </p:pic>
      <p:sp>
        <p:nvSpPr>
          <p:cNvPr id="60" name="TextBox 1"/>
          <p:cNvSpPr/>
          <p:nvPr/>
        </p:nvSpPr>
        <p:spPr>
          <a:xfrm>
            <a:off x="1299960" y="3300480"/>
            <a:ext cx="3313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IWS Licensing Costs</a:t>
            </a:r>
            <a:endParaRPr lang="en-CA" sz="2400" b="0" strike="noStrike" spc="-1">
              <a:latin typeface="Arial"/>
            </a:endParaRPr>
          </a:p>
        </p:txBody>
      </p:sp>
      <p:sp>
        <p:nvSpPr>
          <p:cNvPr id="61" name="TextBox 2"/>
          <p:cNvSpPr/>
          <p:nvPr/>
        </p:nvSpPr>
        <p:spPr>
          <a:xfrm>
            <a:off x="7556760" y="3313440"/>
            <a:ext cx="3313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TcHmi Licensing Costs</a:t>
            </a:r>
            <a:endParaRPr lang="en-CA" sz="2400" b="0" strike="noStrike" spc="-1">
              <a:latin typeface="Arial"/>
            </a:endParaRPr>
          </a:p>
        </p:txBody>
      </p:sp>
      <p:grpSp>
        <p:nvGrpSpPr>
          <p:cNvPr id="62" name="Group 2"/>
          <p:cNvGrpSpPr/>
          <p:nvPr/>
        </p:nvGrpSpPr>
        <p:grpSpPr>
          <a:xfrm>
            <a:off x="2023560" y="4092840"/>
            <a:ext cx="1893240" cy="876600"/>
            <a:chOff x="2023560" y="4092840"/>
            <a:chExt cx="1893240" cy="876600"/>
          </a:xfrm>
        </p:grpSpPr>
        <p:pic>
          <p:nvPicPr>
            <p:cNvPr id="63" name="Picture 18" descr="Remakes and Redos from the Revamp Camp: Perk TV - Another app and search  engine that pays | Green dollar, Dollar sign, Free clip art"/>
            <p:cNvPicPr/>
            <p:nvPr/>
          </p:nvPicPr>
          <p:blipFill>
            <a:blip r:embed="rId5"/>
            <a:stretch/>
          </p:blipFill>
          <p:spPr>
            <a:xfrm>
              <a:off x="2023560" y="4092840"/>
              <a:ext cx="452160" cy="876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" name="Picture 19" descr="Remakes and Redos from the Revamp Camp: Perk TV - Another app and search  engine that pays | Green dollar, Dollar sign, Free clip art"/>
            <p:cNvPicPr/>
            <p:nvPr/>
          </p:nvPicPr>
          <p:blipFill>
            <a:blip r:embed="rId5"/>
            <a:stretch/>
          </p:blipFill>
          <p:spPr>
            <a:xfrm>
              <a:off x="2503800" y="4092840"/>
              <a:ext cx="452160" cy="876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Picture 20" descr="Remakes and Redos from the Revamp Camp: Perk TV - Another app and search  engine that pays | Green dollar, Dollar sign, Free clip art"/>
            <p:cNvPicPr/>
            <p:nvPr/>
          </p:nvPicPr>
          <p:blipFill>
            <a:blip r:embed="rId5"/>
            <a:stretch/>
          </p:blipFill>
          <p:spPr>
            <a:xfrm>
              <a:off x="2993400" y="4092840"/>
              <a:ext cx="452160" cy="876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" name="Picture 21" descr="Remakes and Redos from the Revamp Camp: Perk TV - Another app and search  engine that pays | Green dollar, Dollar sign, Free clip art"/>
            <p:cNvPicPr/>
            <p:nvPr/>
          </p:nvPicPr>
          <p:blipFill>
            <a:blip r:embed="rId5"/>
            <a:stretch/>
          </p:blipFill>
          <p:spPr>
            <a:xfrm>
              <a:off x="3464640" y="4092840"/>
              <a:ext cx="452160" cy="8766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7" name="Picture 23" descr="Remakes and Redos from the Revamp Camp: Perk TV - Another app and search  engine that pays | Green dollar, Dollar sign, Free clip art"/>
          <p:cNvPicPr/>
          <p:nvPr/>
        </p:nvPicPr>
        <p:blipFill>
          <a:blip r:embed="rId5"/>
          <a:stretch/>
        </p:blipFill>
        <p:spPr>
          <a:xfrm>
            <a:off x="8994600" y="4084200"/>
            <a:ext cx="452160" cy="876600"/>
          </a:xfrm>
          <a:prstGeom prst="rect">
            <a:avLst/>
          </a:prstGeom>
          <a:ln w="0">
            <a:noFill/>
          </a:ln>
        </p:spPr>
      </p:pic>
      <p:sp>
        <p:nvSpPr>
          <p:cNvPr id="68" name="Arrow: Notched Right 1"/>
          <p:cNvSpPr/>
          <p:nvPr/>
        </p:nvSpPr>
        <p:spPr>
          <a:xfrm>
            <a:off x="5045400" y="3245400"/>
            <a:ext cx="1755000" cy="135936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69" name="TextBox 3"/>
          <p:cNvSpPr/>
          <p:nvPr/>
        </p:nvSpPr>
        <p:spPr>
          <a:xfrm>
            <a:off x="89640" y="5258520"/>
            <a:ext cx="580644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$4,000 CDN per screen runtime license cost</a:t>
            </a:r>
            <a:endParaRPr lang="en-C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(Maximum 16,000 tags)</a:t>
            </a:r>
            <a:endParaRPr lang="en-CA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$4000 per programmer for development license cost</a:t>
            </a:r>
            <a:endParaRPr lang="en-CA" sz="2400" b="0" strike="noStrike" spc="-1" dirty="0">
              <a:latin typeface="Arial"/>
            </a:endParaRPr>
          </a:p>
        </p:txBody>
      </p:sp>
      <p:sp>
        <p:nvSpPr>
          <p:cNvPr id="70" name="TextBox 4"/>
          <p:cNvSpPr/>
          <p:nvPr/>
        </p:nvSpPr>
        <p:spPr>
          <a:xfrm>
            <a:off x="6989400" y="5309640"/>
            <a:ext cx="446328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$3,000 CDN for up to 10 screens</a:t>
            </a:r>
            <a:endParaRPr lang="en-CA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(Unlimited tags)</a:t>
            </a:r>
            <a:endParaRPr lang="en-CA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development License required</a:t>
            </a:r>
            <a:endParaRPr lang="en-CA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Freeform: Shape 3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" name="Picture 2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932560" cy="1064520"/>
          </a:xfrm>
          <a:prstGeom prst="rect">
            <a:avLst/>
          </a:prstGeom>
          <a:ln w="0">
            <a:noFill/>
          </a:ln>
        </p:spPr>
      </p:pic>
      <p:sp>
        <p:nvSpPr>
          <p:cNvPr id="74" name="Rectangle 5"/>
          <p:cNvSpPr/>
          <p:nvPr/>
        </p:nvSpPr>
        <p:spPr>
          <a:xfrm>
            <a:off x="7767720" y="93960"/>
            <a:ext cx="4273920" cy="127188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WHY</a:t>
            </a:r>
            <a:endParaRPr lang="en-CA" sz="40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Translated Savings</a:t>
            </a:r>
            <a:endParaRPr lang="en-CA" sz="2400" b="0" strike="noStrike" spc="-1">
              <a:latin typeface="Arial"/>
            </a:endParaRPr>
          </a:p>
        </p:txBody>
      </p:sp>
      <p:sp>
        <p:nvSpPr>
          <p:cNvPr id="75" name="TextBox 5"/>
          <p:cNvSpPr/>
          <p:nvPr/>
        </p:nvSpPr>
        <p:spPr>
          <a:xfrm>
            <a:off x="3141000" y="2367000"/>
            <a:ext cx="5528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$1,000 CDN savings for a 1 Screen Machine</a:t>
            </a:r>
            <a:endParaRPr lang="en-CA" sz="2400" b="0" strike="noStrike" spc="-1">
              <a:latin typeface="Arial"/>
            </a:endParaRPr>
          </a:p>
        </p:txBody>
      </p:sp>
      <p:sp>
        <p:nvSpPr>
          <p:cNvPr id="76" name="TextBox 6"/>
          <p:cNvSpPr/>
          <p:nvPr/>
        </p:nvSpPr>
        <p:spPr>
          <a:xfrm>
            <a:off x="3141000" y="3055680"/>
            <a:ext cx="5528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$5,000 CDN savings for a 2 Screen Machine</a:t>
            </a:r>
            <a:endParaRPr lang="en-CA" sz="2400" b="0" strike="noStrike" spc="-1">
              <a:latin typeface="Arial"/>
            </a:endParaRPr>
          </a:p>
        </p:txBody>
      </p:sp>
      <p:sp>
        <p:nvSpPr>
          <p:cNvPr id="77" name="TextBox 7"/>
          <p:cNvSpPr/>
          <p:nvPr/>
        </p:nvSpPr>
        <p:spPr>
          <a:xfrm>
            <a:off x="3141000" y="4433040"/>
            <a:ext cx="56671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$13,000 CDN savings for a 4 Screen Machine</a:t>
            </a:r>
            <a:endParaRPr lang="en-CA" sz="2400" b="0" strike="noStrike" spc="-1">
              <a:latin typeface="Arial"/>
            </a:endParaRPr>
          </a:p>
        </p:txBody>
      </p:sp>
      <p:sp>
        <p:nvSpPr>
          <p:cNvPr id="78" name="TextBox 8"/>
          <p:cNvSpPr/>
          <p:nvPr/>
        </p:nvSpPr>
        <p:spPr>
          <a:xfrm>
            <a:off x="3141000" y="3744360"/>
            <a:ext cx="5528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$9,000 CDN savings for a 3 Screen Machine</a:t>
            </a:r>
            <a:endParaRPr lang="en-CA" sz="2400" b="0" strike="noStrike" spc="-1">
              <a:latin typeface="Arial"/>
            </a:endParaRPr>
          </a:p>
        </p:txBody>
      </p:sp>
      <p:pic>
        <p:nvPicPr>
          <p:cNvPr id="79" name="Picture 25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10361160" y="5077440"/>
            <a:ext cx="1612800" cy="1612800"/>
          </a:xfrm>
          <a:prstGeom prst="rect">
            <a:avLst/>
          </a:prstGeom>
          <a:ln w="0">
            <a:noFill/>
          </a:ln>
        </p:spPr>
      </p:pic>
      <p:sp>
        <p:nvSpPr>
          <p:cNvPr id="80" name="TextBox 7"/>
          <p:cNvSpPr/>
          <p:nvPr/>
        </p:nvSpPr>
        <p:spPr>
          <a:xfrm>
            <a:off x="151920" y="6290280"/>
            <a:ext cx="56671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Note: There will be some additional cost savings associated with this migration as well. We will explore them later in this session.</a:t>
            </a:r>
            <a:endParaRPr lang="en-CA" sz="1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Freeform: Shape 4"/>
          <p:cNvSpPr/>
          <p:nvPr/>
        </p:nvSpPr>
        <p:spPr>
          <a:xfrm rot="10800000">
            <a:off x="-2160" y="3296520"/>
            <a:ext cx="12201120" cy="356040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26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36240" y="208080"/>
            <a:ext cx="2932560" cy="106452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7"/>
          <p:cNvSpPr/>
          <p:nvPr/>
        </p:nvSpPr>
        <p:spPr>
          <a:xfrm>
            <a:off x="7768080" y="93960"/>
            <a:ext cx="4273920" cy="127188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6000"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40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WHY</a:t>
            </a:r>
            <a:endParaRPr lang="en-CA" sz="4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Side by Side Comparison</a:t>
            </a:r>
            <a:endParaRPr lang="en-CA" sz="2400" b="0" strike="noStrike" spc="-1" dirty="0">
              <a:latin typeface="Arial"/>
            </a:endParaRPr>
          </a:p>
        </p:txBody>
      </p:sp>
      <p:pic>
        <p:nvPicPr>
          <p:cNvPr id="85" name="Picture 27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1733400" y="1919160"/>
            <a:ext cx="1689840" cy="168984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28" descr="Icon&#10;&#10;Description automatically generated"/>
          <p:cNvPicPr/>
          <p:nvPr/>
        </p:nvPicPr>
        <p:blipFill>
          <a:blip r:embed="rId4"/>
          <a:stretch/>
        </p:blipFill>
        <p:spPr>
          <a:xfrm>
            <a:off x="8596080" y="1957320"/>
            <a:ext cx="1612800" cy="1612800"/>
          </a:xfrm>
          <a:prstGeom prst="rect">
            <a:avLst/>
          </a:prstGeom>
          <a:ln w="0">
            <a:noFill/>
          </a:ln>
        </p:spPr>
      </p:pic>
      <p:sp>
        <p:nvSpPr>
          <p:cNvPr id="87" name="TextBox 9"/>
          <p:cNvSpPr/>
          <p:nvPr/>
        </p:nvSpPr>
        <p:spPr>
          <a:xfrm>
            <a:off x="124063" y="4150113"/>
            <a:ext cx="6598354" cy="20606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Proprietary Development Environment and file system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en-US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Not well suited to GitHub and collaborative development</a:t>
            </a:r>
            <a:endParaRPr lang="en-CA" b="0" strike="noStrike" spc="-1" dirty="0">
              <a:latin typeface="Arial"/>
            </a:endParaRPr>
          </a:p>
          <a:p>
            <a:pPr marL="343080" indent="-343080">
              <a:buClr>
                <a:srgbClr val="000000"/>
              </a:buClr>
              <a:buFont typeface="StarSymbol"/>
              <a:buChar char="-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Proprietary RT Engine</a:t>
            </a:r>
            <a:endParaRPr lang="en-CA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Out of date quasi - VBA scripting</a:t>
            </a:r>
            <a:endParaRPr lang="en-CA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License required for development and runtime</a:t>
            </a:r>
            <a:endParaRPr lang="en-CA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2000" b="0" strike="noStrike" spc="-1" dirty="0">
              <a:latin typeface="Arial"/>
            </a:endParaRPr>
          </a:p>
        </p:txBody>
      </p:sp>
      <p:sp>
        <p:nvSpPr>
          <p:cNvPr id="88" name="TextBox 11"/>
          <p:cNvSpPr/>
          <p:nvPr/>
        </p:nvSpPr>
        <p:spPr>
          <a:xfrm>
            <a:off x="6561681" y="4148301"/>
            <a:ext cx="5681598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Developed in MS Visual Studio, text - based file system, built on modern web technologies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built-in for collaborative development</a:t>
            </a:r>
          </a:p>
          <a:p>
            <a:pPr marL="343080" indent="-343080">
              <a:buClr>
                <a:srgbClr val="000000"/>
              </a:buClr>
              <a:buFont typeface="StarSymbol"/>
              <a:buChar char="-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Web based and browser viewed</a:t>
            </a:r>
            <a:endParaRPr lang="en-CA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Open HTML/CSS/JS environment</a:t>
            </a:r>
            <a:endParaRPr lang="en-CA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Licensing costs only apply to runtimes</a:t>
            </a:r>
            <a:endParaRPr lang="en-CA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5"/>
          <p:cNvSpPr/>
          <p:nvPr/>
        </p:nvSpPr>
        <p:spPr>
          <a:xfrm>
            <a:off x="6832080" y="5346720"/>
            <a:ext cx="5358960" cy="1510200"/>
          </a:xfrm>
          <a:custGeom>
            <a:avLst/>
            <a:gdLst/>
            <a:ahLst/>
            <a:cxnLst/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Freeform: Shape 6"/>
          <p:cNvSpPr/>
          <p:nvPr/>
        </p:nvSpPr>
        <p:spPr>
          <a:xfrm>
            <a:off x="0" y="5346720"/>
            <a:ext cx="7345440" cy="1510200"/>
          </a:xfrm>
          <a:custGeom>
            <a:avLst/>
            <a:gdLst/>
            <a:ahLst/>
            <a:cxnLst/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Box 12"/>
          <p:cNvSpPr/>
          <p:nvPr/>
        </p:nvSpPr>
        <p:spPr>
          <a:xfrm>
            <a:off x="7551360" y="5797080"/>
            <a:ext cx="4435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Modern Look and Feel</a:t>
            </a:r>
            <a:endParaRPr lang="en-CA" sz="2800" b="0" strike="noStrike" spc="-1">
              <a:latin typeface="Arial"/>
            </a:endParaRPr>
          </a:p>
        </p:txBody>
      </p:sp>
      <p:pic>
        <p:nvPicPr>
          <p:cNvPr id="92" name="Picture 11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84480" y="5577840"/>
            <a:ext cx="2646720" cy="96048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30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275760" y="292320"/>
            <a:ext cx="693720" cy="69372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31" descr="Icon&#10;&#10;Description automatically generated"/>
          <p:cNvPicPr/>
          <p:nvPr/>
        </p:nvPicPr>
        <p:blipFill>
          <a:blip r:embed="rId4"/>
          <a:stretch/>
        </p:blipFill>
        <p:spPr>
          <a:xfrm>
            <a:off x="11259720" y="285480"/>
            <a:ext cx="693720" cy="693720"/>
          </a:xfrm>
          <a:prstGeom prst="rect">
            <a:avLst/>
          </a:prstGeom>
          <a:ln w="0">
            <a:noFill/>
          </a:ln>
        </p:spPr>
      </p:pic>
      <p:sp>
        <p:nvSpPr>
          <p:cNvPr id="95" name="TextBox 13"/>
          <p:cNvSpPr/>
          <p:nvPr/>
        </p:nvSpPr>
        <p:spPr>
          <a:xfrm>
            <a:off x="1143720" y="496800"/>
            <a:ext cx="4014000" cy="363960"/>
          </a:xfrm>
          <a:prstGeom prst="rect">
            <a:avLst/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76320" dist="12218" dir="2700000" sy="-23000" kx="-800400" algn="bl" rotWithShape="0">
              <a:srgbClr val="000000">
                <a:alpha val="2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Old IWS Production Screen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96" name="TextBox 14"/>
          <p:cNvSpPr/>
          <p:nvPr/>
        </p:nvSpPr>
        <p:spPr>
          <a:xfrm>
            <a:off x="6678360" y="496800"/>
            <a:ext cx="4298040" cy="363960"/>
          </a:xfrm>
          <a:prstGeom prst="rect">
            <a:avLst/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76320" dist="12218" dir="2700000" sy="-23000" kx="-800400" algn="bl" rotWithShape="0">
              <a:srgbClr val="000000">
                <a:alpha val="2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New TcHmi Production Screen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97" name="Arrow: Notched Right 2"/>
          <p:cNvSpPr/>
          <p:nvPr/>
        </p:nvSpPr>
        <p:spPr>
          <a:xfrm>
            <a:off x="5621400" y="375480"/>
            <a:ext cx="620640" cy="61056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pic>
        <p:nvPicPr>
          <p:cNvPr id="98" name="Picture 33"/>
          <p:cNvPicPr/>
          <p:nvPr/>
        </p:nvPicPr>
        <p:blipFill>
          <a:blip r:embed="rId5"/>
          <a:stretch/>
        </p:blipFill>
        <p:spPr>
          <a:xfrm>
            <a:off x="423720" y="1170720"/>
            <a:ext cx="5329080" cy="401616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92"/>
          <p:cNvPicPr/>
          <p:nvPr/>
        </p:nvPicPr>
        <p:blipFill>
          <a:blip r:embed="rId6"/>
          <a:stretch/>
        </p:blipFill>
        <p:spPr>
          <a:xfrm>
            <a:off x="6346800" y="1188000"/>
            <a:ext cx="5381640" cy="403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Db Icon"/>
          <p:cNvPicPr/>
          <p:nvPr/>
        </p:nvPicPr>
        <p:blipFill>
          <a:blip r:embed="rId2"/>
          <a:stretch/>
        </p:blipFill>
        <p:spPr>
          <a:xfrm>
            <a:off x="9623880" y="2499480"/>
            <a:ext cx="1700640" cy="1700640"/>
          </a:xfrm>
          <a:prstGeom prst="rect">
            <a:avLst/>
          </a:prstGeom>
          <a:ln w="0">
            <a:noFill/>
          </a:ln>
        </p:spPr>
      </p:pic>
      <p:sp>
        <p:nvSpPr>
          <p:cNvPr id="101" name="Freeform: Shape 7"/>
          <p:cNvSpPr/>
          <p:nvPr/>
        </p:nvSpPr>
        <p:spPr>
          <a:xfrm>
            <a:off x="6832080" y="5346720"/>
            <a:ext cx="5358960" cy="1510200"/>
          </a:xfrm>
          <a:custGeom>
            <a:avLst/>
            <a:gdLst/>
            <a:ahLst/>
            <a:cxnLst/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Freeform: Shape 8"/>
          <p:cNvSpPr/>
          <p:nvPr/>
        </p:nvSpPr>
        <p:spPr>
          <a:xfrm>
            <a:off x="0" y="5346720"/>
            <a:ext cx="7345440" cy="1510200"/>
          </a:xfrm>
          <a:custGeom>
            <a:avLst/>
            <a:gdLst/>
            <a:ahLst/>
            <a:cxnLst/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15"/>
          <p:cNvSpPr/>
          <p:nvPr/>
        </p:nvSpPr>
        <p:spPr>
          <a:xfrm>
            <a:off x="7570800" y="5625000"/>
            <a:ext cx="443520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New features to be included in first release</a:t>
            </a:r>
            <a:endParaRPr lang="en-CA" sz="2800" b="0" strike="noStrike" spc="-1">
              <a:latin typeface="Arial"/>
            </a:endParaRPr>
          </a:p>
        </p:txBody>
      </p:sp>
      <p:pic>
        <p:nvPicPr>
          <p:cNvPr id="104" name="Picture 3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384840" y="5577120"/>
            <a:ext cx="2646720" cy="96048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5"/>
          <p:cNvPicPr/>
          <p:nvPr/>
        </p:nvPicPr>
        <p:blipFill>
          <a:blip r:embed="rId4"/>
          <a:stretch/>
        </p:blipFill>
        <p:spPr>
          <a:xfrm>
            <a:off x="480240" y="655560"/>
            <a:ext cx="3873960" cy="29088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14"/>
          <p:cNvPicPr/>
          <p:nvPr/>
        </p:nvPicPr>
        <p:blipFill>
          <a:blip r:embed="rId5"/>
          <a:stretch/>
        </p:blipFill>
        <p:spPr>
          <a:xfrm>
            <a:off x="1485360" y="1542240"/>
            <a:ext cx="3873960" cy="291276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29"/>
          <p:cNvPicPr/>
          <p:nvPr/>
        </p:nvPicPr>
        <p:blipFill>
          <a:blip r:embed="rId6"/>
          <a:stretch/>
        </p:blipFill>
        <p:spPr>
          <a:xfrm>
            <a:off x="2568240" y="2271960"/>
            <a:ext cx="3873960" cy="2905200"/>
          </a:xfrm>
          <a:prstGeom prst="rect">
            <a:avLst/>
          </a:prstGeom>
          <a:ln w="0">
            <a:noFill/>
          </a:ln>
        </p:spPr>
      </p:pic>
      <p:sp>
        <p:nvSpPr>
          <p:cNvPr id="108" name="TextBox 16"/>
          <p:cNvSpPr/>
          <p:nvPr/>
        </p:nvSpPr>
        <p:spPr>
          <a:xfrm>
            <a:off x="1964520" y="87840"/>
            <a:ext cx="3974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 Customizable Themes</a:t>
            </a:r>
            <a:endParaRPr lang="en-CA" sz="2400" b="0" strike="noStrike" spc="-1">
              <a:latin typeface="Arial"/>
            </a:endParaRPr>
          </a:p>
        </p:txBody>
      </p:sp>
      <p:pic>
        <p:nvPicPr>
          <p:cNvPr id="109" name="Picture 34" descr="Icon&#10;&#10;Description automatically generated"/>
          <p:cNvPicPr/>
          <p:nvPr/>
        </p:nvPicPr>
        <p:blipFill>
          <a:blip r:embed="rId7"/>
          <a:stretch/>
        </p:blipFill>
        <p:spPr>
          <a:xfrm>
            <a:off x="8880120" y="1538640"/>
            <a:ext cx="1263600" cy="1263600"/>
          </a:xfrm>
          <a:prstGeom prst="rect">
            <a:avLst/>
          </a:prstGeom>
          <a:ln w="0">
            <a:noFill/>
          </a:ln>
        </p:spPr>
      </p:pic>
      <p:sp>
        <p:nvSpPr>
          <p:cNvPr id="110" name="TextBox 17"/>
          <p:cNvSpPr/>
          <p:nvPr/>
        </p:nvSpPr>
        <p:spPr>
          <a:xfrm>
            <a:off x="8012520" y="87840"/>
            <a:ext cx="397404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On-Board Database for Production / Part Report Data</a:t>
            </a:r>
            <a:endParaRPr lang="en-CA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: Shape 7"/>
          <p:cNvSpPr/>
          <p:nvPr/>
        </p:nvSpPr>
        <p:spPr>
          <a:xfrm>
            <a:off x="6832080" y="5346720"/>
            <a:ext cx="5358960" cy="1510200"/>
          </a:xfrm>
          <a:custGeom>
            <a:avLst/>
            <a:gdLst/>
            <a:ahLst/>
            <a:cxnLst/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Freeform: Shape 8"/>
          <p:cNvSpPr/>
          <p:nvPr/>
        </p:nvSpPr>
        <p:spPr>
          <a:xfrm>
            <a:off x="0" y="5346720"/>
            <a:ext cx="7345440" cy="1510200"/>
          </a:xfrm>
          <a:custGeom>
            <a:avLst/>
            <a:gdLst/>
            <a:ahLst/>
            <a:cxnLst/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15"/>
          <p:cNvSpPr/>
          <p:nvPr/>
        </p:nvSpPr>
        <p:spPr>
          <a:xfrm>
            <a:off x="7570800" y="5625000"/>
            <a:ext cx="443520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New features to be included in first release</a:t>
            </a:r>
            <a:endParaRPr lang="en-CA" sz="2800" b="0" strike="noStrike" spc="-1">
              <a:latin typeface="Arial"/>
            </a:endParaRPr>
          </a:p>
        </p:txBody>
      </p:sp>
      <p:pic>
        <p:nvPicPr>
          <p:cNvPr id="104" name="Picture 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384840" y="5577120"/>
            <a:ext cx="2646720" cy="960480"/>
          </a:xfrm>
          <a:prstGeom prst="rect">
            <a:avLst/>
          </a:prstGeom>
          <a:ln w="0">
            <a:noFill/>
          </a:ln>
        </p:spPr>
      </p:pic>
      <p:sp>
        <p:nvSpPr>
          <p:cNvPr id="108" name="TextBox 16"/>
          <p:cNvSpPr/>
          <p:nvPr/>
        </p:nvSpPr>
        <p:spPr>
          <a:xfrm>
            <a:off x="178082" y="659989"/>
            <a:ext cx="3974040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Like our standard GTAC Component screens, Fixture I/O nodes items will now auto configure on screen, saving deployment time</a:t>
            </a:r>
            <a:endParaRPr lang="en-CA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A380A-251F-AD36-D779-ADB0D23C8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529" y="74131"/>
            <a:ext cx="6934953" cy="5191077"/>
          </a:xfrm>
          <a:prstGeom prst="rect">
            <a:avLst/>
          </a:prstGeom>
        </p:spPr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E469B4C0-E07C-2A25-9EEF-B7BFC4655DCA}"/>
              </a:ext>
            </a:extLst>
          </p:cNvPr>
          <p:cNvSpPr/>
          <p:nvPr/>
        </p:nvSpPr>
        <p:spPr>
          <a:xfrm rot="5400000">
            <a:off x="3481594" y="1363084"/>
            <a:ext cx="1021970" cy="3802457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4788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3"/>
          <p:cNvSpPr/>
          <p:nvPr/>
        </p:nvSpPr>
        <p:spPr>
          <a:xfrm>
            <a:off x="6832080" y="5346720"/>
            <a:ext cx="5358960" cy="1510200"/>
          </a:xfrm>
          <a:custGeom>
            <a:avLst/>
            <a:gdLst/>
            <a:ahLst/>
            <a:cxnLst/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Freeform: Shape 15"/>
          <p:cNvSpPr/>
          <p:nvPr/>
        </p:nvSpPr>
        <p:spPr>
          <a:xfrm>
            <a:off x="0" y="5346720"/>
            <a:ext cx="7345440" cy="1510200"/>
          </a:xfrm>
          <a:custGeom>
            <a:avLst/>
            <a:gdLst/>
            <a:ahLst/>
            <a:cxnLst/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3" name="Picture 2" descr="Sultan Alrefaei Programmer GIF - Sultan Alrefaei Programmer Office -  Discover &amp;amp; Share GIFs"/>
          <p:cNvPicPr/>
          <p:nvPr/>
        </p:nvPicPr>
        <p:blipFill>
          <a:blip r:embed="rId2"/>
          <a:stretch/>
        </p:blipFill>
        <p:spPr>
          <a:xfrm>
            <a:off x="3448800" y="1364760"/>
            <a:ext cx="5293080" cy="3969720"/>
          </a:xfrm>
          <a:prstGeom prst="rect">
            <a:avLst/>
          </a:prstGeom>
          <a:ln w="0">
            <a:noFill/>
          </a:ln>
        </p:spPr>
      </p:pic>
      <p:sp>
        <p:nvSpPr>
          <p:cNvPr id="114" name="TextBox 10"/>
          <p:cNvSpPr/>
          <p:nvPr/>
        </p:nvSpPr>
        <p:spPr>
          <a:xfrm>
            <a:off x="1230840" y="5748480"/>
            <a:ext cx="44352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Let’s have a look…..</a:t>
            </a:r>
            <a:endParaRPr lang="en-CA" sz="4000" b="0" strike="noStrike" spc="-1">
              <a:latin typeface="Arial"/>
            </a:endParaRPr>
          </a:p>
        </p:txBody>
      </p:sp>
      <p:pic>
        <p:nvPicPr>
          <p:cNvPr id="115" name="Picture 8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88280" y="153720"/>
            <a:ext cx="3907080" cy="1418400"/>
          </a:xfrm>
          <a:prstGeom prst="rect">
            <a:avLst/>
          </a:prstGeom>
          <a:ln w="0">
            <a:noFill/>
          </a:ln>
        </p:spPr>
      </p:pic>
      <p:sp>
        <p:nvSpPr>
          <p:cNvPr id="116" name="Rectangle 1"/>
          <p:cNvSpPr/>
          <p:nvPr/>
        </p:nvSpPr>
        <p:spPr>
          <a:xfrm>
            <a:off x="7767720" y="93960"/>
            <a:ext cx="4273920" cy="1271880"/>
          </a:xfrm>
          <a:prstGeom prst="rect">
            <a:avLst/>
          </a:prstGeom>
          <a:gradFill rotWithShape="0">
            <a:gsLst>
              <a:gs pos="0">
                <a:srgbClr val="EE8137"/>
              </a:gs>
              <a:gs pos="100000">
                <a:srgbClr val="F4B183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Diving In</a:t>
            </a:r>
            <a:endParaRPr lang="en-CA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367</Words>
  <Application>Microsoft Office PowerPoint</Application>
  <PresentationFormat>Widescreen</PresentationFormat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StarSymbol</vt:lpstr>
      <vt:lpstr>Symbol</vt:lpstr>
      <vt:lpstr>Times New Roman</vt:lpstr>
      <vt:lpstr>TitilliumText22L Rg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Sodecia GTAC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GTAC Controls Training PT 1</dc:subject>
  <dc:creator>Lekx-Toniolo, Taylor</dc:creator>
  <dc:description/>
  <cp:lastModifiedBy>BK</cp:lastModifiedBy>
  <cp:revision>165</cp:revision>
  <dcterms:created xsi:type="dcterms:W3CDTF">2021-11-04T14:33:04Z</dcterms:created>
  <dcterms:modified xsi:type="dcterms:W3CDTF">2022-12-07T13:42:08Z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