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82" r:id="rId5"/>
    <p:sldId id="283" r:id="rId6"/>
    <p:sldId id="284" r:id="rId7"/>
    <p:sldId id="285" r:id="rId8"/>
    <p:sldId id="286" r:id="rId9"/>
    <p:sldId id="288" r:id="rId10"/>
    <p:sldId id="289" r:id="rId11"/>
    <p:sldId id="290" r:id="rId12"/>
    <p:sldId id="291" r:id="rId13"/>
    <p:sldId id="292" r:id="rId14"/>
    <p:sldId id="28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1EA7-9A78-4A49-8997-1E8AEFC46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FBB44CA-778B-4BF4-A918-EDEEC4FC1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C77683F-4AD0-4A93-A054-3D07E62BDEFE}"/>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5" name="Footer Placeholder 4">
            <a:extLst>
              <a:ext uri="{FF2B5EF4-FFF2-40B4-BE49-F238E27FC236}">
                <a16:creationId xmlns:a16="http://schemas.microsoft.com/office/drawing/2014/main" id="{8CF11835-CAF9-4BA8-89D7-8EFBA25898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B122CC-F095-486D-B105-8F8ADC7E4B0B}"/>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157232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0F5-5D73-42CE-9A38-AA1BE457F1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AEE31-0E8C-4CF7-94B1-1AD148A3C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8A8C51-4BAD-414E-AD81-E1E562F5F9EE}"/>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5" name="Footer Placeholder 4">
            <a:extLst>
              <a:ext uri="{FF2B5EF4-FFF2-40B4-BE49-F238E27FC236}">
                <a16:creationId xmlns:a16="http://schemas.microsoft.com/office/drawing/2014/main" id="{175785BE-95A1-4959-A7EA-D7E77565FD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A28DA5-9A08-411A-AD34-031CF77A4630}"/>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24852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275EB-3FB7-452A-8E0E-FB96B63671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7E0F17-010B-47B8-90AC-18C84DFE8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544A8B-6347-4A91-AF21-9E5B2559965C}"/>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5" name="Footer Placeholder 4">
            <a:extLst>
              <a:ext uri="{FF2B5EF4-FFF2-40B4-BE49-F238E27FC236}">
                <a16:creationId xmlns:a16="http://schemas.microsoft.com/office/drawing/2014/main" id="{1679A37E-B2E4-4F40-9A01-A4BD52B5C9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8CCB-8DA3-4CDE-9873-1FC0FB64613D}"/>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375491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3D50-2B82-4E9D-B3F5-ED7D945B08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ECC16A-02C7-4BEF-A0CE-9B6A85FCC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EF480-8E0D-4D13-9D33-4EB69ED11925}"/>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5" name="Footer Placeholder 4">
            <a:extLst>
              <a:ext uri="{FF2B5EF4-FFF2-40B4-BE49-F238E27FC236}">
                <a16:creationId xmlns:a16="http://schemas.microsoft.com/office/drawing/2014/main" id="{FDBC9C84-EB36-431E-B7D8-F08E71E65D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CA7E75-EAE4-46D1-9005-82F89961B22D}"/>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74111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5BBC-CDF8-484F-B5AB-C36D96A624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598CF05-ACC8-4BC2-A3E3-AA2C428B1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8013B-BE0F-44AF-A2B8-01027C406FE2}"/>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5" name="Footer Placeholder 4">
            <a:extLst>
              <a:ext uri="{FF2B5EF4-FFF2-40B4-BE49-F238E27FC236}">
                <a16:creationId xmlns:a16="http://schemas.microsoft.com/office/drawing/2014/main" id="{7C9BB6B0-D32A-4413-BCE3-AB0E9D2ADD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42C7BC-D57D-4B2D-8651-C42A5C470983}"/>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34715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96FD-B94E-4B5C-B75A-F53545F061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023A31-5222-42F9-B6B8-89C02EA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75DC4F6-CAC6-475C-AE5F-1D915D457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1D34E5F-3A77-42B4-A317-05EAD2EE8CC2}"/>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6" name="Footer Placeholder 5">
            <a:extLst>
              <a:ext uri="{FF2B5EF4-FFF2-40B4-BE49-F238E27FC236}">
                <a16:creationId xmlns:a16="http://schemas.microsoft.com/office/drawing/2014/main" id="{ABFBE935-82DC-4A73-97F9-82270F15B4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45B740-AD1F-478C-B429-6C92A2543875}"/>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35890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CDD1-F6F2-42B5-98F8-E442F24F0E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3DB7715-4B41-4CBD-85BE-8A1A2C623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471C3-80C2-42C3-8D73-069F9A963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96AABFD-B297-4329-BAFF-F46A9DD50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9D711-0560-42F5-A2F7-B963C4202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27E6D3-C020-4A0E-8C31-EA4CD5E0D9B7}"/>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8" name="Footer Placeholder 7">
            <a:extLst>
              <a:ext uri="{FF2B5EF4-FFF2-40B4-BE49-F238E27FC236}">
                <a16:creationId xmlns:a16="http://schemas.microsoft.com/office/drawing/2014/main" id="{DEB6EA53-7D4F-4C74-A82C-BE27A7CA4DB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1715372-4643-4ACC-9668-EEA2E444204A}"/>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163796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D520-8EFF-4D9E-9DEA-4364E37A759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DF756D-3438-42A6-9848-88860E285B53}"/>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4" name="Footer Placeholder 3">
            <a:extLst>
              <a:ext uri="{FF2B5EF4-FFF2-40B4-BE49-F238E27FC236}">
                <a16:creationId xmlns:a16="http://schemas.microsoft.com/office/drawing/2014/main" id="{F87713D8-EC39-4DBE-A83D-AAC61EFB73D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F0C1EE7-1DB6-47EC-8F4E-DD8D2DB19483}"/>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109529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FCF09-EAC9-4EDC-A7A0-135336EFC111}"/>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3" name="Footer Placeholder 2">
            <a:extLst>
              <a:ext uri="{FF2B5EF4-FFF2-40B4-BE49-F238E27FC236}">
                <a16:creationId xmlns:a16="http://schemas.microsoft.com/office/drawing/2014/main" id="{28525333-F08B-43B4-8767-4A44C7078C5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61A178-FD9F-4B6B-9170-9D42B5EE272F}"/>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294186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3B64-17AB-419B-A7AD-6578C0841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F0D300-CB7C-4A1E-AA2D-B90FE23C8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988D8EE-9D5C-4716-99FF-430B92F81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FA58E-DFCC-4FEC-A004-47984A7DC3BB}"/>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6" name="Footer Placeholder 5">
            <a:extLst>
              <a:ext uri="{FF2B5EF4-FFF2-40B4-BE49-F238E27FC236}">
                <a16:creationId xmlns:a16="http://schemas.microsoft.com/office/drawing/2014/main" id="{71EB3A44-4800-4A73-BE8B-AEC2BFB274F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A1985E-DADE-4317-B29D-2B8C781129DB}"/>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59252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B4D5-4F44-44B7-BF63-12F62E16E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96D172A-D1CE-4624-A911-10D2150DD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FBB0016-8AD5-47BE-98D3-F281F8082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78E4F-75AA-4FD9-8183-8B0F6CEB828C}"/>
              </a:ext>
            </a:extLst>
          </p:cNvPr>
          <p:cNvSpPr>
            <a:spLocks noGrp="1"/>
          </p:cNvSpPr>
          <p:nvPr>
            <p:ph type="dt" sz="half" idx="10"/>
          </p:nvPr>
        </p:nvSpPr>
        <p:spPr/>
        <p:txBody>
          <a:bodyPr/>
          <a:lstStyle/>
          <a:p>
            <a:fld id="{BC2F4239-97E8-4813-8A06-8DEFC0B1123C}" type="datetimeFigureOut">
              <a:rPr lang="en-CA" smtClean="0"/>
              <a:t>2022-06-06</a:t>
            </a:fld>
            <a:endParaRPr lang="en-CA"/>
          </a:p>
        </p:txBody>
      </p:sp>
      <p:sp>
        <p:nvSpPr>
          <p:cNvPr id="6" name="Footer Placeholder 5">
            <a:extLst>
              <a:ext uri="{FF2B5EF4-FFF2-40B4-BE49-F238E27FC236}">
                <a16:creationId xmlns:a16="http://schemas.microsoft.com/office/drawing/2014/main" id="{984DF100-4AD0-496C-969E-3C9A78A513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002853-A458-43D9-A342-9A7110DE5025}"/>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22155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07112-863C-4A6C-8921-315F237D2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630AA16-F5D1-4337-8456-6253B53B4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6B947B-21FB-4B90-8EC7-A7CFD8193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F4239-97E8-4813-8A06-8DEFC0B1123C}" type="datetimeFigureOut">
              <a:rPr lang="en-CA" smtClean="0"/>
              <a:t>2022-06-06</a:t>
            </a:fld>
            <a:endParaRPr lang="en-CA"/>
          </a:p>
        </p:txBody>
      </p:sp>
      <p:sp>
        <p:nvSpPr>
          <p:cNvPr id="5" name="Footer Placeholder 4">
            <a:extLst>
              <a:ext uri="{FF2B5EF4-FFF2-40B4-BE49-F238E27FC236}">
                <a16:creationId xmlns:a16="http://schemas.microsoft.com/office/drawing/2014/main" id="{2CA881F6-9FFA-43B5-ADE3-8E69DD99C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00F5398-C352-4890-92DF-11DBB6FE0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F635B-B814-4F4D-9CB7-673E3038898A}" type="slidenum">
              <a:rPr lang="en-CA" smtClean="0"/>
              <a:t>‹#›</a:t>
            </a:fld>
            <a:endParaRPr lang="en-CA"/>
          </a:p>
        </p:txBody>
      </p:sp>
    </p:spTree>
    <p:extLst>
      <p:ext uri="{BB962C8B-B14F-4D97-AF65-F5344CB8AC3E}">
        <p14:creationId xmlns:p14="http://schemas.microsoft.com/office/powerpoint/2010/main" val="149937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oboticsandautomationnews.com/2020/05/25/5000-deaths-a-year-a-reminder-of-why-safety-systems-matter/32403/" TargetMode="External"/><Relationship Id="rId7" Type="http://schemas.openxmlformats.org/officeDocument/2006/relationships/hyperlink" Target="https://casetext.com/case/holbrook-v-prodomax-automation-ltd-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automationmag.com/automation-manufacturer-fined-130k-for-worker-death-at-ontario-plant-9496/" TargetMode="External"/><Relationship Id="rId5" Type="http://schemas.openxmlformats.org/officeDocument/2006/relationships/hyperlink" Target="https://en.wikipedia.org/wiki/Robert_Williams_(robot_fatality)" TargetMode="External"/><Relationship Id="rId4" Type="http://schemas.openxmlformats.org/officeDocument/2006/relationships/hyperlink" Target="https://casetext.com/case/williams-v-litton-system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FC627C-CF51-4634-8210-322F38FCFC50}"/>
              </a:ext>
            </a:extLst>
          </p:cNvPr>
          <p:cNvPicPr>
            <a:picLocks noChangeAspect="1"/>
          </p:cNvPicPr>
          <p:nvPr/>
        </p:nvPicPr>
        <p:blipFill>
          <a:blip r:embed="rId2">
            <a:alphaModFix amt="11000"/>
          </a:blip>
          <a:stretch>
            <a:fillRect/>
          </a:stretch>
        </p:blipFill>
        <p:spPr>
          <a:xfrm>
            <a:off x="2527684" y="265568"/>
            <a:ext cx="9450369" cy="6190650"/>
          </a:xfrm>
          <a:prstGeom prst="rect">
            <a:avLst/>
          </a:prstGeom>
        </p:spPr>
      </p:pic>
      <p:sp>
        <p:nvSpPr>
          <p:cNvPr id="30"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0BD4DD2C-DDD7-4907-8F02-A738CFEDB92D}"/>
              </a:ext>
            </a:extLst>
          </p:cNvPr>
          <p:cNvSpPr>
            <a:spLocks noChangeArrowheads="1"/>
          </p:cNvSpPr>
          <p:nvPr/>
        </p:nvSpPr>
        <p:spPr bwMode="auto">
          <a:xfrm>
            <a:off x="213947" y="1633199"/>
            <a:ext cx="3524473" cy="3455387"/>
          </a:xfrm>
          <a:prstGeom prst="ellipse">
            <a:avLst/>
          </a:prstGeom>
          <a:solidFill>
            <a:srgbClr val="262626"/>
          </a:solidFill>
          <a:ln w="174625" cmpd="thinThick">
            <a:solidFill>
              <a:srgbClr val="26262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2600" kern="1200" dirty="0">
                <a:solidFill>
                  <a:srgbClr val="FFFFFF"/>
                </a:solidFill>
                <a:latin typeface="+mj-lt"/>
                <a:ea typeface="+mj-ea"/>
                <a:cs typeface="+mj-cs"/>
              </a:rPr>
              <a:t>Controls Training</a:t>
            </a:r>
          </a:p>
          <a:p>
            <a:pPr algn="ctr" eaLnBrk="1" hangingPunct="1">
              <a:lnSpc>
                <a:spcPct val="90000"/>
              </a:lnSpc>
              <a:spcBef>
                <a:spcPct val="0"/>
              </a:spcBef>
              <a:spcAft>
                <a:spcPts val="600"/>
              </a:spcAft>
            </a:pPr>
            <a:r>
              <a:rPr lang="en-US" altLang="en-US" sz="2600" kern="1200" dirty="0">
                <a:solidFill>
                  <a:srgbClr val="FFFFFF"/>
                </a:solidFill>
                <a:latin typeface="+mj-lt"/>
                <a:ea typeface="+mj-ea"/>
                <a:cs typeface="+mj-cs"/>
              </a:rPr>
              <a:t>Part 4:</a:t>
            </a:r>
          </a:p>
          <a:p>
            <a:pPr algn="ctr" eaLnBrk="1" hangingPunct="1">
              <a:lnSpc>
                <a:spcPct val="90000"/>
              </a:lnSpc>
              <a:spcBef>
                <a:spcPct val="0"/>
              </a:spcBef>
              <a:spcAft>
                <a:spcPts val="600"/>
              </a:spcAft>
            </a:pPr>
            <a:r>
              <a:rPr lang="en-US" altLang="en-US" sz="2600" kern="1200" dirty="0">
                <a:solidFill>
                  <a:srgbClr val="FFFFFF"/>
                </a:solidFill>
                <a:latin typeface="+mj-lt"/>
                <a:ea typeface="+mj-ea"/>
                <a:cs typeface="+mj-cs"/>
              </a:rPr>
              <a:t> </a:t>
            </a:r>
            <a:r>
              <a:rPr lang="en-US" altLang="en-US" sz="2600" dirty="0">
                <a:solidFill>
                  <a:srgbClr val="FFFFFF"/>
                </a:solidFill>
                <a:latin typeface="+mj-lt"/>
                <a:ea typeface="+mj-ea"/>
                <a:cs typeface="+mj-cs"/>
              </a:rPr>
              <a:t>Safety Liability</a:t>
            </a:r>
            <a:endParaRPr lang="en-US" altLang="en-US" sz="2600" kern="1200" dirty="0">
              <a:solidFill>
                <a:srgbClr val="FFFFFF"/>
              </a:solidFill>
              <a:latin typeface="+mj-lt"/>
              <a:ea typeface="+mj-ea"/>
              <a:cs typeface="+mj-cs"/>
            </a:endParaRPr>
          </a:p>
        </p:txBody>
      </p:sp>
      <p:pic>
        <p:nvPicPr>
          <p:cNvPr id="23" name="Picture 22" descr="Logo&#10;&#10;Description automatically generated">
            <a:extLst>
              <a:ext uri="{FF2B5EF4-FFF2-40B4-BE49-F238E27FC236}">
                <a16:creationId xmlns:a16="http://schemas.microsoft.com/office/drawing/2014/main" id="{0F321D2C-D090-49FA-93E8-510313BA6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251" y="2269702"/>
            <a:ext cx="6781548" cy="2462893"/>
          </a:xfrm>
          <a:prstGeom prst="rect">
            <a:avLst/>
          </a:prstGeom>
        </p:spPr>
      </p:pic>
      <p:pic>
        <p:nvPicPr>
          <p:cNvPr id="1026" name="Picture 2" descr="Best Gavel Gif GIFs | Gfycat">
            <a:extLst>
              <a:ext uri="{FF2B5EF4-FFF2-40B4-BE49-F238E27FC236}">
                <a16:creationId xmlns:a16="http://schemas.microsoft.com/office/drawing/2014/main" id="{4E0267F2-98BE-3F7C-EFFB-0698AAADD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8624" y="65826"/>
            <a:ext cx="165735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68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#3</a:t>
            </a:r>
          </a:p>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Wanda Holbrook</a:t>
            </a:r>
          </a:p>
        </p:txBody>
      </p:sp>
      <p:sp>
        <p:nvSpPr>
          <p:cNvPr id="7" name="TextBox 6">
            <a:extLst>
              <a:ext uri="{FF2B5EF4-FFF2-40B4-BE49-F238E27FC236}">
                <a16:creationId xmlns:a16="http://schemas.microsoft.com/office/drawing/2014/main" id="{5240262C-0361-F6EE-0B85-C2B2C24E2117}"/>
              </a:ext>
            </a:extLst>
          </p:cNvPr>
          <p:cNvSpPr txBox="1"/>
          <p:nvPr/>
        </p:nvSpPr>
        <p:spPr>
          <a:xfrm>
            <a:off x="1026863" y="1911895"/>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Because the faulted robot was part of zone 150 but reaching through (and over the lowered </a:t>
            </a:r>
            <a:r>
              <a:rPr lang="en-CA" sz="2800" dirty="0" err="1"/>
              <a:t>vertiguard</a:t>
            </a:r>
            <a:r>
              <a:rPr lang="en-CA" sz="2800" dirty="0"/>
              <a:t>) to zone 140, the </a:t>
            </a:r>
            <a:r>
              <a:rPr lang="en-CA" sz="2800" dirty="0" err="1"/>
              <a:t>vertiguard</a:t>
            </a:r>
            <a:r>
              <a:rPr lang="en-CA" sz="2800" dirty="0"/>
              <a:t> did not raise when Wanda entered zone 150</a:t>
            </a:r>
          </a:p>
        </p:txBody>
      </p:sp>
      <p:sp>
        <p:nvSpPr>
          <p:cNvPr id="9" name="TextBox 8">
            <a:extLst>
              <a:ext uri="{FF2B5EF4-FFF2-40B4-BE49-F238E27FC236}">
                <a16:creationId xmlns:a16="http://schemas.microsoft.com/office/drawing/2014/main" id="{A068D231-A22D-F986-F180-F7E7E3DCF8C4}"/>
              </a:ext>
            </a:extLst>
          </p:cNvPr>
          <p:cNvSpPr txBox="1"/>
          <p:nvPr/>
        </p:nvSpPr>
        <p:spPr>
          <a:xfrm>
            <a:off x="1026864" y="3689036"/>
            <a:ext cx="10138267" cy="2246769"/>
          </a:xfrm>
          <a:prstGeom prst="rect">
            <a:avLst/>
          </a:prstGeom>
          <a:noFill/>
        </p:spPr>
        <p:txBody>
          <a:bodyPr wrap="square" rtlCol="0">
            <a:spAutoFit/>
          </a:bodyPr>
          <a:lstStyle/>
          <a:p>
            <a:pPr marL="457200" indent="-457200">
              <a:buFont typeface="Wingdings" panose="05000000000000000000" pitchFamily="2" charset="2"/>
              <a:buChar char="§"/>
            </a:pPr>
            <a:r>
              <a:rPr lang="en-CA" sz="2800" dirty="0"/>
              <a:t>Investigation conclusions determine that Wanda realized the zone 150 robot was faulted while picking in zone 140, so instead of exiting 150 and then locking out and entering 140, she climbed over the lowered </a:t>
            </a:r>
            <a:r>
              <a:rPr lang="en-CA" sz="2800" dirty="0" err="1"/>
              <a:t>Vertiguard</a:t>
            </a:r>
            <a:r>
              <a:rPr lang="en-CA" sz="2800" dirty="0"/>
              <a:t> fence (37” height when lowered) and enters into zone 140, which is still live</a:t>
            </a:r>
          </a:p>
        </p:txBody>
      </p:sp>
    </p:spTree>
    <p:extLst>
      <p:ext uri="{BB962C8B-B14F-4D97-AF65-F5344CB8AC3E}">
        <p14:creationId xmlns:p14="http://schemas.microsoft.com/office/powerpoint/2010/main" val="350042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#3</a:t>
            </a:r>
          </a:p>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Wanda Holbrook</a:t>
            </a:r>
          </a:p>
        </p:txBody>
      </p:sp>
      <p:sp>
        <p:nvSpPr>
          <p:cNvPr id="8" name="TextBox 7">
            <a:extLst>
              <a:ext uri="{FF2B5EF4-FFF2-40B4-BE49-F238E27FC236}">
                <a16:creationId xmlns:a16="http://schemas.microsoft.com/office/drawing/2014/main" id="{7F0EB09A-E9FE-40CE-E75B-ED88C31E50BE}"/>
              </a:ext>
            </a:extLst>
          </p:cNvPr>
          <p:cNvSpPr txBox="1"/>
          <p:nvPr/>
        </p:nvSpPr>
        <p:spPr>
          <a:xfrm>
            <a:off x="1026866" y="1845348"/>
            <a:ext cx="10138267" cy="2246769"/>
          </a:xfrm>
          <a:prstGeom prst="rect">
            <a:avLst/>
          </a:prstGeom>
          <a:noFill/>
        </p:spPr>
        <p:txBody>
          <a:bodyPr wrap="square" rtlCol="0">
            <a:spAutoFit/>
          </a:bodyPr>
          <a:lstStyle/>
          <a:p>
            <a:pPr marL="457200" indent="-457200">
              <a:buFont typeface="Wingdings" panose="05000000000000000000" pitchFamily="2" charset="2"/>
              <a:buChar char="§"/>
            </a:pPr>
            <a:r>
              <a:rPr lang="en-CA" sz="2800" dirty="0"/>
              <a:t>Although the final sequence of events is not known for sure, it is postulated that while Wanda is stepping the 150 robot, this removes the hitch it was picking up from it’s fixture, this triggers and upstream robot (from zone 130) to place a new hitch onto the shared fixture</a:t>
            </a:r>
          </a:p>
        </p:txBody>
      </p:sp>
      <p:sp>
        <p:nvSpPr>
          <p:cNvPr id="11" name="TextBox 10">
            <a:extLst>
              <a:ext uri="{FF2B5EF4-FFF2-40B4-BE49-F238E27FC236}">
                <a16:creationId xmlns:a16="http://schemas.microsoft.com/office/drawing/2014/main" id="{4FFE75E2-7ACF-3668-A4C6-74F4412FA01D}"/>
              </a:ext>
            </a:extLst>
          </p:cNvPr>
          <p:cNvSpPr txBox="1"/>
          <p:nvPr/>
        </p:nvSpPr>
        <p:spPr>
          <a:xfrm>
            <a:off x="1026866" y="4047125"/>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The zone 130 robot crushed Wanda’s head between the hitch it was carrying and the fixture it was attempting to place the hitch on, killing her</a:t>
            </a:r>
          </a:p>
        </p:txBody>
      </p:sp>
      <p:sp>
        <p:nvSpPr>
          <p:cNvPr id="12" name="TextBox 11">
            <a:extLst>
              <a:ext uri="{FF2B5EF4-FFF2-40B4-BE49-F238E27FC236}">
                <a16:creationId xmlns:a16="http://schemas.microsoft.com/office/drawing/2014/main" id="{204AE9A7-627D-285F-5DEE-145F597484F4}"/>
              </a:ext>
            </a:extLst>
          </p:cNvPr>
          <p:cNvSpPr txBox="1"/>
          <p:nvPr/>
        </p:nvSpPr>
        <p:spPr>
          <a:xfrm>
            <a:off x="1026865" y="5564763"/>
            <a:ext cx="10138267" cy="954107"/>
          </a:xfrm>
          <a:prstGeom prst="rect">
            <a:avLst/>
          </a:prstGeom>
          <a:noFill/>
        </p:spPr>
        <p:txBody>
          <a:bodyPr wrap="square" rtlCol="0">
            <a:spAutoFit/>
          </a:bodyPr>
          <a:lstStyle/>
          <a:p>
            <a:pPr marL="457200" indent="-457200">
              <a:buFont typeface="Wingdings" panose="05000000000000000000" pitchFamily="2" charset="2"/>
              <a:buChar char="§"/>
            </a:pPr>
            <a:r>
              <a:rPr lang="en-CA" sz="2800" dirty="0"/>
              <a:t>Hours after the accident the machine is re-programmed so that any zone locked out shuts down all zones</a:t>
            </a:r>
          </a:p>
        </p:txBody>
      </p:sp>
    </p:spTree>
    <p:extLst>
      <p:ext uri="{BB962C8B-B14F-4D97-AF65-F5344CB8AC3E}">
        <p14:creationId xmlns:p14="http://schemas.microsoft.com/office/powerpoint/2010/main" val="1047377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#3</a:t>
            </a:r>
          </a:p>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Wanda Holbrook</a:t>
            </a:r>
          </a:p>
        </p:txBody>
      </p:sp>
      <p:sp>
        <p:nvSpPr>
          <p:cNvPr id="8" name="TextBox 7">
            <a:extLst>
              <a:ext uri="{FF2B5EF4-FFF2-40B4-BE49-F238E27FC236}">
                <a16:creationId xmlns:a16="http://schemas.microsoft.com/office/drawing/2014/main" id="{7F0EB09A-E9FE-40CE-E75B-ED88C31E50BE}"/>
              </a:ext>
            </a:extLst>
          </p:cNvPr>
          <p:cNvSpPr txBox="1"/>
          <p:nvPr/>
        </p:nvSpPr>
        <p:spPr>
          <a:xfrm>
            <a:off x="1026864" y="2728370"/>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March 2017 - Wanda Halbrook’s husband (William) sues Lincoln Electric, Flex-N-Gate, Fanuc Robotics, Nachi Robotics and </a:t>
            </a:r>
            <a:r>
              <a:rPr lang="en-CA" sz="2800" dirty="0" err="1"/>
              <a:t>Prodomax</a:t>
            </a:r>
            <a:endParaRPr lang="en-CA" sz="2800" dirty="0"/>
          </a:p>
        </p:txBody>
      </p:sp>
      <p:sp>
        <p:nvSpPr>
          <p:cNvPr id="9" name="TextBox 8">
            <a:extLst>
              <a:ext uri="{FF2B5EF4-FFF2-40B4-BE49-F238E27FC236}">
                <a16:creationId xmlns:a16="http://schemas.microsoft.com/office/drawing/2014/main" id="{196E7622-7B81-A012-00BB-BA964FF947E6}"/>
              </a:ext>
            </a:extLst>
          </p:cNvPr>
          <p:cNvSpPr txBox="1"/>
          <p:nvPr/>
        </p:nvSpPr>
        <p:spPr>
          <a:xfrm>
            <a:off x="1026865" y="4113366"/>
            <a:ext cx="10138267" cy="2677656"/>
          </a:xfrm>
          <a:prstGeom prst="rect">
            <a:avLst/>
          </a:prstGeom>
          <a:noFill/>
        </p:spPr>
        <p:txBody>
          <a:bodyPr wrap="square" rtlCol="0">
            <a:spAutoFit/>
          </a:bodyPr>
          <a:lstStyle/>
          <a:p>
            <a:pPr marL="457200" indent="-457200">
              <a:buFont typeface="Wingdings" panose="05000000000000000000" pitchFamily="2" charset="2"/>
              <a:buChar char="§"/>
            </a:pPr>
            <a:r>
              <a:rPr lang="en-CA" sz="2800" dirty="0"/>
              <a:t>As of September 20, 2021 – All named defendants above, with exception to </a:t>
            </a:r>
            <a:r>
              <a:rPr lang="en-CA" sz="2800" dirty="0" err="1"/>
              <a:t>Prodomax</a:t>
            </a:r>
            <a:r>
              <a:rPr lang="en-CA" sz="2800" dirty="0"/>
              <a:t> have been released from the lawsuit. </a:t>
            </a:r>
            <a:r>
              <a:rPr lang="en-CA" sz="2800" dirty="0" err="1"/>
              <a:t>Prodomax’s</a:t>
            </a:r>
            <a:r>
              <a:rPr lang="en-CA" sz="2800" dirty="0"/>
              <a:t> role as the final integrator of the machine and how their design decisions contributed to the accident are still under investigation……..including in-depth investigation of the PLC programming itself……..</a:t>
            </a:r>
          </a:p>
        </p:txBody>
      </p:sp>
      <p:sp>
        <p:nvSpPr>
          <p:cNvPr id="11" name="TextBox 10">
            <a:extLst>
              <a:ext uri="{FF2B5EF4-FFF2-40B4-BE49-F238E27FC236}">
                <a16:creationId xmlns:a16="http://schemas.microsoft.com/office/drawing/2014/main" id="{4EA63852-5AC2-241E-8105-B197BF35F9D7}"/>
              </a:ext>
            </a:extLst>
          </p:cNvPr>
          <p:cNvSpPr txBox="1"/>
          <p:nvPr/>
        </p:nvSpPr>
        <p:spPr>
          <a:xfrm>
            <a:off x="1026863" y="1581351"/>
            <a:ext cx="10138267" cy="954107"/>
          </a:xfrm>
          <a:prstGeom prst="rect">
            <a:avLst/>
          </a:prstGeom>
          <a:noFill/>
        </p:spPr>
        <p:txBody>
          <a:bodyPr wrap="square" rtlCol="0">
            <a:spAutoFit/>
          </a:bodyPr>
          <a:lstStyle/>
          <a:p>
            <a:pPr marL="457200" indent="-457200">
              <a:buFont typeface="Wingdings" panose="05000000000000000000" pitchFamily="2" charset="2"/>
              <a:buChar char="§"/>
            </a:pPr>
            <a:r>
              <a:rPr lang="en-CA" sz="2800" dirty="0"/>
              <a:t>January 2016 – After a 7+ month investigation Flex-N-Gate was fined $7000 for not enforcing lock out procedures</a:t>
            </a:r>
          </a:p>
        </p:txBody>
      </p:sp>
    </p:spTree>
    <p:extLst>
      <p:ext uri="{BB962C8B-B14F-4D97-AF65-F5344CB8AC3E}">
        <p14:creationId xmlns:p14="http://schemas.microsoft.com/office/powerpoint/2010/main" val="1342635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651270" cy="962877"/>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9628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Resources</a:t>
            </a:r>
          </a:p>
        </p:txBody>
      </p:sp>
      <p:sp>
        <p:nvSpPr>
          <p:cNvPr id="11" name="TextBox 10">
            <a:extLst>
              <a:ext uri="{FF2B5EF4-FFF2-40B4-BE49-F238E27FC236}">
                <a16:creationId xmlns:a16="http://schemas.microsoft.com/office/drawing/2014/main" id="{4EA63852-5AC2-241E-8105-B197BF35F9D7}"/>
              </a:ext>
            </a:extLst>
          </p:cNvPr>
          <p:cNvSpPr txBox="1"/>
          <p:nvPr/>
        </p:nvSpPr>
        <p:spPr>
          <a:xfrm>
            <a:off x="1026866" y="1406980"/>
            <a:ext cx="10138267" cy="6093976"/>
          </a:xfrm>
          <a:prstGeom prst="rect">
            <a:avLst/>
          </a:prstGeom>
          <a:noFill/>
        </p:spPr>
        <p:txBody>
          <a:bodyPr wrap="square" rtlCol="0">
            <a:spAutoFit/>
          </a:bodyPr>
          <a:lstStyle/>
          <a:p>
            <a:pPr algn="ctr"/>
            <a:r>
              <a:rPr lang="en-CA" sz="2800" dirty="0"/>
              <a:t>Information for this presentation was found at the following locations:</a:t>
            </a:r>
          </a:p>
          <a:p>
            <a:endParaRPr lang="en-US" sz="1600" dirty="0"/>
          </a:p>
          <a:p>
            <a:r>
              <a:rPr lang="en-US" sz="1600" dirty="0"/>
              <a:t>Industrial Deaths USA</a:t>
            </a:r>
          </a:p>
          <a:p>
            <a:r>
              <a:rPr lang="en-US" sz="1600" dirty="0">
                <a:hlinkClick r:id="rId3"/>
              </a:rPr>
              <a:t>https://roboticsandautomationnews.com/2020/05/25/5000-deaths-a-year-a-reminder-of-why-safety-systems-matter/32403/</a:t>
            </a:r>
            <a:endParaRPr lang="en-US" sz="1600" dirty="0"/>
          </a:p>
          <a:p>
            <a:endParaRPr lang="en-US" sz="1600" dirty="0"/>
          </a:p>
          <a:p>
            <a:endParaRPr lang="en-US" sz="1600" dirty="0"/>
          </a:p>
          <a:p>
            <a:r>
              <a:rPr lang="en-US" sz="1600" dirty="0"/>
              <a:t>Case#1 – Robert Williams</a:t>
            </a:r>
          </a:p>
          <a:p>
            <a:r>
              <a:rPr lang="en-US" sz="1600" dirty="0">
                <a:hlinkClick r:id="rId4"/>
              </a:rPr>
              <a:t>https://casetext.com/case/williams-v-litton-systems</a:t>
            </a:r>
            <a:endParaRPr lang="en-US" sz="1600" dirty="0"/>
          </a:p>
          <a:p>
            <a:r>
              <a:rPr lang="en-US" sz="1600" dirty="0"/>
              <a:t>And</a:t>
            </a:r>
          </a:p>
          <a:p>
            <a:r>
              <a:rPr lang="en-US" sz="1600" dirty="0">
                <a:hlinkClick r:id="rId5"/>
              </a:rPr>
              <a:t>https://en.wikipedia.org/wiki/Robert_Williams_(robot_fatality)</a:t>
            </a:r>
            <a:endParaRPr lang="en-US" sz="1600" dirty="0"/>
          </a:p>
          <a:p>
            <a:endParaRPr lang="en-US" sz="1600" dirty="0"/>
          </a:p>
          <a:p>
            <a:endParaRPr lang="en-US" sz="1600" dirty="0"/>
          </a:p>
          <a:p>
            <a:r>
              <a:rPr lang="en-US" sz="1600" dirty="0"/>
              <a:t>Case#2 – Access Limited</a:t>
            </a:r>
          </a:p>
          <a:p>
            <a:r>
              <a:rPr lang="en-US" sz="1600" dirty="0">
                <a:hlinkClick r:id="rId6"/>
              </a:rPr>
              <a:t>https://www.automationmag.com/automation-manufacturer-fined-130k-for-worker-death-at-ontario-plant-9496/</a:t>
            </a:r>
            <a:endParaRPr lang="en-US" sz="1600" dirty="0"/>
          </a:p>
          <a:p>
            <a:endParaRPr lang="en-CA" sz="1600" dirty="0"/>
          </a:p>
          <a:p>
            <a:endParaRPr lang="en-CA" sz="1600" dirty="0"/>
          </a:p>
          <a:p>
            <a:r>
              <a:rPr lang="en-CA" sz="1600" dirty="0"/>
              <a:t>Case#3 – Wanda Holbrook</a:t>
            </a:r>
          </a:p>
          <a:p>
            <a:r>
              <a:rPr lang="en-CA" sz="1600" dirty="0">
                <a:hlinkClick r:id="rId7"/>
              </a:rPr>
              <a:t>https://casetext.com/case/holbrook-v-prodomax-automation-ltd-1</a:t>
            </a:r>
            <a:endParaRPr lang="en-CA" sz="1600" dirty="0"/>
          </a:p>
          <a:p>
            <a:endParaRPr lang="en-CA" dirty="0"/>
          </a:p>
          <a:p>
            <a:endParaRPr lang="en-CA" sz="2800" dirty="0"/>
          </a:p>
        </p:txBody>
      </p:sp>
    </p:spTree>
    <p:extLst>
      <p:ext uri="{BB962C8B-B14F-4D97-AF65-F5344CB8AC3E}">
        <p14:creationId xmlns:p14="http://schemas.microsoft.com/office/powerpoint/2010/main" val="2288241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1" name="TextBox 10">
            <a:extLst>
              <a:ext uri="{FF2B5EF4-FFF2-40B4-BE49-F238E27FC236}">
                <a16:creationId xmlns:a16="http://schemas.microsoft.com/office/drawing/2014/main" id="{A9366AF8-C8DD-4CE7-AA59-840DCF468914}"/>
              </a:ext>
            </a:extLst>
          </p:cNvPr>
          <p:cNvSpPr txBox="1"/>
          <p:nvPr/>
        </p:nvSpPr>
        <p:spPr>
          <a:xfrm>
            <a:off x="1230790" y="5748404"/>
            <a:ext cx="4436198" cy="707886"/>
          </a:xfrm>
          <a:prstGeom prst="rect">
            <a:avLst/>
          </a:prstGeom>
          <a:noFill/>
        </p:spPr>
        <p:txBody>
          <a:bodyPr wrap="square">
            <a:spAutoFit/>
          </a:bodyPr>
          <a:lstStyle/>
          <a:p>
            <a:pPr algn="ctr"/>
            <a:r>
              <a:rPr lang="en-US" sz="4000" dirty="0"/>
              <a:t>Due Diligence</a:t>
            </a:r>
          </a:p>
        </p:txBody>
      </p:sp>
      <p:pic>
        <p:nvPicPr>
          <p:cNvPr id="9" name="Picture 8" descr="Logo&#10;&#10;Description automatically generated">
            <a:extLst>
              <a:ext uri="{FF2B5EF4-FFF2-40B4-BE49-F238E27FC236}">
                <a16:creationId xmlns:a16="http://schemas.microsoft.com/office/drawing/2014/main" id="{7D953BC1-D955-4A17-90E5-A3D17D36B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04" y="153636"/>
            <a:ext cx="1993781" cy="724093"/>
          </a:xfrm>
          <a:prstGeom prst="rect">
            <a:avLst/>
          </a:prstGeom>
        </p:spPr>
      </p:pic>
      <p:sp>
        <p:nvSpPr>
          <p:cNvPr id="10" name="Rectangle 1">
            <a:extLst>
              <a:ext uri="{FF2B5EF4-FFF2-40B4-BE49-F238E27FC236}">
                <a16:creationId xmlns:a16="http://schemas.microsoft.com/office/drawing/2014/main" id="{613BACC9-A8D6-907E-08BC-AD8E6A38E5DF}"/>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FW Getting Started Guide Note</a:t>
            </a:r>
          </a:p>
        </p:txBody>
      </p:sp>
      <p:sp>
        <p:nvSpPr>
          <p:cNvPr id="12" name="TextBox 11">
            <a:extLst>
              <a:ext uri="{FF2B5EF4-FFF2-40B4-BE49-F238E27FC236}">
                <a16:creationId xmlns:a16="http://schemas.microsoft.com/office/drawing/2014/main" id="{19C87A94-8423-1AC9-BA95-F861D512DCA9}"/>
              </a:ext>
            </a:extLst>
          </p:cNvPr>
          <p:cNvSpPr txBox="1"/>
          <p:nvPr/>
        </p:nvSpPr>
        <p:spPr>
          <a:xfrm>
            <a:off x="9024315" y="6329357"/>
            <a:ext cx="3234077" cy="461665"/>
          </a:xfrm>
          <a:prstGeom prst="rect">
            <a:avLst/>
          </a:prstGeom>
          <a:noFill/>
        </p:spPr>
        <p:txBody>
          <a:bodyPr wrap="square">
            <a:spAutoFit/>
          </a:bodyPr>
          <a:lstStyle/>
          <a:p>
            <a:pPr algn="ctr"/>
            <a:r>
              <a:rPr lang="en-US" sz="1200" dirty="0"/>
              <a:t>Taken from page 42 of the GTAC FW Getting Started Guide, Version 20220606</a:t>
            </a:r>
          </a:p>
        </p:txBody>
      </p:sp>
      <p:pic>
        <p:nvPicPr>
          <p:cNvPr id="6" name="Picture 5">
            <a:extLst>
              <a:ext uri="{FF2B5EF4-FFF2-40B4-BE49-F238E27FC236}">
                <a16:creationId xmlns:a16="http://schemas.microsoft.com/office/drawing/2014/main" id="{362886BF-BDAC-52C4-5CCA-56156F2D855B}"/>
              </a:ext>
            </a:extLst>
          </p:cNvPr>
          <p:cNvPicPr>
            <a:picLocks noChangeAspect="1"/>
          </p:cNvPicPr>
          <p:nvPr/>
        </p:nvPicPr>
        <p:blipFill>
          <a:blip r:embed="rId3"/>
          <a:stretch>
            <a:fillRect/>
          </a:stretch>
        </p:blipFill>
        <p:spPr>
          <a:xfrm>
            <a:off x="908492" y="1593410"/>
            <a:ext cx="10375016" cy="3431027"/>
          </a:xfrm>
          <a:prstGeom prst="rect">
            <a:avLst/>
          </a:prstGeom>
        </p:spPr>
      </p:pic>
    </p:spTree>
    <p:extLst>
      <p:ext uri="{BB962C8B-B14F-4D97-AF65-F5344CB8AC3E}">
        <p14:creationId xmlns:p14="http://schemas.microsoft.com/office/powerpoint/2010/main" val="33538682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0BD4DD2C-DDD7-4907-8F02-A738CFEDB92D}"/>
              </a:ext>
            </a:extLst>
          </p:cNvPr>
          <p:cNvSpPr>
            <a:spLocks noChangeArrowheads="1"/>
          </p:cNvSpPr>
          <p:nvPr/>
        </p:nvSpPr>
        <p:spPr bwMode="auto">
          <a:xfrm>
            <a:off x="640080" y="2074363"/>
            <a:ext cx="2752354" cy="2709275"/>
          </a:xfrm>
          <a:prstGeom prst="ellipse">
            <a:avLst/>
          </a:prstGeom>
          <a:solidFill>
            <a:srgbClr val="262626"/>
          </a:solidFill>
          <a:ln w="174625" cmpd="thinThick">
            <a:solidFill>
              <a:srgbClr val="26262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2600" kern="1200">
                <a:solidFill>
                  <a:srgbClr val="FFFFFF"/>
                </a:solidFill>
                <a:latin typeface="+mj-lt"/>
                <a:ea typeface="+mj-ea"/>
                <a:cs typeface="+mj-cs"/>
              </a:rPr>
              <a:t>Thanks for your time</a:t>
            </a:r>
          </a:p>
        </p:txBody>
      </p:sp>
      <p:pic>
        <p:nvPicPr>
          <p:cNvPr id="7" name="Picture 6" descr="Logo&#10;&#10;Description automatically generated">
            <a:extLst>
              <a:ext uri="{FF2B5EF4-FFF2-40B4-BE49-F238E27FC236}">
                <a16:creationId xmlns:a16="http://schemas.microsoft.com/office/drawing/2014/main" id="{999D1212-E576-40D6-99C4-DE518FAF1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122016"/>
            <a:ext cx="7188199" cy="2610579"/>
          </a:xfrm>
          <a:prstGeom prst="rect">
            <a:avLst/>
          </a:prstGeom>
        </p:spPr>
      </p:pic>
      <p:pic>
        <p:nvPicPr>
          <p:cNvPr id="3" name="Picture 2" descr="A picture containing handwear&#10;&#10;Description automatically generated">
            <a:extLst>
              <a:ext uri="{FF2B5EF4-FFF2-40B4-BE49-F238E27FC236}">
                <a16:creationId xmlns:a16="http://schemas.microsoft.com/office/drawing/2014/main" id="{E7620775-D2F4-4772-ADE0-C3642B21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830" y="266423"/>
            <a:ext cx="1589170" cy="1589170"/>
          </a:xfrm>
          <a:prstGeom prst="rect">
            <a:avLst/>
          </a:prstGeom>
        </p:spPr>
      </p:pic>
    </p:spTree>
    <p:extLst>
      <p:ext uri="{BB962C8B-B14F-4D97-AF65-F5344CB8AC3E}">
        <p14:creationId xmlns:p14="http://schemas.microsoft.com/office/powerpoint/2010/main" val="2072425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25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Some Statistics</a:t>
            </a:r>
          </a:p>
        </p:txBody>
      </p:sp>
      <p:sp>
        <p:nvSpPr>
          <p:cNvPr id="2" name="TextBox 1">
            <a:extLst>
              <a:ext uri="{FF2B5EF4-FFF2-40B4-BE49-F238E27FC236}">
                <a16:creationId xmlns:a16="http://schemas.microsoft.com/office/drawing/2014/main" id="{F56C59D3-2E2D-C696-AB30-B0C9CE863055}"/>
              </a:ext>
            </a:extLst>
          </p:cNvPr>
          <p:cNvSpPr txBox="1"/>
          <p:nvPr/>
        </p:nvSpPr>
        <p:spPr>
          <a:xfrm>
            <a:off x="921089" y="1922647"/>
            <a:ext cx="10657640" cy="4401205"/>
          </a:xfrm>
          <a:prstGeom prst="rect">
            <a:avLst/>
          </a:prstGeom>
          <a:noFill/>
        </p:spPr>
        <p:txBody>
          <a:bodyPr wrap="square" rtlCol="0">
            <a:spAutoFit/>
          </a:bodyPr>
          <a:lstStyle/>
          <a:p>
            <a:r>
              <a:rPr lang="en-CA" sz="2800" dirty="0"/>
              <a:t>In 2018, there were a total of 5260 workplace deaths in the US. </a:t>
            </a:r>
          </a:p>
          <a:p>
            <a:r>
              <a:rPr lang="en-CA" sz="2800" dirty="0"/>
              <a:t>The majority of these deaths are broken down as follows:</a:t>
            </a:r>
          </a:p>
          <a:p>
            <a:endParaRPr lang="en-CA" sz="2800" dirty="0"/>
          </a:p>
          <a:p>
            <a:endParaRPr lang="en-CA" sz="2800" dirty="0"/>
          </a:p>
          <a:p>
            <a:pPr marL="457200" indent="-457200">
              <a:buFont typeface="Wingdings" panose="05000000000000000000" pitchFamily="2" charset="2"/>
              <a:buChar char="§"/>
            </a:pPr>
            <a:r>
              <a:rPr lang="en-CA" sz="2800" dirty="0"/>
              <a:t>2080 were killed in transportation related accidents</a:t>
            </a:r>
          </a:p>
          <a:p>
            <a:pPr marL="457200" indent="-457200">
              <a:buFont typeface="Wingdings" panose="05000000000000000000" pitchFamily="2" charset="2"/>
              <a:buChar char="§"/>
            </a:pPr>
            <a:r>
              <a:rPr lang="en-CA" sz="2800" dirty="0"/>
              <a:t>791 died due to slip and fall accidents (down 11% from 2017)</a:t>
            </a:r>
          </a:p>
          <a:p>
            <a:pPr marL="457200" indent="-457200">
              <a:buFont typeface="Wingdings" panose="05000000000000000000" pitchFamily="2" charset="2"/>
              <a:buChar char="§"/>
            </a:pPr>
            <a:r>
              <a:rPr lang="en-CA" sz="2800" dirty="0"/>
              <a:t>786 died by contact with objects / equipment including caught in running machinery (up 13% from 2017)</a:t>
            </a:r>
          </a:p>
          <a:p>
            <a:pPr marL="457200" indent="-457200">
              <a:buFont typeface="Wingdings" panose="05000000000000000000" pitchFamily="2" charset="2"/>
              <a:buChar char="§"/>
            </a:pPr>
            <a:r>
              <a:rPr lang="en-CA" sz="2800" dirty="0"/>
              <a:t>305 deaths were related to overdoses via non-medical drugs or alcohol (up 12% from 2017)</a:t>
            </a:r>
          </a:p>
        </p:txBody>
      </p:sp>
      <p:sp>
        <p:nvSpPr>
          <p:cNvPr id="6" name="Oval 5">
            <a:extLst>
              <a:ext uri="{FF2B5EF4-FFF2-40B4-BE49-F238E27FC236}">
                <a16:creationId xmlns:a16="http://schemas.microsoft.com/office/drawing/2014/main" id="{AD5020B8-07B2-A2D9-3EDF-D8FC8FE58566}"/>
              </a:ext>
            </a:extLst>
          </p:cNvPr>
          <p:cNvSpPr/>
          <p:nvPr/>
        </p:nvSpPr>
        <p:spPr>
          <a:xfrm>
            <a:off x="336374" y="4427146"/>
            <a:ext cx="11577985" cy="10139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70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Liability</a:t>
            </a:r>
            <a:endParaRPr lang="en-US" altLang="en-US" sz="4000" kern="1200"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BA5DA674-1FFC-BA0A-83F2-B6903BCA9EC4}"/>
              </a:ext>
            </a:extLst>
          </p:cNvPr>
          <p:cNvSpPr txBox="1"/>
          <p:nvPr/>
        </p:nvSpPr>
        <p:spPr>
          <a:xfrm>
            <a:off x="921089" y="1922647"/>
            <a:ext cx="10657640" cy="3108543"/>
          </a:xfrm>
          <a:prstGeom prst="rect">
            <a:avLst/>
          </a:prstGeom>
          <a:noFill/>
        </p:spPr>
        <p:txBody>
          <a:bodyPr wrap="square" rtlCol="0">
            <a:spAutoFit/>
          </a:bodyPr>
          <a:lstStyle/>
          <a:p>
            <a:r>
              <a:rPr lang="en-CA" sz="2800" dirty="0"/>
              <a:t>When a worker gets hurt or killed at their workplace, the employer is generally legally responsible on some level, no matter the circumstances. Why? Because an employer is required, by law, to provide a safe workplace. The level of guilt (IE level of </a:t>
            </a:r>
            <a:r>
              <a:rPr lang="en-CA" sz="2800" b="1" u="sng" dirty="0"/>
              <a:t>legal charges</a:t>
            </a:r>
            <a:r>
              <a:rPr lang="en-CA" sz="2800" dirty="0"/>
              <a:t>) and </a:t>
            </a:r>
            <a:r>
              <a:rPr lang="en-CA" sz="2800" b="1" u="sng" dirty="0"/>
              <a:t>who</a:t>
            </a:r>
            <a:r>
              <a:rPr lang="en-CA" sz="2800" dirty="0"/>
              <a:t> with-in the company bears the liability depends primarily on two things:</a:t>
            </a:r>
          </a:p>
          <a:p>
            <a:endParaRPr lang="en-CA" sz="2800" dirty="0"/>
          </a:p>
        </p:txBody>
      </p:sp>
      <p:sp>
        <p:nvSpPr>
          <p:cNvPr id="9" name="TextBox 8">
            <a:extLst>
              <a:ext uri="{FF2B5EF4-FFF2-40B4-BE49-F238E27FC236}">
                <a16:creationId xmlns:a16="http://schemas.microsoft.com/office/drawing/2014/main" id="{114C9F5E-F6B7-2C0F-8294-E32CAEC8F6E2}"/>
              </a:ext>
            </a:extLst>
          </p:cNvPr>
          <p:cNvSpPr txBox="1"/>
          <p:nvPr/>
        </p:nvSpPr>
        <p:spPr>
          <a:xfrm>
            <a:off x="921089" y="4815715"/>
            <a:ext cx="10657640" cy="954107"/>
          </a:xfrm>
          <a:prstGeom prst="rect">
            <a:avLst/>
          </a:prstGeom>
          <a:noFill/>
        </p:spPr>
        <p:txBody>
          <a:bodyPr wrap="square" rtlCol="0">
            <a:spAutoFit/>
          </a:bodyPr>
          <a:lstStyle/>
          <a:p>
            <a:pPr marL="457200" indent="-457200">
              <a:buFont typeface="Wingdings" panose="05000000000000000000" pitchFamily="2" charset="2"/>
              <a:buChar char="§"/>
            </a:pPr>
            <a:r>
              <a:rPr lang="en-CA" sz="2800" dirty="0"/>
              <a:t>The severity of the accident</a:t>
            </a:r>
          </a:p>
          <a:p>
            <a:pPr marL="457200" indent="-457200">
              <a:buFont typeface="Wingdings" panose="05000000000000000000" pitchFamily="2" charset="2"/>
              <a:buChar char="§"/>
            </a:pPr>
            <a:r>
              <a:rPr lang="en-CA" sz="2800" dirty="0"/>
              <a:t>Due diligence</a:t>
            </a:r>
          </a:p>
        </p:txBody>
      </p:sp>
      <p:sp>
        <p:nvSpPr>
          <p:cNvPr id="11" name="TextBox 10">
            <a:extLst>
              <a:ext uri="{FF2B5EF4-FFF2-40B4-BE49-F238E27FC236}">
                <a16:creationId xmlns:a16="http://schemas.microsoft.com/office/drawing/2014/main" id="{518305AA-5FCC-9CA4-AE2F-3DFD66A746FF}"/>
              </a:ext>
            </a:extLst>
          </p:cNvPr>
          <p:cNvSpPr txBox="1"/>
          <p:nvPr/>
        </p:nvSpPr>
        <p:spPr>
          <a:xfrm>
            <a:off x="3400556" y="5248189"/>
            <a:ext cx="7870355" cy="954107"/>
          </a:xfrm>
          <a:prstGeom prst="rect">
            <a:avLst/>
          </a:prstGeom>
          <a:noFill/>
        </p:spPr>
        <p:txBody>
          <a:bodyPr wrap="square" rtlCol="0">
            <a:spAutoFit/>
          </a:bodyPr>
          <a:lstStyle/>
          <a:p>
            <a:r>
              <a:rPr lang="en-US" sz="2800" dirty="0">
                <a:solidFill>
                  <a:srgbClr val="FF0000"/>
                </a:solidFill>
                <a:latin typeface="arial" panose="020B0604020202020204" pitchFamily="34" charset="0"/>
              </a:rPr>
              <a:t>-</a:t>
            </a:r>
            <a:r>
              <a:rPr lang="en-US" sz="2800" b="0" i="0" dirty="0">
                <a:solidFill>
                  <a:srgbClr val="FF0000"/>
                </a:solidFill>
                <a:effectLst/>
                <a:latin typeface="arial" panose="020B0604020202020204" pitchFamily="34" charset="0"/>
              </a:rPr>
              <a:t> reasonable steps taken by a person in order  	to satisfy a legal requirement</a:t>
            </a:r>
            <a:endParaRPr lang="en-CA" sz="2800" dirty="0">
              <a:solidFill>
                <a:srgbClr val="FF0000"/>
              </a:solidFill>
            </a:endParaRPr>
          </a:p>
        </p:txBody>
      </p:sp>
    </p:spTree>
    <p:extLst>
      <p:ext uri="{BB962C8B-B14F-4D97-AF65-F5344CB8AC3E}">
        <p14:creationId xmlns:p14="http://schemas.microsoft.com/office/powerpoint/2010/main" val="269291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Others Involved in Liability</a:t>
            </a:r>
          </a:p>
        </p:txBody>
      </p:sp>
      <p:sp>
        <p:nvSpPr>
          <p:cNvPr id="12" name="TextBox 11">
            <a:extLst>
              <a:ext uri="{FF2B5EF4-FFF2-40B4-BE49-F238E27FC236}">
                <a16:creationId xmlns:a16="http://schemas.microsoft.com/office/drawing/2014/main" id="{763BF12A-B428-2C98-0AF4-273FF7A49954}"/>
              </a:ext>
            </a:extLst>
          </p:cNvPr>
          <p:cNvSpPr txBox="1"/>
          <p:nvPr/>
        </p:nvSpPr>
        <p:spPr>
          <a:xfrm>
            <a:off x="767179" y="2410628"/>
            <a:ext cx="10657640" cy="1384995"/>
          </a:xfrm>
          <a:prstGeom prst="rect">
            <a:avLst/>
          </a:prstGeom>
          <a:noFill/>
        </p:spPr>
        <p:txBody>
          <a:bodyPr wrap="square" rtlCol="0">
            <a:spAutoFit/>
          </a:bodyPr>
          <a:lstStyle/>
          <a:p>
            <a:pPr algn="ctr"/>
            <a:r>
              <a:rPr lang="en-CA" sz="2800" dirty="0"/>
              <a:t>Does this mean that only the employer and those who work with-in the workplace where the accident happened can be found guilty?</a:t>
            </a:r>
          </a:p>
          <a:p>
            <a:endParaRPr lang="en-CA" sz="2800" dirty="0"/>
          </a:p>
        </p:txBody>
      </p:sp>
      <p:sp>
        <p:nvSpPr>
          <p:cNvPr id="13" name="TextBox 12">
            <a:extLst>
              <a:ext uri="{FF2B5EF4-FFF2-40B4-BE49-F238E27FC236}">
                <a16:creationId xmlns:a16="http://schemas.microsoft.com/office/drawing/2014/main" id="{10C1E2DE-C892-A3DD-77DD-8F670E1A1CB6}"/>
              </a:ext>
            </a:extLst>
          </p:cNvPr>
          <p:cNvSpPr txBox="1"/>
          <p:nvPr/>
        </p:nvSpPr>
        <p:spPr>
          <a:xfrm>
            <a:off x="1587374" y="4041844"/>
            <a:ext cx="9017251" cy="1877437"/>
          </a:xfrm>
          <a:prstGeom prst="rect">
            <a:avLst/>
          </a:prstGeom>
          <a:noFill/>
        </p:spPr>
        <p:txBody>
          <a:bodyPr wrap="square" rtlCol="0">
            <a:spAutoFit/>
          </a:bodyPr>
          <a:lstStyle/>
          <a:p>
            <a:pPr algn="ctr"/>
            <a:r>
              <a:rPr lang="en-CA" sz="6000" dirty="0"/>
              <a:t>ABSOLUTELY 100% </a:t>
            </a:r>
            <a:r>
              <a:rPr lang="en-CA" sz="6000" u="sng" dirty="0"/>
              <a:t>NO</a:t>
            </a:r>
            <a:r>
              <a:rPr lang="en-CA" sz="6000" dirty="0"/>
              <a:t>!</a:t>
            </a:r>
          </a:p>
          <a:p>
            <a:endParaRPr lang="en-CA" sz="2800" dirty="0"/>
          </a:p>
          <a:p>
            <a:pPr algn="ctr"/>
            <a:r>
              <a:rPr lang="en-CA" sz="2800" dirty="0"/>
              <a:t>Lack of Due Diligence can have far reaching consequences</a:t>
            </a:r>
          </a:p>
        </p:txBody>
      </p:sp>
    </p:spTree>
    <p:extLst>
      <p:ext uri="{BB962C8B-B14F-4D97-AF65-F5344CB8AC3E}">
        <p14:creationId xmlns:p14="http://schemas.microsoft.com/office/powerpoint/2010/main" val="3469944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#1</a:t>
            </a:r>
          </a:p>
          <a:p>
            <a:pPr algn="ctr" eaLnBrk="1" hangingPunct="1">
              <a:lnSpc>
                <a:spcPct val="90000"/>
              </a:lnSpc>
              <a:spcBef>
                <a:spcPct val="0"/>
              </a:spcBef>
              <a:spcAft>
                <a:spcPts val="600"/>
              </a:spcAft>
            </a:pPr>
            <a:r>
              <a:rPr lang="en-US" altLang="en-US" sz="4000" dirty="0">
                <a:latin typeface="+mj-lt"/>
                <a:ea typeface="+mj-ea"/>
                <a:cs typeface="+mj-cs"/>
              </a:rPr>
              <a:t>Williams vs Litton</a:t>
            </a:r>
            <a:endParaRPr lang="en-US" altLang="en-US" sz="4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11EC559-92A7-CC6E-E39C-AC3D3E441AC9}"/>
              </a:ext>
            </a:extLst>
          </p:cNvPr>
          <p:cNvSpPr txBox="1"/>
          <p:nvPr/>
        </p:nvSpPr>
        <p:spPr>
          <a:xfrm>
            <a:off x="336374" y="1466191"/>
            <a:ext cx="4049265" cy="954107"/>
          </a:xfrm>
          <a:prstGeom prst="rect">
            <a:avLst/>
          </a:prstGeom>
          <a:noFill/>
        </p:spPr>
        <p:txBody>
          <a:bodyPr wrap="square" rtlCol="0">
            <a:spAutoFit/>
          </a:bodyPr>
          <a:lstStyle/>
          <a:p>
            <a:r>
              <a:rPr lang="en-CA" sz="2800" dirty="0"/>
              <a:t>Who is Robert Williams?</a:t>
            </a:r>
          </a:p>
          <a:p>
            <a:endParaRPr lang="en-CA" sz="2800" dirty="0"/>
          </a:p>
        </p:txBody>
      </p:sp>
      <p:sp>
        <p:nvSpPr>
          <p:cNvPr id="7" name="TextBox 6">
            <a:extLst>
              <a:ext uri="{FF2B5EF4-FFF2-40B4-BE49-F238E27FC236}">
                <a16:creationId xmlns:a16="http://schemas.microsoft.com/office/drawing/2014/main" id="{5240262C-0361-F6EE-0B85-C2B2C24E2117}"/>
              </a:ext>
            </a:extLst>
          </p:cNvPr>
          <p:cNvSpPr txBox="1"/>
          <p:nvPr/>
        </p:nvSpPr>
        <p:spPr>
          <a:xfrm>
            <a:off x="1026866" y="2158718"/>
            <a:ext cx="10138267" cy="1815882"/>
          </a:xfrm>
          <a:prstGeom prst="rect">
            <a:avLst/>
          </a:prstGeom>
          <a:noFill/>
        </p:spPr>
        <p:txBody>
          <a:bodyPr wrap="square" rtlCol="0">
            <a:spAutoFit/>
          </a:bodyPr>
          <a:lstStyle/>
          <a:p>
            <a:pPr marL="457200" indent="-457200">
              <a:buFont typeface="Wingdings" panose="05000000000000000000" pitchFamily="2" charset="2"/>
              <a:buChar char="§"/>
            </a:pPr>
            <a:r>
              <a:rPr lang="en-CA" sz="2800" dirty="0"/>
              <a:t>In the 1970s Litton Industries designed and built a 5 story robotic system for retrieving castings from a rack based storage system. It was installed at the Ford Motor Company’s new Flat Rock plant in Michigan</a:t>
            </a:r>
          </a:p>
        </p:txBody>
      </p:sp>
      <p:sp>
        <p:nvSpPr>
          <p:cNvPr id="8" name="TextBox 7">
            <a:extLst>
              <a:ext uri="{FF2B5EF4-FFF2-40B4-BE49-F238E27FC236}">
                <a16:creationId xmlns:a16="http://schemas.microsoft.com/office/drawing/2014/main" id="{BE8A06AA-D5A9-4C41-5058-E391ECD36A4B}"/>
              </a:ext>
            </a:extLst>
          </p:cNvPr>
          <p:cNvSpPr txBox="1"/>
          <p:nvPr/>
        </p:nvSpPr>
        <p:spPr>
          <a:xfrm>
            <a:off x="1026866" y="3903764"/>
            <a:ext cx="10138267" cy="954107"/>
          </a:xfrm>
          <a:prstGeom prst="rect">
            <a:avLst/>
          </a:prstGeom>
          <a:noFill/>
        </p:spPr>
        <p:txBody>
          <a:bodyPr wrap="square" rtlCol="0">
            <a:spAutoFit/>
          </a:bodyPr>
          <a:lstStyle/>
          <a:p>
            <a:pPr marL="457200" indent="-457200">
              <a:buFont typeface="Wingdings" panose="05000000000000000000" pitchFamily="2" charset="2"/>
              <a:buChar char="§"/>
            </a:pPr>
            <a:r>
              <a:rPr lang="en-CA" sz="2800" dirty="0"/>
              <a:t>January 25, 1979 - Robert Williams was asked to climb into the racks to retrieve a part manually after a robot failure </a:t>
            </a:r>
          </a:p>
        </p:txBody>
      </p:sp>
      <p:sp>
        <p:nvSpPr>
          <p:cNvPr id="9" name="TextBox 8">
            <a:extLst>
              <a:ext uri="{FF2B5EF4-FFF2-40B4-BE49-F238E27FC236}">
                <a16:creationId xmlns:a16="http://schemas.microsoft.com/office/drawing/2014/main" id="{9DEB636B-03C2-6198-B760-B9E220CDB150}"/>
              </a:ext>
            </a:extLst>
          </p:cNvPr>
          <p:cNvSpPr txBox="1"/>
          <p:nvPr/>
        </p:nvSpPr>
        <p:spPr>
          <a:xfrm>
            <a:off x="1026866" y="4914755"/>
            <a:ext cx="10138267" cy="954107"/>
          </a:xfrm>
          <a:prstGeom prst="rect">
            <a:avLst/>
          </a:prstGeom>
          <a:noFill/>
        </p:spPr>
        <p:txBody>
          <a:bodyPr wrap="square" rtlCol="0">
            <a:spAutoFit/>
          </a:bodyPr>
          <a:lstStyle/>
          <a:p>
            <a:pPr marL="457200" indent="-457200">
              <a:buFont typeface="Wingdings" panose="05000000000000000000" pitchFamily="2" charset="2"/>
              <a:buChar char="§"/>
            </a:pPr>
            <a:r>
              <a:rPr lang="en-CA" sz="2800" dirty="0"/>
              <a:t>The machine started unexpectedly, crushing Robert, killing him instantly</a:t>
            </a:r>
          </a:p>
        </p:txBody>
      </p:sp>
      <p:sp>
        <p:nvSpPr>
          <p:cNvPr id="11" name="TextBox 10">
            <a:extLst>
              <a:ext uri="{FF2B5EF4-FFF2-40B4-BE49-F238E27FC236}">
                <a16:creationId xmlns:a16="http://schemas.microsoft.com/office/drawing/2014/main" id="{95B22D6F-63B5-8876-14C8-2B29B72BD0CF}"/>
              </a:ext>
            </a:extLst>
          </p:cNvPr>
          <p:cNvSpPr txBox="1"/>
          <p:nvPr/>
        </p:nvSpPr>
        <p:spPr>
          <a:xfrm>
            <a:off x="1026866" y="5995805"/>
            <a:ext cx="10704592" cy="523220"/>
          </a:xfrm>
          <a:prstGeom prst="rect">
            <a:avLst/>
          </a:prstGeom>
          <a:noFill/>
        </p:spPr>
        <p:txBody>
          <a:bodyPr wrap="square" rtlCol="0">
            <a:spAutoFit/>
          </a:bodyPr>
          <a:lstStyle/>
          <a:p>
            <a:pPr marL="457200" indent="-457200">
              <a:buFont typeface="Wingdings" panose="05000000000000000000" pitchFamily="2" charset="2"/>
              <a:buChar char="§"/>
            </a:pPr>
            <a:r>
              <a:rPr lang="en-CA" sz="2800" dirty="0"/>
              <a:t>Robert Williams was the first person in history to be killed by a robot</a:t>
            </a:r>
          </a:p>
        </p:txBody>
      </p:sp>
    </p:spTree>
    <p:extLst>
      <p:ext uri="{BB962C8B-B14F-4D97-AF65-F5344CB8AC3E}">
        <p14:creationId xmlns:p14="http://schemas.microsoft.com/office/powerpoint/2010/main" val="2843738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7" name="TextBox 6">
            <a:extLst>
              <a:ext uri="{FF2B5EF4-FFF2-40B4-BE49-F238E27FC236}">
                <a16:creationId xmlns:a16="http://schemas.microsoft.com/office/drawing/2014/main" id="{5240262C-0361-F6EE-0B85-C2B2C24E2117}"/>
              </a:ext>
            </a:extLst>
          </p:cNvPr>
          <p:cNvSpPr txBox="1"/>
          <p:nvPr/>
        </p:nvSpPr>
        <p:spPr>
          <a:xfrm>
            <a:off x="1026866" y="2170098"/>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Although the accident happened with-in a Ford Motor Company facility, and under the direction of a supervisor, whom directed Williams to climb the rack, Ford Motor Company was not charged</a:t>
            </a:r>
          </a:p>
        </p:txBody>
      </p:sp>
      <p:sp>
        <p:nvSpPr>
          <p:cNvPr id="11" name="TextBox 10">
            <a:extLst>
              <a:ext uri="{FF2B5EF4-FFF2-40B4-BE49-F238E27FC236}">
                <a16:creationId xmlns:a16="http://schemas.microsoft.com/office/drawing/2014/main" id="{95B22D6F-63B5-8876-14C8-2B29B72BD0CF}"/>
              </a:ext>
            </a:extLst>
          </p:cNvPr>
          <p:cNvSpPr txBox="1"/>
          <p:nvPr/>
        </p:nvSpPr>
        <p:spPr>
          <a:xfrm>
            <a:off x="1026866" y="3867718"/>
            <a:ext cx="10138267" cy="2677656"/>
          </a:xfrm>
          <a:prstGeom prst="rect">
            <a:avLst/>
          </a:prstGeom>
          <a:noFill/>
        </p:spPr>
        <p:txBody>
          <a:bodyPr wrap="square" rtlCol="0">
            <a:spAutoFit/>
          </a:bodyPr>
          <a:lstStyle/>
          <a:p>
            <a:pPr marL="457200" indent="-457200">
              <a:buFont typeface="Wingdings" panose="05000000000000000000" pitchFamily="2" charset="2"/>
              <a:buChar char="§"/>
            </a:pPr>
            <a:r>
              <a:rPr lang="en-CA" sz="2800" dirty="0"/>
              <a:t>Litton Industries (the company who designed and installed the Robotic system) was sued by the Estate of Mr. Williams for $15 million. In 1983 the jury awarded his estate with a $10 million dollar decision, later increased to $15 million. Litton Industries settled out of court with the Estate for an undisclosed amount of money in exchange for Litton not having to admit negligence</a:t>
            </a:r>
          </a:p>
        </p:txBody>
      </p:sp>
      <p:sp>
        <p:nvSpPr>
          <p:cNvPr id="9" name="Rectangle 1">
            <a:extLst>
              <a:ext uri="{FF2B5EF4-FFF2-40B4-BE49-F238E27FC236}">
                <a16:creationId xmlns:a16="http://schemas.microsoft.com/office/drawing/2014/main" id="{99785E89-9CFA-415A-6618-7D4C99272C96}"/>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#1</a:t>
            </a:r>
          </a:p>
          <a:p>
            <a:pPr algn="ctr" eaLnBrk="1" hangingPunct="1">
              <a:lnSpc>
                <a:spcPct val="90000"/>
              </a:lnSpc>
              <a:spcBef>
                <a:spcPct val="0"/>
              </a:spcBef>
              <a:spcAft>
                <a:spcPts val="600"/>
              </a:spcAft>
            </a:pPr>
            <a:r>
              <a:rPr lang="en-US" altLang="en-US" sz="4000" dirty="0">
                <a:latin typeface="+mj-lt"/>
                <a:ea typeface="+mj-ea"/>
                <a:cs typeface="+mj-cs"/>
              </a:rPr>
              <a:t>Williams vs Litton</a:t>
            </a:r>
            <a:endParaRPr lang="en-US" alt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1632994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#2</a:t>
            </a:r>
          </a:p>
          <a:p>
            <a:pPr algn="ctr" eaLnBrk="1" hangingPunct="1">
              <a:lnSpc>
                <a:spcPct val="90000"/>
              </a:lnSpc>
              <a:spcBef>
                <a:spcPct val="0"/>
              </a:spcBef>
              <a:spcAft>
                <a:spcPts val="600"/>
              </a:spcAft>
            </a:pPr>
            <a:r>
              <a:rPr lang="en-US" altLang="en-US" sz="4000" dirty="0">
                <a:latin typeface="+mj-lt"/>
                <a:ea typeface="+mj-ea"/>
                <a:cs typeface="+mj-cs"/>
              </a:rPr>
              <a:t>Access Limited</a:t>
            </a:r>
            <a:endParaRPr lang="en-US" altLang="en-US" sz="40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5240262C-0361-F6EE-0B85-C2B2C24E2117}"/>
              </a:ext>
            </a:extLst>
          </p:cNvPr>
          <p:cNvSpPr txBox="1"/>
          <p:nvPr/>
        </p:nvSpPr>
        <p:spPr>
          <a:xfrm>
            <a:off x="1026866" y="2170098"/>
            <a:ext cx="10138267" cy="954107"/>
          </a:xfrm>
          <a:prstGeom prst="rect">
            <a:avLst/>
          </a:prstGeom>
          <a:noFill/>
        </p:spPr>
        <p:txBody>
          <a:bodyPr wrap="square" rtlCol="0">
            <a:spAutoFit/>
          </a:bodyPr>
          <a:lstStyle/>
          <a:p>
            <a:pPr marL="457200" indent="-457200">
              <a:buFont typeface="Wingdings" panose="05000000000000000000" pitchFamily="2" charset="2"/>
              <a:buChar char="§"/>
            </a:pPr>
            <a:r>
              <a:rPr lang="en-CA" sz="2800" dirty="0"/>
              <a:t>Access Limited is a Japanese based engineering company who designs, develops and manufactures automation equipment</a:t>
            </a:r>
          </a:p>
        </p:txBody>
      </p:sp>
      <p:sp>
        <p:nvSpPr>
          <p:cNvPr id="8" name="TextBox 7">
            <a:extLst>
              <a:ext uri="{FF2B5EF4-FFF2-40B4-BE49-F238E27FC236}">
                <a16:creationId xmlns:a16="http://schemas.microsoft.com/office/drawing/2014/main" id="{CD5C113F-A840-301A-02F1-2D219554E9AE}"/>
              </a:ext>
            </a:extLst>
          </p:cNvPr>
          <p:cNvSpPr txBox="1"/>
          <p:nvPr/>
        </p:nvSpPr>
        <p:spPr>
          <a:xfrm>
            <a:off x="1026864" y="3429000"/>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August 30, 2017 - two employees of Access Limited were working on an installation of a press de-stacking / feeding machine at a F&amp;P Manufacturing facility in Tottenham, Ontario, Canada</a:t>
            </a:r>
          </a:p>
        </p:txBody>
      </p:sp>
      <p:sp>
        <p:nvSpPr>
          <p:cNvPr id="9" name="TextBox 8">
            <a:extLst>
              <a:ext uri="{FF2B5EF4-FFF2-40B4-BE49-F238E27FC236}">
                <a16:creationId xmlns:a16="http://schemas.microsoft.com/office/drawing/2014/main" id="{2F8BD3B3-D21B-B958-8305-4ACAE78F1EE1}"/>
              </a:ext>
            </a:extLst>
          </p:cNvPr>
          <p:cNvSpPr txBox="1"/>
          <p:nvPr/>
        </p:nvSpPr>
        <p:spPr>
          <a:xfrm>
            <a:off x="1026865" y="5035862"/>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One employee left the area, upon returning they found their fellow employee’s body pinned between an automated “bucket car” and fence opening edge.</a:t>
            </a:r>
          </a:p>
        </p:txBody>
      </p:sp>
    </p:spTree>
    <p:extLst>
      <p:ext uri="{BB962C8B-B14F-4D97-AF65-F5344CB8AC3E}">
        <p14:creationId xmlns:p14="http://schemas.microsoft.com/office/powerpoint/2010/main" val="250467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#2</a:t>
            </a:r>
          </a:p>
          <a:p>
            <a:pPr algn="ctr" eaLnBrk="1" hangingPunct="1">
              <a:lnSpc>
                <a:spcPct val="90000"/>
              </a:lnSpc>
              <a:spcBef>
                <a:spcPct val="0"/>
              </a:spcBef>
              <a:spcAft>
                <a:spcPts val="600"/>
              </a:spcAft>
            </a:pPr>
            <a:r>
              <a:rPr lang="en-US" altLang="en-US" sz="4000" dirty="0">
                <a:latin typeface="+mj-lt"/>
                <a:ea typeface="+mj-ea"/>
                <a:cs typeface="+mj-cs"/>
              </a:rPr>
              <a:t>Access Limited</a:t>
            </a:r>
            <a:endParaRPr lang="en-US" altLang="en-US" sz="40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5240262C-0361-F6EE-0B85-C2B2C24E2117}"/>
              </a:ext>
            </a:extLst>
          </p:cNvPr>
          <p:cNvSpPr txBox="1"/>
          <p:nvPr/>
        </p:nvSpPr>
        <p:spPr>
          <a:xfrm>
            <a:off x="1026864" y="2383546"/>
            <a:ext cx="10138267" cy="1384995"/>
          </a:xfrm>
          <a:prstGeom prst="rect">
            <a:avLst/>
          </a:prstGeom>
          <a:noFill/>
        </p:spPr>
        <p:txBody>
          <a:bodyPr wrap="square" rtlCol="0">
            <a:spAutoFit/>
          </a:bodyPr>
          <a:lstStyle/>
          <a:p>
            <a:pPr marL="457200" indent="-457200">
              <a:buFont typeface="Wingdings" panose="05000000000000000000" pitchFamily="2" charset="2"/>
              <a:buChar char="§"/>
            </a:pPr>
            <a:r>
              <a:rPr lang="en-CA" sz="2800" dirty="0"/>
              <a:t>An investigation revealed that the safety interlocks for the safeguarded space where the “bucket car” operated were not locked out and also over-ridden</a:t>
            </a:r>
          </a:p>
        </p:txBody>
      </p:sp>
      <p:sp>
        <p:nvSpPr>
          <p:cNvPr id="11" name="TextBox 10">
            <a:extLst>
              <a:ext uri="{FF2B5EF4-FFF2-40B4-BE49-F238E27FC236}">
                <a16:creationId xmlns:a16="http://schemas.microsoft.com/office/drawing/2014/main" id="{8299B9CB-F42D-4152-A9E3-D71DA7F2B931}"/>
              </a:ext>
            </a:extLst>
          </p:cNvPr>
          <p:cNvSpPr txBox="1"/>
          <p:nvPr/>
        </p:nvSpPr>
        <p:spPr>
          <a:xfrm>
            <a:off x="1026865" y="4340196"/>
            <a:ext cx="10138267" cy="1815882"/>
          </a:xfrm>
          <a:prstGeom prst="rect">
            <a:avLst/>
          </a:prstGeom>
          <a:noFill/>
        </p:spPr>
        <p:txBody>
          <a:bodyPr wrap="square" rtlCol="0">
            <a:spAutoFit/>
          </a:bodyPr>
          <a:lstStyle/>
          <a:p>
            <a:pPr marL="457200" indent="-457200">
              <a:buFont typeface="Wingdings" panose="05000000000000000000" pitchFamily="2" charset="2"/>
              <a:buChar char="§"/>
            </a:pPr>
            <a:r>
              <a:rPr lang="en-CA" sz="2800" dirty="0"/>
              <a:t>July 19, 2019 - Access Limited was fined $130,000, as well being imposed by a 25% victim fine surcharge, for not taking every reasonable precaution possible to ensure the safety of their employees</a:t>
            </a:r>
          </a:p>
        </p:txBody>
      </p:sp>
    </p:spTree>
    <p:extLst>
      <p:ext uri="{BB962C8B-B14F-4D97-AF65-F5344CB8AC3E}">
        <p14:creationId xmlns:p14="http://schemas.microsoft.com/office/powerpoint/2010/main" val="449544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6697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Case #3</a:t>
            </a:r>
          </a:p>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Wanda Holbrook</a:t>
            </a:r>
          </a:p>
        </p:txBody>
      </p:sp>
      <p:sp>
        <p:nvSpPr>
          <p:cNvPr id="7" name="TextBox 6">
            <a:extLst>
              <a:ext uri="{FF2B5EF4-FFF2-40B4-BE49-F238E27FC236}">
                <a16:creationId xmlns:a16="http://schemas.microsoft.com/office/drawing/2014/main" id="{5240262C-0361-F6EE-0B85-C2B2C24E2117}"/>
              </a:ext>
            </a:extLst>
          </p:cNvPr>
          <p:cNvSpPr txBox="1"/>
          <p:nvPr/>
        </p:nvSpPr>
        <p:spPr>
          <a:xfrm>
            <a:off x="1026865" y="1460628"/>
            <a:ext cx="10138267" cy="3539430"/>
          </a:xfrm>
          <a:prstGeom prst="rect">
            <a:avLst/>
          </a:prstGeom>
          <a:noFill/>
        </p:spPr>
        <p:txBody>
          <a:bodyPr wrap="square" rtlCol="0">
            <a:spAutoFit/>
          </a:bodyPr>
          <a:lstStyle/>
          <a:p>
            <a:pPr marL="457200" indent="-457200">
              <a:buFont typeface="Wingdings" panose="05000000000000000000" pitchFamily="2" charset="2"/>
              <a:buChar char="§"/>
            </a:pPr>
            <a:r>
              <a:rPr lang="en-CA" sz="2800" dirty="0"/>
              <a:t>July 7, 2015 – Wanda Holbrook, a 12 year experienced maintenance technician at Ventra Main (a Flex-N-Gate facility in Michigan), enters a multi-zoned bumper hitch robotic assembly machine to diagnose a “pick fault” on a robot in zone 150. The zones on this machine are separated by movable “</a:t>
            </a:r>
            <a:r>
              <a:rPr lang="en-CA" sz="2800" dirty="0" err="1"/>
              <a:t>vertiguard</a:t>
            </a:r>
            <a:r>
              <a:rPr lang="en-CA" sz="2800" dirty="0"/>
              <a:t>” fence systems which are intended to lower to allow robot pass thru between zones and raise when humans enter a zone to prevent access to other zones </a:t>
            </a:r>
          </a:p>
        </p:txBody>
      </p:sp>
      <p:sp>
        <p:nvSpPr>
          <p:cNvPr id="8" name="TextBox 7">
            <a:extLst>
              <a:ext uri="{FF2B5EF4-FFF2-40B4-BE49-F238E27FC236}">
                <a16:creationId xmlns:a16="http://schemas.microsoft.com/office/drawing/2014/main" id="{C5D5BE89-9FC9-ACE2-2C3A-B8CC859EB5D2}"/>
              </a:ext>
            </a:extLst>
          </p:cNvPr>
          <p:cNvSpPr txBox="1"/>
          <p:nvPr/>
        </p:nvSpPr>
        <p:spPr>
          <a:xfrm>
            <a:off x="1026865" y="4913365"/>
            <a:ext cx="10138267" cy="1815882"/>
          </a:xfrm>
          <a:prstGeom prst="rect">
            <a:avLst/>
          </a:prstGeom>
          <a:noFill/>
        </p:spPr>
        <p:txBody>
          <a:bodyPr wrap="square" rtlCol="0">
            <a:spAutoFit/>
          </a:bodyPr>
          <a:lstStyle/>
          <a:p>
            <a:pPr marL="457200" indent="-457200">
              <a:buFont typeface="Wingdings" panose="05000000000000000000" pitchFamily="2" charset="2"/>
              <a:buChar char="§"/>
            </a:pPr>
            <a:r>
              <a:rPr lang="en-CA" sz="2800" dirty="0"/>
              <a:t>The robot that generated the “pick fault” was reaching, over a lowered </a:t>
            </a:r>
            <a:r>
              <a:rPr lang="en-CA" sz="2800" dirty="0" err="1"/>
              <a:t>vertiguard</a:t>
            </a:r>
            <a:r>
              <a:rPr lang="en-CA" sz="2800" dirty="0"/>
              <a:t>, from zone 150 to 140 to pick up a hitch from zone 140. Wanda entered Zone 150 and locked it out, she brought with her the teach pendant for the faulted robot</a:t>
            </a:r>
          </a:p>
        </p:txBody>
      </p:sp>
    </p:spTree>
    <p:extLst>
      <p:ext uri="{BB962C8B-B14F-4D97-AF65-F5344CB8AC3E}">
        <p14:creationId xmlns:p14="http://schemas.microsoft.com/office/powerpoint/2010/main" val="54966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1143</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Sodecia GTAC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GTAC Controls Training PT 1</dc:subject>
  <dc:creator>Lekx-Toniolo, Taylor</dc:creator>
  <cp:lastModifiedBy>BK</cp:lastModifiedBy>
  <cp:revision>167</cp:revision>
  <dcterms:created xsi:type="dcterms:W3CDTF">2021-11-04T14:33:04Z</dcterms:created>
  <dcterms:modified xsi:type="dcterms:W3CDTF">2022-06-06T15:05:46Z</dcterms:modified>
</cp:coreProperties>
</file>