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6" r:id="rId5"/>
    <p:sldId id="260" r:id="rId6"/>
    <p:sldId id="267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1EA7-9A78-4A49-8997-1E8AEFC4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B44CA-778B-4BF4-A918-EDEEC4FC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683F-4AD0-4A93-A054-3D07E62B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1835-CAF9-4BA8-89D7-8EFBA258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22CC-F095-486D-B105-8F8ADC7E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3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60F5-5D73-42CE-9A38-AA1BE457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EE31-0E8C-4CF7-94B1-1AD148A3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C51-4BAD-414E-AD81-E1E562F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85BE-95A1-4959-A7EA-D7E77565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DA5-9A08-411A-AD34-031CF77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2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275EB-3FB7-452A-8E0E-FB96B636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0F17-010B-47B8-90AC-18C84DFE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4A8B-6347-4A91-AF21-9E5B2559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A37E-B2E4-4F40-9A01-A4BD52B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8CCB-8DA3-4CDE-9873-1FC0FB64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3D50-2B82-4E9D-B3F5-ED7D945B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C16A-02C7-4BEF-A0CE-9B6A85FC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F480-8E0D-4D13-9D33-4EB69ED1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9C84-EB36-431E-B7D8-F08E71E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7E75-EAE4-46D1-9005-82F89961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1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BBC-CDF8-484F-B5AB-C36D96A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CF05-ACC8-4BC2-A3E3-AA2C428B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013B-BE0F-44AF-A2B8-01027C40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B6B0-D32A-4413-BCE3-AB0E9D2A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C7BC-D57D-4B2D-8651-C42A5C47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96FD-B94E-4B5C-B75A-F53545F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3A31-5222-42F9-B6B8-89C02EA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C4F6-CAC6-475C-AE5F-1D915D45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4E5F-3A77-42B4-A317-05EAD2EE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E935-82DC-4A73-97F9-82270F15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B740-AD1F-478C-B429-6C92A25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0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CDD1-F6F2-42B5-98F8-E442F24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7715-4B41-4CBD-85BE-8A1A2C62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471C3-80C2-42C3-8D73-069F9A963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AABFD-B297-4329-BAFF-F46A9DD50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D711-0560-42F5-A2F7-B963C4202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7E6D3-C020-4A0E-8C31-EA4CD5E0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6EA53-7D4F-4C74-A82C-BE27A7CA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15372-4643-4ACC-9668-EEA2E44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D520-8EFF-4D9E-9DEA-4364E37A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756D-3438-42A6-9848-88860E2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13D8-EC39-4DBE-A83D-AAC61EFB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1EE7-1DB6-47EC-8F4E-DD8D2DB1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9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FCF09-EAC9-4EDC-A7A0-135336EF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5333-F08B-43B4-8767-4A44C707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A178-FD9F-4B6B-9170-9D42B5EE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86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3B64-17AB-419B-A7AD-6578C084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300-CB7C-4A1E-AA2D-B90FE23C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8D8EE-9D5C-4716-99FF-430B92F8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A58E-DFCC-4FEC-A004-47984A7D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A44-4800-4A73-BE8B-AEC2BFB2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985E-DADE-4317-B29D-2B8C781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5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D5-4F44-44B7-BF63-12F62E16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D172A-D1CE-4624-A911-10D2150D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0016-8AD5-47BE-98D3-F281F808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78E4F-75AA-4FD9-8183-8B0F6CE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DF100-4AD0-496C-969E-3C9A78A5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2853-A458-43D9-A342-9A7110DE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5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7112-863C-4A6C-8921-315F237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AA16-F5D1-4337-8456-6253B53B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947B-21FB-4B90-8EC7-A7CFD819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4239-97E8-4813-8A06-8DEFC0B1123C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81F6-9FFA-43B5-ADE3-8E69DD99C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5398-C352-4890-92DF-11DBB6FE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635B-B814-4F4D-9CB7-673E30388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C627C-CF51-4634-8210-322F38FCFC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2527684" y="265568"/>
            <a:ext cx="9450369" cy="61906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4DD2C-DDD7-4907-8F02-A738CFED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27" y="2067227"/>
            <a:ext cx="2998859" cy="272354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Controls Training - Intro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F321D2C-D090-49FA-93E8-510313BA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22016"/>
            <a:ext cx="718819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4DD2C-DDD7-4907-8F02-A738CFED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time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9D1212-E576-40D6-99C4-DE518FAF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22016"/>
            <a:ext cx="7188199" cy="2610579"/>
          </a:xfrm>
          <a:prstGeom prst="rect">
            <a:avLst/>
          </a:prstGeom>
        </p:spPr>
      </p:pic>
      <p:pic>
        <p:nvPicPr>
          <p:cNvPr id="3" name="Picture 2" descr="A picture containing handwear&#10;&#10;Description automatically generated">
            <a:extLst>
              <a:ext uri="{FF2B5EF4-FFF2-40B4-BE49-F238E27FC236}">
                <a16:creationId xmlns:a16="http://schemas.microsoft.com/office/drawing/2014/main" id="{E7620775-D2F4-4772-ADE0-C3642B210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830" y="266423"/>
            <a:ext cx="1589170" cy="15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5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2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7" y="3877968"/>
            <a:ext cx="9910406" cy="2398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latin typeface="+mn-lt"/>
                <a:ea typeface="+mn-ea"/>
              </a:rPr>
              <a:t>Graduated in 1997/98 from </a:t>
            </a:r>
            <a:r>
              <a:rPr lang="en-US" altLang="en-US" dirty="0" err="1">
                <a:latin typeface="+mn-lt"/>
                <a:ea typeface="+mn-ea"/>
              </a:rPr>
              <a:t>Canadore</a:t>
            </a:r>
            <a:r>
              <a:rPr lang="en-US" altLang="en-US" dirty="0">
                <a:latin typeface="+mn-lt"/>
                <a:ea typeface="+mn-ea"/>
              </a:rPr>
              <a:t> College with honors diplomas in: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dirty="0">
              <a:latin typeface="+mn-lt"/>
              <a:ea typeface="+mn-ea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latin typeface="+mn-lt"/>
                <a:ea typeface="+mn-ea"/>
              </a:rPr>
              <a:t>Electro - Mechanical Engineering Technician - Robotics (1997) 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latin typeface="+mn-lt"/>
                <a:ea typeface="+mn-ea"/>
              </a:rPr>
              <a:t>+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latin typeface="+mn-lt"/>
                <a:ea typeface="+mn-ea"/>
              </a:rPr>
              <a:t>Computer Technology - Process Control Technologist (1998)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4C2AE16-4BF6-4040-B0AB-9559545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868" y="94138"/>
            <a:ext cx="3130006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Instructor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Brent Lekx-Toniolo</a:t>
            </a:r>
          </a:p>
        </p:txBody>
      </p:sp>
      <p:pic>
        <p:nvPicPr>
          <p:cNvPr id="8" name="Picture 2" descr="10 TerraFirma ideas | free icons, royalty free icons, nouns">
            <a:extLst>
              <a:ext uri="{FF2B5EF4-FFF2-40B4-BE49-F238E27FC236}">
                <a16:creationId xmlns:a16="http://schemas.microsoft.com/office/drawing/2014/main" id="{48904C1E-9260-4424-8B86-840DB41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175" y="1624095"/>
            <a:ext cx="1257650" cy="12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97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B74378-7902-4EE8-A49C-0B003D93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868" y="94138"/>
            <a:ext cx="3130006" cy="12730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Instructor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Brent Lekx-Toniolo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F8EE4F-B2A4-41D2-9CDD-02E7A379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" y="208223"/>
            <a:ext cx="2933760" cy="10654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A34FA4D-7041-4E1B-9954-8BCA0085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305" y="3854775"/>
            <a:ext cx="8195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Been working (off and on) with Aetna / AZ Automotive / </a:t>
            </a:r>
            <a:r>
              <a:rPr lang="en-CA" altLang="en-US" sz="1800" dirty="0" err="1">
                <a:latin typeface="TitilliumText22L Rg"/>
              </a:rPr>
              <a:t>Sodecia</a:t>
            </a:r>
            <a:r>
              <a:rPr lang="en-CA" altLang="en-US" sz="1800" dirty="0">
                <a:latin typeface="TitilliumText22L Rg"/>
              </a:rPr>
              <a:t> since August 1998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E48B2B-4A2E-4413-B7E2-3109B772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26" y="4354735"/>
            <a:ext cx="9228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Also worked with ABB, Fletcher Group, Kuka Systems, Canadian Solar, Abbott, JAE Automation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D6F23F-690C-49D6-88D6-2B1DD8EE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050" y="4854695"/>
            <a:ext cx="476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Started and ran Toniolo R&amp;D Inc. and </a:t>
            </a:r>
            <a:r>
              <a:rPr lang="en-CA" altLang="en-US" sz="1800" dirty="0" err="1">
                <a:latin typeface="TitilliumText22L Rg"/>
              </a:rPr>
              <a:t>OoR</a:t>
            </a:r>
            <a:r>
              <a:rPr lang="en-CA" altLang="en-US" sz="1800" dirty="0">
                <a:latin typeface="TitilliumText22L Rg"/>
              </a:rPr>
              <a:t> Tech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4AE4C7-FCDF-403E-9A85-3C3602A4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58" y="5359479"/>
            <a:ext cx="926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Worked professionally with PLCs from AB, Siemens, Beckhoff, Mitsubishi, Omron, RPC, </a:t>
            </a:r>
            <a:r>
              <a:rPr lang="en-CA" altLang="en-US" sz="1800" dirty="0" err="1">
                <a:latin typeface="TitilliumText22L Rg"/>
              </a:rPr>
              <a:t>CodeSys</a:t>
            </a:r>
            <a:endParaRPr lang="en-CA" altLang="en-US" sz="1800" dirty="0">
              <a:latin typeface="TitilliumText22L Rg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4B81674-A1CC-456D-95CF-CBDB56B4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83" y="5859439"/>
            <a:ext cx="96932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Programmed professionally in Ladder, ST, FBD, STL, Assembly, C, C#, C++, Python, HTML/CSS/JS, XML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6C9A147-2F2F-43DF-8513-6F2CE4CA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098" y="6359399"/>
            <a:ext cx="395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CA" altLang="en-US" sz="1800" dirty="0">
                <a:latin typeface="TitilliumText22L Rg"/>
              </a:rPr>
              <a:t>Married for 14 years, father of two girls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98DA9D-48E3-4A10-A290-632830A0862A}"/>
              </a:ext>
            </a:extLst>
          </p:cNvPr>
          <p:cNvGrpSpPr/>
          <p:nvPr/>
        </p:nvGrpSpPr>
        <p:grpSpPr>
          <a:xfrm>
            <a:off x="9150440" y="2689739"/>
            <a:ext cx="2761038" cy="974896"/>
            <a:chOff x="3653365" y="1649644"/>
            <a:chExt cx="4116472" cy="1456206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4E994F1-F7E4-462B-96DA-142277E73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040" y="2062007"/>
              <a:ext cx="993528" cy="39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5016A9D-C3B0-452F-B9CF-357C21438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553" y="2695758"/>
              <a:ext cx="992284" cy="392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8346F57-4DB5-4F23-B54C-DECFE1B81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483" y="2228921"/>
              <a:ext cx="11334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20674269-C920-4B4F-A0E5-642FA5AB6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722" y="2672958"/>
              <a:ext cx="1010082" cy="43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C3F32DD1-63F7-42D4-8512-D016933E57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3" b="33957"/>
            <a:stretch/>
          </p:blipFill>
          <p:spPr bwMode="auto">
            <a:xfrm>
              <a:off x="5828622" y="1649644"/>
              <a:ext cx="1133475" cy="39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JAE Automation">
              <a:extLst>
                <a:ext uri="{FF2B5EF4-FFF2-40B4-BE49-F238E27FC236}">
                  <a16:creationId xmlns:a16="http://schemas.microsoft.com/office/drawing/2014/main" id="{5D7683A2-AFB1-4C39-863F-D4C1309E9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441" y="1685781"/>
              <a:ext cx="748561" cy="46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Toniolo Research &amp;amp; Development Inc. Logo">
              <a:extLst>
                <a:ext uri="{FF2B5EF4-FFF2-40B4-BE49-F238E27FC236}">
                  <a16:creationId xmlns:a16="http://schemas.microsoft.com/office/drawing/2014/main" id="{53E88B45-3E48-4AB0-8BEC-200A52FA1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01" b="30362"/>
            <a:stretch/>
          </p:blipFill>
          <p:spPr bwMode="auto">
            <a:xfrm>
              <a:off x="5738518" y="2522135"/>
              <a:ext cx="952500" cy="35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6" descr="Oxford on Rideau Tech Logo">
              <a:extLst>
                <a:ext uri="{FF2B5EF4-FFF2-40B4-BE49-F238E27FC236}">
                  <a16:creationId xmlns:a16="http://schemas.microsoft.com/office/drawing/2014/main" id="{B36965C8-175F-43F3-AF65-FB9944C99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74" b="9667"/>
            <a:stretch/>
          </p:blipFill>
          <p:spPr bwMode="auto">
            <a:xfrm>
              <a:off x="3653365" y="2265352"/>
              <a:ext cx="952500" cy="570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" descr="10 TerraFirma ideas | free icons, royalty free icons, nouns">
            <a:extLst>
              <a:ext uri="{FF2B5EF4-FFF2-40B4-BE49-F238E27FC236}">
                <a16:creationId xmlns:a16="http://schemas.microsoft.com/office/drawing/2014/main" id="{D517F619-F987-45A7-BE2B-FD9200B8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175" y="1624095"/>
            <a:ext cx="1257650" cy="12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81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Training Packages 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05" y="750595"/>
            <a:ext cx="4212220" cy="44872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3800" dirty="0">
                <a:latin typeface="TitilliumText22L Rg"/>
              </a:rPr>
              <a:t>The Building Blocks - POUs, FBs, FUNs, UDTs</a:t>
            </a:r>
          </a:p>
          <a:p>
            <a:pPr eaLnBrk="1" hangingPunct="1"/>
            <a:endParaRPr lang="en-CA" altLang="en-US" sz="4400" dirty="0">
              <a:latin typeface="TitilliumText22L Rg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Why do we use these in the Framework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How to create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How to instantiate 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How to edit</a:t>
            </a:r>
          </a:p>
          <a:p>
            <a:pPr eaLnBrk="1" hangingPunct="1">
              <a:lnSpc>
                <a:spcPct val="120000"/>
              </a:lnSpc>
            </a:pPr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GTAC code element naming conventions</a:t>
            </a:r>
          </a:p>
          <a:p>
            <a:pPr algn="ctr" eaLnBrk="1" hangingPunct="1"/>
            <a:endParaRPr lang="en-CA" altLang="en-US" sz="3200" dirty="0">
              <a:latin typeface="TitilliumText22L Rg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5122" name="Picture 2" descr="Ingin Bisnis Anda Sehat? Simak 8 Building Blocks Berikut Ini">
            <a:extLst>
              <a:ext uri="{FF2B5EF4-FFF2-40B4-BE49-F238E27FC236}">
                <a16:creationId xmlns:a16="http://schemas.microsoft.com/office/drawing/2014/main" id="{B0CCD095-D861-41CF-9C53-9ED33C04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00" y="1968759"/>
            <a:ext cx="3337173" cy="27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Training Packages 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87" y="580160"/>
            <a:ext cx="4895070" cy="46749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800" dirty="0">
                <a:latin typeface="+mn-lt"/>
                <a:ea typeface="+mn-ea"/>
              </a:rPr>
              <a:t>Framework Overview - PLC: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+mn-ea"/>
              </a:rPr>
              <a:t>Some GTAC terminology</a:t>
            </a:r>
          </a:p>
          <a:p>
            <a:pPr marL="11430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400" dirty="0">
              <a:latin typeface="+mn-lt"/>
              <a:ea typeface="+mn-ea"/>
            </a:endParaRPr>
          </a:p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+mn-ea"/>
              </a:rPr>
              <a:t>What is the PLC FW and why do we use it</a:t>
            </a:r>
          </a:p>
          <a:p>
            <a:pPr marL="11430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400" dirty="0">
              <a:latin typeface="+mn-lt"/>
              <a:ea typeface="+mn-ea"/>
            </a:endParaRPr>
          </a:p>
          <a:p>
            <a:pPr marL="34290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+mn-ea"/>
              </a:rPr>
              <a:t>Brief history of the FW</a:t>
            </a:r>
          </a:p>
          <a:p>
            <a:pPr marL="11430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400" dirty="0">
              <a:latin typeface="+mn-lt"/>
              <a:ea typeface="+mn-ea"/>
            </a:endParaRPr>
          </a:p>
          <a:p>
            <a:pPr marL="342900" indent="-228600" eaLnBrk="1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+mn-ea"/>
              </a:rPr>
              <a:t>Discuss the major sections of the FW, how we use them and what they can do to help us deploy an application</a:t>
            </a:r>
          </a:p>
          <a:p>
            <a:pPr marL="11430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400" dirty="0">
              <a:latin typeface="+mn-lt"/>
              <a:ea typeface="+mn-ea"/>
            </a:endParaRPr>
          </a:p>
          <a:p>
            <a:pPr marL="342900" indent="-228600" eaLnBrk="1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+mn-ea"/>
              </a:rPr>
              <a:t>Look at examples of how POUs, FBs, FUNs and UDTs are used to build the FW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1026" name="Picture 2" descr="TE1000 | TwinCAT 3 Engineering | Beckhoff USA">
            <a:extLst>
              <a:ext uri="{FF2B5EF4-FFF2-40B4-BE49-F238E27FC236}">
                <a16:creationId xmlns:a16="http://schemas.microsoft.com/office/drawing/2014/main" id="{5D3B8953-EA86-420B-BC18-FB262A6D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78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8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Training Packages 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87" y="965199"/>
            <a:ext cx="4895070" cy="4020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3500" dirty="0">
                <a:latin typeface="TitilliumText22L Rg"/>
              </a:rPr>
              <a:t>Framework Overview - UI: </a:t>
            </a:r>
          </a:p>
          <a:p>
            <a:pPr eaLnBrk="1" hangingPunct="1"/>
            <a:endParaRPr lang="en-CA" altLang="en-US" sz="28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Some GTAC terminology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Brief overview of the UI package major sections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Discuss how PLC &lt;-&gt; UI exchange data</a:t>
            </a:r>
          </a:p>
          <a:p>
            <a:pPr eaLnBrk="1" hangingPunct="1"/>
            <a:endParaRPr lang="en-CA" altLang="en-US" sz="2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tilliumText22L Rg"/>
              </a:rPr>
              <a:t>Brief overview of UI scripts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  <a:ea typeface="+mn-ea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3074" name="Picture 2" descr="Indusoft Web Studio Programming - Maskine">
            <a:extLst>
              <a:ext uri="{FF2B5EF4-FFF2-40B4-BE49-F238E27FC236}">
                <a16:creationId xmlns:a16="http://schemas.microsoft.com/office/drawing/2014/main" id="{BEADB423-4865-490F-BC30-6C5D04E9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54" y="2411672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Training Packages 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550" y="578014"/>
            <a:ext cx="5683495" cy="4322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4100" dirty="0">
                <a:latin typeface="TitilliumText22L Rg"/>
              </a:rPr>
              <a:t>How we use CSA / ISO safety standards: </a:t>
            </a:r>
          </a:p>
          <a:p>
            <a:pPr eaLnBrk="1" hangingPunct="1"/>
            <a:endParaRPr lang="en-CA" altLang="en-US" sz="3200" dirty="0">
              <a:latin typeface="TitilliumText22L Rg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altLang="en-US" sz="2600" dirty="0">
                <a:latin typeface="TitilliumText22L Rg"/>
              </a:rPr>
              <a:t>What safety standards apply to building our machines</a:t>
            </a:r>
          </a:p>
          <a:p>
            <a:pPr eaLnBrk="1" hangingPunct="1"/>
            <a:endParaRPr lang="en-CA" altLang="en-US" sz="2600" dirty="0">
              <a:latin typeface="TitilliumText22L Rg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altLang="en-US" sz="2600" dirty="0">
                <a:latin typeface="TitilliumText22L Rg"/>
              </a:rPr>
              <a:t>Light curtain distance example while referencing the applicable standard(s)</a:t>
            </a:r>
          </a:p>
          <a:p>
            <a:pPr eaLnBrk="1" hangingPunct="1"/>
            <a:endParaRPr lang="en-CA" altLang="en-US" sz="2600" dirty="0">
              <a:latin typeface="TitilliumText22L Rg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altLang="en-US" sz="2600" dirty="0">
                <a:latin typeface="TitilliumText22L Rg"/>
              </a:rPr>
              <a:t>Brief overview of safety programming in TC3 / our FW and how it applies to the above</a:t>
            </a:r>
          </a:p>
          <a:p>
            <a:pPr eaLnBrk="1" hangingPunct="1"/>
            <a:endParaRPr lang="en-CA" altLang="en-US" sz="26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sz="2600" dirty="0">
                <a:latin typeface="TitilliumText22L Rg"/>
              </a:rPr>
              <a:t>Importance of this topic</a:t>
            </a:r>
          </a:p>
          <a:p>
            <a:pPr algn="ctr" eaLnBrk="1" hangingPunct="1"/>
            <a:endParaRPr lang="en-CA" altLang="en-US" sz="2900" dirty="0">
              <a:latin typeface="TitilliumText22L Rg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  <a:ea typeface="+mn-ea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04C668-737F-444A-A548-A2942F13B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2" y="3004457"/>
            <a:ext cx="1336622" cy="13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national Organization for Standardization - Wikipedia">
            <a:extLst>
              <a:ext uri="{FF2B5EF4-FFF2-40B4-BE49-F238E27FC236}">
                <a16:creationId xmlns:a16="http://schemas.microsoft.com/office/drawing/2014/main" id="{F4A5B226-9268-4F09-922B-F6DA2B0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04" y="3002797"/>
            <a:ext cx="1456548" cy="13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7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8F99C4-5832-45C4-B7D6-8B4E4241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7" y="5529884"/>
            <a:ext cx="5806440" cy="109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Training Packages 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D953BC1-D955-4A17-90E5-A3D17D36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" y="153636"/>
            <a:ext cx="3908035" cy="14193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87" y="965199"/>
            <a:ext cx="4895070" cy="4020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3600" dirty="0">
                <a:latin typeface="TitilliumText22L Rg"/>
              </a:rPr>
              <a:t>WHAT WOULD YOU LIKE TO SEE?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sz="4400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What parts do you struggle with?</a:t>
            </a:r>
          </a:p>
          <a:p>
            <a:pPr eaLnBrk="1" hangingPunct="1"/>
            <a:endParaRPr lang="en-CA" altLang="en-US" dirty="0">
              <a:latin typeface="TitilliumText22L Rg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Ever wonder what a section of code does?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sz="2800" dirty="0">
              <a:latin typeface="TitilliumText22L Rg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  <a:ea typeface="+mn-ea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 dirty="0">
              <a:latin typeface="+mn-lt"/>
              <a:ea typeface="+mn-ea"/>
            </a:endParaRPr>
          </a:p>
        </p:txBody>
      </p:sp>
      <p:pic>
        <p:nvPicPr>
          <p:cNvPr id="2050" name="Picture 2" descr="Confused Person Icon #18324 - Free Icons Library">
            <a:extLst>
              <a:ext uri="{FF2B5EF4-FFF2-40B4-BE49-F238E27FC236}">
                <a16:creationId xmlns:a16="http://schemas.microsoft.com/office/drawing/2014/main" id="{B6C7E343-685F-4E13-B62D-FAC49965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18" y="2465375"/>
            <a:ext cx="2881319" cy="28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6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4262E22-CC46-42D3-BBF7-E33A9F9AFA3C}"/>
              </a:ext>
            </a:extLst>
          </p:cNvPr>
          <p:cNvSpPr/>
          <p:nvPr/>
        </p:nvSpPr>
        <p:spPr>
          <a:xfrm>
            <a:off x="5680358" y="1237673"/>
            <a:ext cx="7924800" cy="5620326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A2B7C33-812D-45D5-B256-8C87A505B3B3}"/>
              </a:ext>
            </a:extLst>
          </p:cNvPr>
          <p:cNvSpPr/>
          <p:nvPr/>
        </p:nvSpPr>
        <p:spPr>
          <a:xfrm>
            <a:off x="-1533235" y="1237672"/>
            <a:ext cx="7924800" cy="5620327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1A7AA8-9679-4DEC-912E-522C07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5" y="2369602"/>
            <a:ext cx="432943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2800" u="sng" dirty="0">
                <a:latin typeface="TitilliumText22L Rg"/>
              </a:rPr>
              <a:t>TCHMI</a:t>
            </a:r>
          </a:p>
          <a:p>
            <a:pPr eaLnBrk="1" hangingPunct="1"/>
            <a:r>
              <a:rPr lang="en-CA" altLang="en-US" dirty="0">
                <a:latin typeface="TitilliumText22L Rg"/>
              </a:rPr>
              <a:t>Pros: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Integrated into TC3 / VS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Easier learning curve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Visual dev environment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dirty="0">
              <a:latin typeface="TitilliumText22L Rg"/>
            </a:endParaRPr>
          </a:p>
          <a:p>
            <a:pPr eaLnBrk="1" hangingPunct="1"/>
            <a:endParaRPr lang="en-CA" altLang="en-US" dirty="0">
              <a:latin typeface="TitilliumText22L Rg"/>
            </a:endParaRPr>
          </a:p>
          <a:p>
            <a:pPr eaLnBrk="1" hangingPunct="1"/>
            <a:r>
              <a:rPr lang="en-CA" altLang="en-US" dirty="0">
                <a:latin typeface="TitilliumText22L Rg"/>
              </a:rPr>
              <a:t>Cons: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Locked to Beckhoff platform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Locked to Windows OS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Would require external dev enviro for our scripts (python)</a:t>
            </a:r>
          </a:p>
          <a:p>
            <a:pPr eaLnBrk="1" hangingPunct="1"/>
            <a:endParaRPr lang="en-CA" altLang="en-US" dirty="0">
              <a:solidFill>
                <a:schemeClr val="bg1"/>
              </a:solidFill>
              <a:latin typeface="TitilliumText22L Rg"/>
            </a:endParaRPr>
          </a:p>
          <a:p>
            <a:pPr eaLnBrk="1" hangingPunct="1"/>
            <a:endParaRPr lang="en-CA" altLang="en-US" dirty="0">
              <a:solidFill>
                <a:schemeClr val="bg1"/>
              </a:solidFill>
              <a:latin typeface="TitilliumText22L Rg"/>
            </a:endParaRPr>
          </a:p>
          <a:p>
            <a:pPr algn="ctr" eaLnBrk="1" hangingPunct="1"/>
            <a:endParaRPr lang="en-CA" altLang="en-US" sz="1800" dirty="0">
              <a:solidFill>
                <a:schemeClr val="bg1"/>
              </a:solidFill>
              <a:latin typeface="TitilliumText22L Rg"/>
            </a:endParaRPr>
          </a:p>
          <a:p>
            <a:pPr marL="285750" indent="-285750" algn="ctr" eaLnBrk="1" hangingPunct="1">
              <a:buFont typeface="Arial" panose="020B0604020202020204" pitchFamily="34" charset="0"/>
              <a:buChar char="•"/>
            </a:pPr>
            <a:endParaRPr lang="en-CA" altLang="en-US" sz="1400" dirty="0">
              <a:solidFill>
                <a:schemeClr val="bg1"/>
              </a:solidFill>
              <a:latin typeface="TitilliumText22L Rg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C289A83-AF4B-4EBC-8E27-63F75BCF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219" y="123348"/>
            <a:ext cx="41735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3600" dirty="0">
                <a:solidFill>
                  <a:schemeClr val="bg1"/>
                </a:solidFill>
                <a:latin typeface="TitilliumText22L Rg"/>
              </a:rPr>
              <a:t>The new UI direction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2DBC9-8E8C-485E-BF8A-E63E68E6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040" y="2368866"/>
            <a:ext cx="363698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CA" altLang="en-US" sz="2800" u="sng" dirty="0">
                <a:latin typeface="TitilliumText22L Rg"/>
              </a:rPr>
              <a:t>Django (or other)</a:t>
            </a:r>
          </a:p>
          <a:p>
            <a:pPr eaLnBrk="1" hangingPunct="1"/>
            <a:r>
              <a:rPr lang="en-CA" altLang="en-US" dirty="0">
                <a:latin typeface="TitilliumText22L Rg"/>
              </a:rPr>
              <a:t>Pros: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Modern PC based UI / UX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Not tied to any PLC platform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OS independent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Scripting can be done in python (same environment)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CA" altLang="en-US" dirty="0">
              <a:latin typeface="TitilliumText22L Rg"/>
            </a:endParaRPr>
          </a:p>
          <a:p>
            <a:pPr eaLnBrk="1" hangingPunct="1"/>
            <a:r>
              <a:rPr lang="en-CA" altLang="en-US" dirty="0">
                <a:latin typeface="TitilliumText22L Rg"/>
              </a:rPr>
              <a:t>Cons: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Heavily text based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Steeper learning curve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CA" altLang="en-US" dirty="0">
                <a:latin typeface="TitilliumText22L Rg"/>
              </a:rPr>
              <a:t>Requires workaround to integrate into TC3 / VS</a:t>
            </a:r>
          </a:p>
          <a:p>
            <a:pPr eaLnBrk="1" hangingPunct="1"/>
            <a:endParaRPr lang="en-CA" altLang="en-US" dirty="0">
              <a:solidFill>
                <a:schemeClr val="bg1"/>
              </a:solidFill>
              <a:latin typeface="TitilliumText22L Rg"/>
            </a:endParaRPr>
          </a:p>
          <a:p>
            <a:pPr algn="ctr" eaLnBrk="1" hangingPunct="1"/>
            <a:endParaRPr lang="en-CA" altLang="en-US" sz="1800" dirty="0">
              <a:solidFill>
                <a:schemeClr val="bg1"/>
              </a:solidFill>
              <a:latin typeface="TitilliumText22L Rg"/>
            </a:endParaRPr>
          </a:p>
          <a:p>
            <a:pPr marL="285750" indent="-285750" algn="ctr" eaLnBrk="1" hangingPunct="1">
              <a:buFont typeface="Arial" panose="020B0604020202020204" pitchFamily="34" charset="0"/>
              <a:buChar char="•"/>
            </a:pPr>
            <a:endParaRPr lang="en-CA" altLang="en-US" sz="1400" dirty="0">
              <a:solidFill>
                <a:schemeClr val="bg1"/>
              </a:solidFill>
              <a:latin typeface="TitilliumText22L Rg"/>
            </a:endParaRPr>
          </a:p>
        </p:txBody>
      </p:sp>
      <p:pic>
        <p:nvPicPr>
          <p:cNvPr id="4098" name="Picture 2" descr="When to Use Python/Django?">
            <a:extLst>
              <a:ext uri="{FF2B5EF4-FFF2-40B4-BE49-F238E27FC236}">
                <a16:creationId xmlns:a16="http://schemas.microsoft.com/office/drawing/2014/main" id="{BD024E7A-F395-440F-B7ED-349DC34C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781" y="1374502"/>
            <a:ext cx="1520953" cy="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6FAFE2-BAAF-4194-B734-440A6ABDD261}"/>
              </a:ext>
            </a:extLst>
          </p:cNvPr>
          <p:cNvGrpSpPr/>
          <p:nvPr/>
        </p:nvGrpSpPr>
        <p:grpSpPr>
          <a:xfrm>
            <a:off x="114293" y="1374502"/>
            <a:ext cx="1799075" cy="858270"/>
            <a:chOff x="988285" y="1439856"/>
            <a:chExt cx="1799075" cy="858270"/>
          </a:xfrm>
        </p:grpSpPr>
        <p:pic>
          <p:nvPicPr>
            <p:cNvPr id="4100" name="Picture 4" descr="Beckhoff | New Automation Technology | Beckhoff Worldwide">
              <a:extLst>
                <a:ext uri="{FF2B5EF4-FFF2-40B4-BE49-F238E27FC236}">
                  <a16:creationId xmlns:a16="http://schemas.microsoft.com/office/drawing/2014/main" id="{FA1BF10A-9AB9-4FB7-B769-DD7C6AD15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285" y="1439856"/>
              <a:ext cx="858270" cy="85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TE2000 | TwinCAT 3 HMI Engineering | Beckhoff USA">
              <a:extLst>
                <a:ext uri="{FF2B5EF4-FFF2-40B4-BE49-F238E27FC236}">
                  <a16:creationId xmlns:a16="http://schemas.microsoft.com/office/drawing/2014/main" id="{3D1BB2E0-28C8-4CAF-8F8A-781D0AC975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8" t="27055" r="26138" b="28802"/>
            <a:stretch/>
          </p:blipFill>
          <p:spPr bwMode="auto">
            <a:xfrm>
              <a:off x="1846555" y="1439856"/>
              <a:ext cx="940805" cy="855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A picture containing vector graphics, pinwheel&#10;&#10;Description automatically generated">
            <a:extLst>
              <a:ext uri="{FF2B5EF4-FFF2-40B4-BE49-F238E27FC236}">
                <a16:creationId xmlns:a16="http://schemas.microsoft.com/office/drawing/2014/main" id="{BC6A72ED-24A6-4995-B9D5-A9923A7F4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15" y="3654482"/>
            <a:ext cx="1297369" cy="82400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94BE117-2324-41AF-B6AA-61816A6E9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3" y="115410"/>
            <a:ext cx="2611232" cy="9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TitilliumText22L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Lekx-Toniolo, Taylor</dc:creator>
  <cp:lastModifiedBy>Lekx-Toniolo, Taylor</cp:lastModifiedBy>
  <cp:revision>23</cp:revision>
  <dcterms:created xsi:type="dcterms:W3CDTF">2021-11-04T14:33:04Z</dcterms:created>
  <dcterms:modified xsi:type="dcterms:W3CDTF">2021-11-04T18:32:31Z</dcterms:modified>
</cp:coreProperties>
</file>