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70" r:id="rId4"/>
    <p:sldId id="271" r:id="rId5"/>
    <p:sldId id="261" r:id="rId6"/>
    <p:sldId id="272" r:id="rId7"/>
    <p:sldId id="269" r:id="rId8"/>
    <p:sldId id="264" r:id="rId9"/>
    <p:sldId id="262" r:id="rId10"/>
    <p:sldId id="263" r:id="rId11"/>
    <p:sldId id="257" r:id="rId12"/>
    <p:sldId id="259" r:id="rId13"/>
    <p:sldId id="265" r:id="rId14"/>
    <p:sldId id="267" r:id="rId15"/>
    <p:sldId id="266" r:id="rId16"/>
    <p:sldId id="268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82390" autoAdjust="0"/>
  </p:normalViewPr>
  <p:slideViewPr>
    <p:cSldViewPr snapToGrid="0">
      <p:cViewPr varScale="1">
        <p:scale>
          <a:sx n="70" d="100"/>
          <a:sy n="70" d="100"/>
        </p:scale>
        <p:origin x="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C3F6B-E941-428E-97D0-8D3BE8D15B58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7862-E136-4B40-84B1-11EB530A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26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works when</a:t>
            </a:r>
            <a:r>
              <a:rPr lang="en-US" baseline="0" dirty="0" smtClean="0"/>
              <a:t> in team project context.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7862-E136-4B40-84B1-11EB530A49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2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 to be on a selected item: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child – needs to be</a:t>
            </a:r>
            <a:r>
              <a:rPr lang="en-US" baseline="0" dirty="0" smtClean="0"/>
              <a:t> on a selected item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7862-E136-4B40-84B1-11EB530A49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3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7862-E136-4B40-84B1-11EB530A49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9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DA27-DB2E-4410-9A1E-7B252CE0930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F530-A977-4EDE-8378-D3FE66B0C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3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DA27-DB2E-4410-9A1E-7B252CE0930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F530-A977-4EDE-8378-D3FE66B0C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DA27-DB2E-4410-9A1E-7B252CE0930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F530-A977-4EDE-8378-D3FE66B0C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DA27-DB2E-4410-9A1E-7B252CE0930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F530-A977-4EDE-8378-D3FE66B0C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DA27-DB2E-4410-9A1E-7B252CE0930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F530-A977-4EDE-8378-D3FE66B0C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3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DA27-DB2E-4410-9A1E-7B252CE0930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F530-A977-4EDE-8378-D3FE66B0C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9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DA27-DB2E-4410-9A1E-7B252CE0930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F530-A977-4EDE-8378-D3FE66B0C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2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DA27-DB2E-4410-9A1E-7B252CE0930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F530-A977-4EDE-8378-D3FE66B0C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1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DA27-DB2E-4410-9A1E-7B252CE0930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F530-A977-4EDE-8378-D3FE66B0C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8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DA27-DB2E-4410-9A1E-7B252CE0930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F530-A977-4EDE-8378-D3FE66B0C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4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DA27-DB2E-4410-9A1E-7B252CE0930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F530-A977-4EDE-8378-D3FE66B0C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2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DA27-DB2E-4410-9A1E-7B252CE0930F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DF530-A977-4EDE-8378-D3FE66B0C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6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vsowiki.com/index.php?title=Keyboard_shortcut_manag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Keyboard shortcuts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9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90" y="780296"/>
            <a:ext cx="5734050" cy="422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3183" y="371192"/>
            <a:ext cx="3102045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44488" algn="l"/>
                <a:tab pos="569913" algn="l"/>
                <a:tab pos="914400" algn="l"/>
              </a:tabLst>
            </a:pPr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Queries</a:t>
            </a:r>
          </a:p>
          <a:p>
            <a:pPr>
              <a:tabLst>
                <a:tab pos="227013" algn="l"/>
                <a:tab pos="569913" algn="l"/>
                <a:tab pos="9144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j</a:t>
            </a:r>
            <a:r>
              <a:rPr lang="en-US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Next item</a:t>
            </a:r>
          </a:p>
          <a:p>
            <a:pPr lvl="0">
              <a:tabLst>
                <a:tab pos="227013" algn="l"/>
                <a:tab pos="569913" algn="l"/>
                <a:tab pos="9144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k</a:t>
            </a:r>
            <a:r>
              <a:rPr lang="en-US" sz="1400" dirty="0" smtClean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Previous item</a:t>
            </a:r>
          </a:p>
          <a:p>
            <a:pPr lvl="0">
              <a:tabLst>
                <a:tab pos="227013" algn="l"/>
                <a:tab pos="569913" algn="l"/>
                <a:tab pos="9144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c	q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query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44488" algn="l"/>
                <a:tab pos="569913" algn="l"/>
                <a:tab pos="914400" algn="l"/>
              </a:tabLst>
            </a:pPr>
            <a:endParaRPr lang="en-US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2322" y="3295015"/>
            <a:ext cx="2303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</a:t>
            </a:r>
          </a:p>
          <a:p>
            <a:endParaRPr lang="en-US" sz="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46196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b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</a:p>
          <a:p>
            <a:pPr>
              <a:tabLst>
                <a:tab pos="461963" algn="l"/>
              </a:tabLst>
            </a:pPr>
            <a:r>
              <a:rPr lang="en-US" sz="1400" dirty="0" err="1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i</a:t>
            </a: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Current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Iteration</a:t>
            </a:r>
          </a:p>
          <a:p>
            <a:pPr>
              <a:tabLst>
                <a:tab pos="461963" algn="l"/>
              </a:tabLst>
            </a:pPr>
            <a:r>
              <a:rPr lang="en-US" sz="1400" dirty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l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Backlog</a:t>
            </a:r>
          </a:p>
          <a:p>
            <a:pPr>
              <a:tabLst>
                <a:tab pos="461963" algn="l"/>
              </a:tabLst>
            </a:pPr>
            <a:r>
              <a:rPr lang="en-US" sz="1400" dirty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q</a:t>
            </a:r>
            <a:r>
              <a:rPr lang="en-US" sz="1400" dirty="0"/>
              <a:t>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Queries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46196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Task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</a:p>
          <a:p>
            <a:pPr>
              <a:tabLst>
                <a:tab pos="461963" algn="l"/>
              </a:tabLst>
            </a:pPr>
            <a:r>
              <a:rPr lang="en-US" sz="1400" dirty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z</a:t>
            </a:r>
            <a:r>
              <a:rPr lang="en-US" sz="1000" dirty="0"/>
              <a:t>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Toggle full screen mode</a:t>
            </a:r>
          </a:p>
          <a:p>
            <a:pPr>
              <a:tabLst>
                <a:tab pos="461963" algn="l"/>
              </a:tabLst>
            </a:pP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461963" algn="l"/>
              </a:tabLst>
            </a:pP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76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805" y="455296"/>
            <a:ext cx="230314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Global</a:t>
            </a:r>
          </a:p>
          <a:p>
            <a:pPr>
              <a:tabLst>
                <a:tab pos="228600" algn="l"/>
                <a:tab pos="685800" algn="l"/>
              </a:tabLst>
            </a:pPr>
            <a:r>
              <a:rPr lang="en-US" sz="1400" dirty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?</a:t>
            </a:r>
            <a:r>
              <a:rPr lang="en-US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Show shortcuts</a:t>
            </a:r>
          </a:p>
          <a:p>
            <a:pPr>
              <a:tabLst>
                <a:tab pos="228600" algn="l"/>
                <a:tab pos="6858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p</a:t>
            </a:r>
            <a:r>
              <a:rPr lang="en-US" sz="1400" dirty="0" smtClean="0"/>
              <a:t>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Projects and teams</a:t>
            </a:r>
          </a:p>
          <a:p>
            <a:pPr>
              <a:tabLst>
                <a:tab pos="228600" algn="l"/>
                <a:tab pos="6858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s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  <a:p>
            <a:pPr>
              <a:tabLst>
                <a:tab pos="228600" algn="l"/>
                <a:tab pos="6858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g	h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Home</a:t>
            </a:r>
          </a:p>
          <a:p>
            <a:pPr>
              <a:tabLst>
                <a:tab pos="228600" algn="l"/>
                <a:tab pos="6858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g c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Code</a:t>
            </a:r>
          </a:p>
          <a:p>
            <a:pPr>
              <a:tabLst>
                <a:tab pos="228600" algn="l"/>
                <a:tab pos="6858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g w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Work</a:t>
            </a:r>
          </a:p>
          <a:p>
            <a:pPr>
              <a:tabLst>
                <a:tab pos="228600" algn="l"/>
                <a:tab pos="6858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g b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Build</a:t>
            </a:r>
          </a:p>
          <a:p>
            <a:pPr>
              <a:tabLst>
                <a:tab pos="228600" algn="l"/>
                <a:tab pos="6858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g t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Test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87980" y="455296"/>
            <a:ext cx="268448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pPr>
              <a:tabLst>
                <a:tab pos="228600" algn="l"/>
                <a:tab pos="685800" algn="l"/>
              </a:tabLst>
            </a:pPr>
            <a:r>
              <a:rPr lang="en-US" sz="1400" dirty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n</a:t>
            </a:r>
            <a:r>
              <a:rPr lang="en-US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to Test plan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8600" algn="l"/>
                <a:tab pos="6858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m</a:t>
            </a:r>
            <a:r>
              <a:rPr lang="en-US" sz="1400" dirty="0" smtClean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to shared Parameters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8600" algn="l"/>
                <a:tab pos="6858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r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to Runs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8600" algn="l"/>
                <a:tab pos="6858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h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Machines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8600" algn="l"/>
                <a:tab pos="685800" algn="l"/>
              </a:tabLst>
            </a:pPr>
            <a:endParaRPr lang="en-US" sz="1200" dirty="0"/>
          </a:p>
          <a:p>
            <a:pPr>
              <a:tabLst>
                <a:tab pos="228600" algn="l"/>
                <a:tab pos="685800" algn="l"/>
              </a:tabLst>
            </a:pPr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Test Plan</a:t>
            </a:r>
          </a:p>
          <a:p>
            <a:pPr lvl="0">
              <a:tabLst>
                <a:tab pos="228600" algn="l"/>
                <a:tab pos="685800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 to Tests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8600" algn="l"/>
                <a:tab pos="685800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2</a:t>
            </a:r>
            <a:r>
              <a:rPr lang="en-US" sz="1400" dirty="0">
                <a:solidFill>
                  <a:prstClr val="black"/>
                </a:solidFill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 to Charts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8600" algn="l"/>
                <a:tab pos="6858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r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Bulk reset tests to Active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8600" algn="l"/>
                <a:tab pos="6858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p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Bulk mark tests as Pass</a:t>
            </a:r>
          </a:p>
          <a:p>
            <a:pPr lvl="0">
              <a:tabLst>
                <a:tab pos="228600" algn="l"/>
                <a:tab pos="6858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f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Bulk mark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tests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Fail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8600" algn="l"/>
                <a:tab pos="685800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Bulk mark tests as </a:t>
            </a:r>
            <a:r>
              <a:rPr lang="en-US" sz="1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PNAass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8600" algn="l"/>
                <a:tab pos="6858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Bulk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tests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Blocked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8600" algn="l"/>
                <a:tab pos="6858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o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test case with WIT</a:t>
            </a:r>
          </a:p>
          <a:p>
            <a:pPr lvl="0">
              <a:tabLst>
                <a:tab pos="228600" algn="l"/>
                <a:tab pos="6858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o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Column options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8600" algn="l"/>
                <a:tab pos="6858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v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g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 grid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8600" algn="l"/>
                <a:tab pos="685800" algn="l"/>
              </a:tabLst>
            </a:pP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8600" algn="l"/>
                <a:tab pos="685800" algn="l"/>
              </a:tabLst>
            </a:pP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89968" y="553908"/>
            <a:ext cx="2303145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</a:t>
            </a:r>
          </a:p>
          <a:p>
            <a:pPr>
              <a:tabLst>
                <a:tab pos="46196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z</a:t>
            </a:r>
            <a:r>
              <a:rPr lang="en-US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Toggle full screen mode</a:t>
            </a:r>
          </a:p>
          <a:p>
            <a:pPr>
              <a:tabLst>
                <a:tab pos="46196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q</a:t>
            </a:r>
            <a:r>
              <a:rPr lang="en-US" sz="1400" dirty="0" smtClean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to Queries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46196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b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to Board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46196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l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Backlog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461963" algn="l"/>
              </a:tabLst>
            </a:pPr>
            <a:r>
              <a:rPr lang="en-US" sz="1400" dirty="0" err="1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i</a:t>
            </a: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Iteration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46196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Task board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sz="1100" b="1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11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Queries</a:t>
            </a:r>
            <a:endParaRPr lang="en-US" sz="11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461963" algn="l"/>
              </a:tabLst>
            </a:pPr>
            <a:r>
              <a:rPr lang="en-US" sz="1400" dirty="0" err="1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cq</a:t>
            </a: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Query</a:t>
            </a:r>
          </a:p>
          <a:p>
            <a:pPr lvl="0">
              <a:tabLst>
                <a:tab pos="461963" algn="l"/>
              </a:tabLst>
            </a:pP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60872" y="553908"/>
            <a:ext cx="2303145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</a:t>
            </a:r>
          </a:p>
          <a:p>
            <a:pPr>
              <a:tabLst>
                <a:tab pos="461963" algn="l"/>
              </a:tabLst>
            </a:pPr>
            <a:r>
              <a:rPr lang="en-US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Toggle full screen mode</a:t>
            </a:r>
          </a:p>
          <a:p>
            <a:pPr>
              <a:tabLst>
                <a:tab pos="46196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↑</a:t>
            </a:r>
            <a:r>
              <a:rPr lang="en-US" sz="1400" dirty="0" smtClean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to Queries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46196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b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to Board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46196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l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Backlog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461963" algn="l"/>
              </a:tabLst>
            </a:pPr>
            <a:r>
              <a:rPr lang="en-US" sz="1400" dirty="0" err="1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i</a:t>
            </a: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Iteration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46196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Task board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sz="1100" b="1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11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Queries</a:t>
            </a:r>
            <a:endParaRPr lang="en-US" sz="11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461963" algn="l"/>
              </a:tabLst>
            </a:pPr>
            <a:r>
              <a:rPr lang="en-US" sz="1400" dirty="0" err="1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cq</a:t>
            </a: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Query</a:t>
            </a:r>
          </a:p>
          <a:p>
            <a:pPr lvl="0">
              <a:tabLst>
                <a:tab pos="461963" algn="l"/>
              </a:tabLst>
            </a:pP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Linux Biolinum Kb" panose="02000503000000000000" pitchFamily="2" charset="-79"/>
              </a:rPr>
              <a:t></a:t>
            </a:r>
          </a:p>
          <a:p>
            <a:r>
              <a:rPr lang="en-US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⌘→</a:t>
            </a:r>
            <a:endParaRPr lang="en-US" sz="1000" dirty="0"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 lvl="0">
              <a:tabLst>
                <a:tab pos="461963" algn="l"/>
              </a:tabLst>
            </a:pPr>
            <a:endParaRPr lang="en-US" sz="10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461963" algn="l"/>
              </a:tabLst>
            </a:pP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4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2266" y="1034525"/>
            <a:ext cx="26844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pPr>
              <a:tabLst>
                <a:tab pos="228600" algn="l"/>
                <a:tab pos="685800" algn="l"/>
              </a:tabLst>
            </a:pPr>
            <a:r>
              <a:rPr lang="en-US" sz="1400" dirty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n</a:t>
            </a:r>
            <a:r>
              <a:rPr lang="en-US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Test plan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8600" algn="l"/>
                <a:tab pos="6858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m</a:t>
            </a:r>
            <a:r>
              <a:rPr lang="en-US" sz="1400" dirty="0" smtClean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Shared Parameters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8600" algn="l"/>
                <a:tab pos="6858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r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Runs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8600" algn="l"/>
                <a:tab pos="6858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h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Machines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8600" algn="l"/>
                <a:tab pos="685800" algn="l"/>
              </a:tabLst>
            </a:pPr>
            <a:endParaRPr lang="en-US" sz="1200" dirty="0"/>
          </a:p>
          <a:p>
            <a:pPr>
              <a:tabLst>
                <a:tab pos="228600" algn="l"/>
                <a:tab pos="685800" algn="l"/>
              </a:tabLst>
            </a:pPr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Test Plan</a:t>
            </a:r>
          </a:p>
          <a:p>
            <a:pPr lvl="0">
              <a:tabLst>
                <a:tab pos="228600" algn="l"/>
                <a:tab pos="685800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Tests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8600" algn="l"/>
                <a:tab pos="685800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2</a:t>
            </a:r>
            <a:r>
              <a:rPr lang="en-US" sz="1400" dirty="0">
                <a:solidFill>
                  <a:prstClr val="black"/>
                </a:solidFill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Charts</a:t>
            </a:r>
          </a:p>
          <a:p>
            <a:pPr lvl="0">
              <a:tabLst>
                <a:tab pos="228600" algn="l"/>
                <a:tab pos="685800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e</a:t>
            </a:r>
            <a:r>
              <a:rPr lang="en-US" sz="1400" dirty="0">
                <a:solidFill>
                  <a:prstClr val="black"/>
                </a:solidFill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Execute tests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8600" algn="l"/>
                <a:tab pos="6858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p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 selected tests</a:t>
            </a:r>
          </a:p>
          <a:p>
            <a:pPr>
              <a:tabLst>
                <a:tab pos="228600" algn="l"/>
                <a:tab pos="6858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f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Fail selected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tests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8600" algn="l"/>
                <a:tab pos="685800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 selected tests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8600" algn="l"/>
                <a:tab pos="6858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selected tests as Blocked</a:t>
            </a:r>
          </a:p>
          <a:p>
            <a:pPr lvl="0">
              <a:tabLst>
                <a:tab pos="228600" algn="l"/>
                <a:tab pos="6858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	r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tests to Active</a:t>
            </a:r>
          </a:p>
          <a:p>
            <a:pPr lvl="0">
              <a:tabLst>
                <a:tab pos="228600" algn="l"/>
                <a:tab pos="6858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v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g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 grid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65" y="779493"/>
            <a:ext cx="23526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4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Explorer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0095" y="1452665"/>
            <a:ext cx="310238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1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 menu</a:t>
            </a:r>
            <a:endParaRPr lang="en-US" sz="11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sz="5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914400" algn="r"/>
                <a:tab pos="1143000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 ↓ 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a context menu</a:t>
            </a:r>
            <a:endParaRPr lang="en-US" sz="1400" dirty="0">
              <a:solidFill>
                <a:prstClr val="black"/>
              </a:solidFill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 lvl="0">
              <a:tabLst>
                <a:tab pos="914400" algn="r"/>
                <a:tab pos="1143000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	 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</a:rPr>
              <a:t>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Dismiss a context menu</a:t>
            </a:r>
            <a:endParaRPr lang="en-US" sz="1400" dirty="0">
              <a:solidFill>
                <a:prstClr val="black"/>
              </a:solidFill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 lvl="0">
              <a:tabLst>
                <a:tab pos="914400" algn="r"/>
                <a:tab pos="1143000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	→↑↓← 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focus up/down, left/right</a:t>
            </a:r>
          </a:p>
          <a:p>
            <a:pPr lvl="0">
              <a:tabLst>
                <a:tab pos="914400" algn="r"/>
                <a:tab pos="1143000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	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(Enter key) </a:t>
            </a:r>
            <a:r>
              <a:rPr lang="en-US" dirty="0">
                <a:solidFill>
                  <a:prstClr val="black"/>
                </a:solidFill>
                <a:latin typeface="Wingdings 2" panose="05020102010507070707" pitchFamily="18" charset="2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context menu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661" y="1571418"/>
            <a:ext cx="360459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Navigate</a:t>
            </a:r>
          </a:p>
          <a:p>
            <a:endParaRPr lang="en-US" sz="5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860425" algn="r"/>
                <a:tab pos="1203325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200" dirty="0" smtClean="0">
                <a:latin typeface="Linux Biolinum Kb" panose="02000503000000000000" pitchFamily="2" charset="-79"/>
              </a:rPr>
              <a:t>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Refresh</a:t>
            </a:r>
            <a:endParaRPr lang="en-US" sz="1400" dirty="0">
              <a:solidFill>
                <a:prstClr val="black"/>
              </a:solidFill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 lvl="0">
              <a:tabLst>
                <a:tab pos="860425" algn="r"/>
                <a:tab pos="1203325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</a:t>
            </a:r>
            <a:r>
              <a:rPr lang="en-US" sz="12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0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web portal</a:t>
            </a:r>
            <a:endParaRPr lang="en-US" sz="1400" dirty="0">
              <a:solidFill>
                <a:prstClr val="black"/>
              </a:solidFill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 lvl="0">
              <a:tabLst>
                <a:tab pos="860425" algn="r"/>
                <a:tab pos="1203325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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b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Build</a:t>
            </a:r>
            <a:endParaRPr lang="en-US" sz="1400" dirty="0">
              <a:solidFill>
                <a:prstClr val="black"/>
              </a:solidFill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>
              <a:tabLst>
                <a:tab pos="860425" algn="r"/>
                <a:tab pos="1203325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</a:t>
            </a:r>
            <a:r>
              <a:rPr lang="en-US" sz="12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0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</a:t>
            </a:r>
            <a:endParaRPr lang="en-US" sz="1400" dirty="0">
              <a:solidFill>
                <a:prstClr val="black"/>
              </a:solidFill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 lvl="0">
              <a:tabLst>
                <a:tab pos="860425" algn="r"/>
                <a:tab pos="1203325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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0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d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Documents </a:t>
            </a:r>
          </a:p>
          <a:p>
            <a:pPr lvl="0">
              <a:tabLst>
                <a:tab pos="860425" algn="r"/>
                <a:tab pos="1203325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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0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e	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Branches (Git)</a:t>
            </a:r>
            <a:endParaRPr lang="en-US" sz="1400" dirty="0" smtClean="0">
              <a:solidFill>
                <a:prstClr val="black"/>
              </a:solidFill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 lvl="0">
              <a:tabLst>
                <a:tab pos="860425" algn="r"/>
                <a:tab pos="1203325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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0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g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Changes (Git)</a:t>
            </a:r>
            <a:endParaRPr lang="en-US" sz="1400" dirty="0">
              <a:solidFill>
                <a:prstClr val="black"/>
              </a:solidFill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 lvl="0">
              <a:tabLst>
                <a:tab pos="860425" algn="r"/>
                <a:tab pos="1203325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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h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sz="1400" dirty="0">
              <a:solidFill>
                <a:prstClr val="black"/>
              </a:solidFill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 lvl="0">
              <a:tabLst>
                <a:tab pos="860425" algn="r"/>
                <a:tab pos="1203325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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0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m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Work (TFVC)</a:t>
            </a:r>
            <a:endParaRPr lang="en-US" sz="1400" dirty="0">
              <a:solidFill>
                <a:prstClr val="black"/>
              </a:solidFill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 lvl="0">
              <a:tabLst>
                <a:tab pos="860425" algn="r"/>
                <a:tab pos="1203325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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0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p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Pending Changes (TFVC)</a:t>
            </a:r>
            <a:endParaRPr lang="en-US" sz="1400" dirty="0">
              <a:solidFill>
                <a:prstClr val="black"/>
              </a:solidFill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 lvl="0">
              <a:tabLst>
                <a:tab pos="860425" algn="r"/>
                <a:tab pos="1203325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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0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</a:p>
          <a:p>
            <a:pPr lvl="0">
              <a:tabLst>
                <a:tab pos="860425" algn="r"/>
                <a:tab pos="1203325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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0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s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Settings</a:t>
            </a:r>
            <a:endParaRPr lang="en-US" sz="1400" dirty="0">
              <a:solidFill>
                <a:prstClr val="black"/>
              </a:solidFill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 lvl="0">
              <a:tabLst>
                <a:tab pos="860425" algn="r"/>
                <a:tab pos="1203325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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0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w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Items </a:t>
            </a:r>
            <a:endParaRPr lang="en-US" sz="1400" dirty="0">
              <a:solidFill>
                <a:prstClr val="black"/>
              </a:solidFill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 lvl="0">
              <a:tabLst>
                <a:tab pos="860425" algn="r"/>
                <a:tab pos="1203325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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0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y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(Git)</a:t>
            </a:r>
            <a:endParaRPr lang="en-US" sz="1400" dirty="0">
              <a:solidFill>
                <a:prstClr val="black"/>
              </a:solidFill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 lvl="0">
              <a:tabLst>
                <a:tab pos="860425" algn="r"/>
                <a:tab pos="1203325" algn="l"/>
              </a:tabLst>
            </a:pPr>
            <a:endParaRPr lang="en-US" sz="1400" dirty="0" smtClean="0">
              <a:solidFill>
                <a:prstClr val="black"/>
              </a:solidFill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 lvl="0">
              <a:tabLst>
                <a:tab pos="860425" algn="r"/>
                <a:tab pos="1203325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</a:t>
            </a:r>
            <a:r>
              <a:rPr lang="en-US" sz="12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</a:rPr>
              <a:t>'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 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focus to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 box</a:t>
            </a:r>
          </a:p>
          <a:p>
            <a:pPr lvl="0">
              <a:tabLst>
                <a:tab pos="860425" algn="r"/>
                <a:tab pos="1203325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	</a:t>
            </a:r>
            <a:r>
              <a:rPr lang="en-US" sz="12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to top of page</a:t>
            </a:r>
          </a:p>
          <a:p>
            <a:pPr lvl="0">
              <a:tabLst>
                <a:tab pos="860425" algn="r"/>
                <a:tab pos="1203325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	</a:t>
            </a:r>
            <a:r>
              <a:rPr lang="en-US" sz="12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1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...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9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focus to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visible section [1 – 9] 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860425" algn="r"/>
                <a:tab pos="1203325" algn="l"/>
              </a:tabLst>
            </a:pP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</a:t>
            </a:r>
            <a:r>
              <a:rPr lang="en-US" sz="12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↓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↑</a:t>
            </a: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focus to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next/previous section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452" y="6439150"/>
            <a:ext cx="152381" cy="152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66974" y="3055746"/>
            <a:ext cx="29955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1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Item commands </a:t>
            </a:r>
          </a:p>
          <a:p>
            <a:pPr lvl="0"/>
            <a:endParaRPr lang="en-US" sz="5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1033463" algn="r"/>
                <a:tab pos="1262063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	</a:t>
            </a: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</a:t>
            </a:r>
            <a:r>
              <a:rPr lang="en-US" sz="12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m g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work item</a:t>
            </a:r>
            <a:endParaRPr lang="en-US" sz="1400" dirty="0" smtClean="0">
              <a:solidFill>
                <a:prstClr val="black"/>
              </a:solidFill>
              <a:latin typeface="Linux Biolinum Kb" panose="02000503000000000000" pitchFamily="2" charset="-79"/>
            </a:endParaRPr>
          </a:p>
          <a:p>
            <a:pPr lvl="0">
              <a:tabLst>
                <a:tab pos="1033463" algn="r"/>
                <a:tab pos="1262063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	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</a:rPr>
              <a:t>m </a:t>
            </a:r>
            <a:r>
              <a:rPr lang="en-US" sz="1400" dirty="0" err="1">
                <a:solidFill>
                  <a:prstClr val="black"/>
                </a:solidFill>
                <a:latin typeface="Linux Biolinum Kb" panose="02000503000000000000" pitchFamily="2" charset="-79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a work item</a:t>
            </a:r>
            <a:endParaRPr lang="en-US" sz="1400" dirty="0">
              <a:solidFill>
                <a:prstClr val="black"/>
              </a:solidFill>
              <a:latin typeface="Linux Biolinum Kb" panose="02000503000000000000" pitchFamily="2" charset="-79"/>
            </a:endParaRPr>
          </a:p>
          <a:p>
            <a:pPr lvl="0">
              <a:tabLst>
                <a:tab pos="1033463" algn="r"/>
                <a:tab pos="1262063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	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</a:rPr>
              <a:t>m 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q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a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endParaRPr lang="en-US" sz="1400" dirty="0">
              <a:solidFill>
                <a:prstClr val="black"/>
              </a:solidFill>
              <a:latin typeface="Linux Biolinum Kb" panose="02000503000000000000" pitchFamily="2" charset="-79"/>
            </a:endParaRPr>
          </a:p>
          <a:p>
            <a:pPr lvl="0">
              <a:tabLst>
                <a:tab pos="1033463" algn="r"/>
                <a:tab pos="1262063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	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 </a:t>
            </a:r>
            <a:r>
              <a:rPr lang="en-US" sz="12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</a:t>
            </a:r>
            <a:r>
              <a:rPr lang="en-US" sz="12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 selected work item</a:t>
            </a:r>
            <a:endParaRPr lang="en-US" sz="1400" dirty="0" smtClean="0">
              <a:solidFill>
                <a:prstClr val="black"/>
              </a:solidFill>
              <a:latin typeface="Linux Biolinum Kb" panose="02000503000000000000" pitchFamily="2" charset="-79"/>
            </a:endParaRPr>
          </a:p>
          <a:p>
            <a:pPr lvl="0">
              <a:tabLst>
                <a:tab pos="1033463" algn="r"/>
                <a:tab pos="1262063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</a:rPr>
              <a:t>	</a:t>
            </a: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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</a:t>
            </a:r>
            <a:r>
              <a:rPr lang="en-US" sz="12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l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 to new work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</a:t>
            </a:r>
            <a:endParaRPr lang="en-US" sz="1400" dirty="0">
              <a:solidFill>
                <a:prstClr val="black"/>
              </a:solidFill>
              <a:latin typeface="Linux Biolinum Kb" panose="02000503000000000000" pitchFamily="2" charset="-79"/>
            </a:endParaRPr>
          </a:p>
          <a:p>
            <a:pPr lvl="0">
              <a:tabLst>
                <a:tab pos="1033463" algn="r"/>
                <a:tab pos="1262063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	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(Enter key) </a:t>
            </a:r>
            <a:r>
              <a:rPr lang="en-US" dirty="0">
                <a:solidFill>
                  <a:prstClr val="black"/>
                </a:solidFill>
                <a:latin typeface="Wingdings 2" panose="05020102010507070707" pitchFamily="18" charset="2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selected work item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58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 query icons Team Explorer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1" y="2802941"/>
            <a:ext cx="104762" cy="104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2945798"/>
            <a:ext cx="104762" cy="10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19" y="2371811"/>
            <a:ext cx="142857" cy="142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171" y="2371811"/>
            <a:ext cx="142857" cy="1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45" y="2371811"/>
            <a:ext cx="142857" cy="142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93" y="2371811"/>
            <a:ext cx="142857" cy="142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39" y="2802941"/>
            <a:ext cx="142857" cy="1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18" y="2602668"/>
            <a:ext cx="142857" cy="1428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170" y="2602668"/>
            <a:ext cx="142857" cy="1428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44" y="2602668"/>
            <a:ext cx="142857" cy="1428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93" y="2602668"/>
            <a:ext cx="142857" cy="1428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68" y="2802941"/>
            <a:ext cx="142857" cy="1428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193" y="3012465"/>
            <a:ext cx="152400" cy="152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93" y="3012465"/>
            <a:ext cx="152400" cy="152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83426" y="2049196"/>
            <a:ext cx="36045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5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914400" algn="r"/>
                <a:tab pos="1143000" algn="l"/>
              </a:tabLst>
            </a:pP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Collapse left/right, upper/lower panel</a:t>
            </a:r>
          </a:p>
          <a:p>
            <a:pPr lvl="0">
              <a:tabLst>
                <a:tab pos="914400" algn="r"/>
                <a:tab pos="1143000" algn="l"/>
              </a:tabLst>
            </a:pPr>
            <a:r>
              <a:rPr lang="en-US" sz="5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900" dirty="0">
              <a:solidFill>
                <a:prstClr val="black"/>
              </a:solidFill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 lvl="0">
              <a:tabLst>
                <a:tab pos="914400" algn="r"/>
                <a:tab pos="1143000" algn="l"/>
              </a:tabLst>
            </a:pP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Restore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left/right, upper/lower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panel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914400" algn="r"/>
                <a:tab pos="1143000" algn="l"/>
              </a:tabLst>
            </a:pPr>
            <a:r>
              <a:rPr lang="en-US" sz="5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900" dirty="0">
              <a:solidFill>
                <a:prstClr val="black"/>
              </a:solidFill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 lvl="0">
              <a:tabLst>
                <a:tab pos="914400" algn="r"/>
                <a:tab pos="1143000" algn="l"/>
              </a:tabLst>
            </a:pP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Switch to side-by-side/stacked panels </a:t>
            </a:r>
          </a:p>
          <a:p>
            <a:pPr lvl="0">
              <a:tabLst>
                <a:tab pos="914400" algn="r"/>
                <a:tab pos="1143000" algn="l"/>
              </a:tabLst>
            </a:pPr>
            <a:r>
              <a:rPr lang="en-US" sz="5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900" dirty="0" smtClean="0">
              <a:solidFill>
                <a:prstClr val="black"/>
              </a:solidFill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 lvl="0">
              <a:tabLst>
                <a:tab pos="914400" algn="r"/>
                <a:tab pos="1143000" algn="l"/>
              </a:tabLst>
            </a:pP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focus to next/previous work item in list  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914400" algn="r"/>
                <a:tab pos="1143000" algn="l"/>
              </a:tabLst>
            </a:pPr>
            <a:r>
              <a:rPr lang="en-US" sz="5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0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2765" y="2033257"/>
            <a:ext cx="3604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Query views </a:t>
            </a:r>
          </a:p>
          <a:p>
            <a:endParaRPr lang="en-US" sz="5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4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Explorer, Query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40018" y="1472027"/>
            <a:ext cx="339586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Query results</a:t>
            </a:r>
          </a:p>
          <a:p>
            <a:endParaRPr lang="en-US" sz="5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914400" algn="r"/>
                <a:tab pos="1143000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200" dirty="0" smtClean="0">
                <a:latin typeface="Linux Biolinum Kb" panose="02000503000000000000" pitchFamily="2" charset="-79"/>
              </a:rPr>
              <a:t>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Refresh</a:t>
            </a: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	</a:t>
            </a:r>
            <a:r>
              <a:rPr lang="en-US" sz="12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↑</a:t>
            </a:r>
            <a:r>
              <a:rPr lang="en-US" sz="11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/</a:t>
            </a: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↓ 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Highlight consecutive rows</a:t>
            </a: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</a:t>
            </a:r>
            <a:r>
              <a:rPr lang="en-US" sz="12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 </a:t>
            </a:r>
            <a:r>
              <a:rPr lang="en-US" sz="12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n</a:t>
            </a: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 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focus to next item in list</a:t>
            </a: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</a:t>
            </a:r>
            <a:r>
              <a:rPr lang="en-US" sz="12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 </a:t>
            </a:r>
            <a:r>
              <a:rPr lang="en-US" sz="12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p</a:t>
            </a: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 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focus to previous item in list</a:t>
            </a: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	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focus to top of list</a:t>
            </a: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 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focus to bottom of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</a:t>
            </a: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	=</a:t>
            </a:r>
            <a:r>
              <a:rPr lang="en-US" sz="12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/ 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- 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Expand/collapse current row</a:t>
            </a: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PgUp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en-US" sz="1000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PgDn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Scroll up/down </a:t>
            </a: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	→← 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Scroll left/right </a:t>
            </a: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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(Enter key) </a:t>
            </a:r>
            <a:r>
              <a:rPr lang="en-US" dirty="0">
                <a:solidFill>
                  <a:prstClr val="black"/>
                </a:solidFill>
                <a:latin typeface="Wingdings 2" panose="05020102010507070707" pitchFamily="18" charset="2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selected work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</a:t>
            </a: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	</a:t>
            </a: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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s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 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 changes (editor or results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0">
              <a:tabLst>
                <a:tab pos="914400" algn="r"/>
                <a:tab pos="1141413" algn="l"/>
              </a:tabLst>
            </a:pPr>
            <a:endParaRPr lang="en-US" sz="10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860425" algn="r"/>
                <a:tab pos="1203325" algn="l"/>
              </a:tabLst>
            </a:pPr>
            <a:endParaRPr lang="en-US" sz="10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5260" y="1472027"/>
            <a:ext cx="411345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1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  <a:endParaRPr lang="en-US" sz="11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sz="5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	→↑↓← 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focus up/down, left/right</a:t>
            </a: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	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(Enter key) </a:t>
            </a:r>
            <a:r>
              <a:rPr lang="en-US" dirty="0">
                <a:solidFill>
                  <a:prstClr val="black"/>
                </a:solidFill>
                <a:latin typeface="Wingdings 2" panose="05020102010507070707" pitchFamily="18" charset="2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focus down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	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(Tab key) 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focus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right, one field at a time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	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 </a:t>
            </a: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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focus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left, one field at a time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</a:rPr>
              <a:t>	</a:t>
            </a: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 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focus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the end of the current clause</a:t>
            </a:r>
          </a:p>
          <a:p>
            <a:pPr lvl="0">
              <a:tabLst>
                <a:tab pos="914400" algn="r"/>
                <a:tab pos="1141413" algn="l"/>
              </a:tabLst>
            </a:pPr>
            <a:endParaRPr lang="en-US" sz="10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</a:t>
            </a:r>
            <a:r>
              <a:rPr lang="en-US" sz="12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c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 selected clause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</a:t>
            </a:r>
            <a:r>
              <a:rPr lang="en-US" sz="12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s</a:t>
            </a: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 changes (editor or results)</a:t>
            </a:r>
            <a:b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</a:t>
            </a:r>
            <a:r>
              <a:rPr lang="en-US" sz="12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v</a:t>
            </a: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Paste copied clause </a:t>
            </a: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	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↑</a:t>
            </a:r>
            <a:r>
              <a:rPr lang="en-US" sz="11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/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↓ 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Highlight consecutive clauses  </a:t>
            </a: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	 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Delete contents of current field or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clause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914400" algn="r"/>
                <a:tab pos="1141413" algn="l"/>
              </a:tabLst>
            </a:pP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217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didn’t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79" y="1690688"/>
            <a:ext cx="3067050" cy="5838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4852752" y="1938153"/>
            <a:ext cx="262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Ctrl+\   didn’t open Team Explorer</a:t>
            </a:r>
          </a:p>
          <a:p>
            <a:r>
              <a:rPr lang="en-US" sz="1100" dirty="0" smtClean="0"/>
              <a:t>ALT + HOME = didn’t open Home </a:t>
            </a:r>
          </a:p>
          <a:p>
            <a:endParaRPr lang="en-US" sz="1100" dirty="0"/>
          </a:p>
          <a:p>
            <a:r>
              <a:rPr lang="en-US" sz="1100" dirty="0"/>
              <a:t> </a:t>
            </a:r>
            <a:r>
              <a:rPr lang="en-US" sz="1100" dirty="0" err="1"/>
              <a:t>Ctrl+M</a:t>
            </a:r>
            <a:r>
              <a:rPr lang="en-US" sz="1100" dirty="0"/>
              <a:t> </a:t>
            </a:r>
            <a:r>
              <a:rPr lang="en-US" sz="1100" dirty="0" smtClean="0"/>
              <a:t> - worked sometimes </a:t>
            </a:r>
          </a:p>
          <a:p>
            <a:endParaRPr lang="en-US" sz="1100" dirty="0"/>
          </a:p>
          <a:p>
            <a:pPr lvl="0">
              <a:tabLst>
                <a:tab pos="860425" algn="r"/>
                <a:tab pos="1203325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	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→← 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Expand/collapse folder 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3923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 page</a:t>
            </a:r>
            <a:r>
              <a:rPr lang="en-US" dirty="0"/>
              <a:t>: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vsowiki.com/index.php?title=Keyboard_shortcut_manager</a:t>
            </a:r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12/2 – </a:t>
            </a:r>
            <a:r>
              <a:rPr lang="en-US" dirty="0" err="1" smtClean="0"/>
              <a:t>mseng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336" y="2627182"/>
            <a:ext cx="57435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8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644" y="195368"/>
            <a:ext cx="230314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Global</a:t>
            </a:r>
          </a:p>
          <a:p>
            <a:pPr>
              <a:tabLst>
                <a:tab pos="228600" algn="l"/>
                <a:tab pos="569913" algn="l"/>
              </a:tabLst>
            </a:pPr>
            <a:r>
              <a:rPr lang="en-US" sz="1400" dirty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?</a:t>
            </a:r>
            <a:r>
              <a:rPr lang="en-US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Show shortcuts</a:t>
            </a:r>
          </a:p>
          <a:p>
            <a:pPr>
              <a:tabLst>
                <a:tab pos="228600" algn="l"/>
                <a:tab pos="56991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p</a:t>
            </a:r>
            <a:r>
              <a:rPr lang="en-US" sz="1400" dirty="0" smtClean="0"/>
              <a:t>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Projects and teams</a:t>
            </a:r>
          </a:p>
          <a:p>
            <a:pPr>
              <a:tabLst>
                <a:tab pos="228600" algn="l"/>
                <a:tab pos="56991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s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  <a:p>
            <a:pPr>
              <a:tabLst>
                <a:tab pos="228600" algn="l"/>
                <a:tab pos="56991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g	h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Home</a:t>
            </a:r>
          </a:p>
          <a:p>
            <a:pPr>
              <a:tabLst>
                <a:tab pos="228600" algn="l"/>
                <a:tab pos="56991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g c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Code</a:t>
            </a:r>
          </a:p>
          <a:p>
            <a:pPr>
              <a:tabLst>
                <a:tab pos="228600" algn="l"/>
                <a:tab pos="56991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g w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Work</a:t>
            </a:r>
          </a:p>
          <a:p>
            <a:pPr>
              <a:tabLst>
                <a:tab pos="228600" algn="l"/>
                <a:tab pos="56991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g b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Build</a:t>
            </a:r>
          </a:p>
          <a:p>
            <a:pPr>
              <a:tabLst>
                <a:tab pos="228600" algn="l"/>
                <a:tab pos="56991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g t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Test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4331" y="195368"/>
            <a:ext cx="156010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</a:p>
          <a:p>
            <a:pPr>
              <a:tabLst>
                <a:tab pos="344488" algn="l"/>
                <a:tab pos="6858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r</a:t>
            </a:r>
            <a:r>
              <a:rPr lang="en-US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Select repository</a:t>
            </a:r>
          </a:p>
          <a:p>
            <a:pPr>
              <a:tabLst>
                <a:tab pos="344488" algn="l"/>
                <a:tab pos="6858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e</a:t>
            </a:r>
            <a:r>
              <a:rPr lang="en-US" sz="1400" dirty="0" smtClean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explorer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44488" algn="l"/>
                <a:tab pos="6858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c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changesets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44488" algn="l"/>
                <a:tab pos="6858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v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shelvesets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sz="1100" b="1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11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Explorer</a:t>
            </a:r>
            <a:endParaRPr lang="en-US" sz="11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344488" algn="l"/>
                <a:tab pos="6858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contents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344488" algn="l"/>
                <a:tab pos="6858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2</a:t>
            </a:r>
            <a:r>
              <a:rPr lang="en-US" sz="1400" dirty="0">
                <a:solidFill>
                  <a:prstClr val="black"/>
                </a:solidFill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history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8328" y="195368"/>
            <a:ext cx="230314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</a:t>
            </a:r>
          </a:p>
          <a:p>
            <a:pPr>
              <a:tabLst>
                <a:tab pos="344488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z</a:t>
            </a:r>
            <a:r>
              <a:rPr lang="en-US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Toggle full screen mode</a:t>
            </a:r>
          </a:p>
          <a:p>
            <a:pPr>
              <a:tabLst>
                <a:tab pos="344488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q</a:t>
            </a:r>
            <a:r>
              <a:rPr lang="en-US" sz="1400" dirty="0" smtClean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to Queries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44488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b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to Board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44488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l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Backlog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44488" algn="l"/>
              </a:tabLst>
            </a:pPr>
            <a:r>
              <a:rPr lang="en-US" sz="1400" dirty="0" err="1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i</a:t>
            </a: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Iteration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44488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Task board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461963" algn="l"/>
              </a:tabLst>
            </a:pP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4795" y="195368"/>
            <a:ext cx="310204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Backlogs</a:t>
            </a:r>
          </a:p>
          <a:p>
            <a:pPr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	j</a:t>
            </a:r>
            <a:r>
              <a:rPr lang="en-US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Next item</a:t>
            </a:r>
          </a:p>
          <a:p>
            <a:pPr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	k</a:t>
            </a:r>
            <a:r>
              <a:rPr lang="en-US" sz="1400" dirty="0" smtClean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Previous item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860425" algn="r"/>
                <a:tab pos="1031875" algn="l"/>
              </a:tabLst>
            </a:pPr>
            <a:r>
              <a:rPr lang="en-US" sz="12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</a:t>
            </a:r>
            <a:r>
              <a:rPr lang="en-US" sz="1200" dirty="0" smtClean="0"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j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</a:t>
            </a:r>
            <a:endParaRPr lang="en-US" sz="1400" dirty="0"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 lvl="0">
              <a:tabLst>
                <a:tab pos="860425" algn="r"/>
                <a:tab pos="1031875" algn="l"/>
              </a:tabLst>
            </a:pPr>
            <a:r>
              <a:rPr lang="en-US" sz="12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</a:t>
            </a:r>
            <a:r>
              <a:rPr lang="en-US" sz="12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k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</a:t>
            </a:r>
            <a:endParaRPr lang="en-US" sz="1400" dirty="0" smtClean="0"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>
              <a:tabLst>
                <a:tab pos="860425" algn="r"/>
                <a:tab pos="1031875" algn="l"/>
              </a:tabLst>
            </a:pPr>
            <a:r>
              <a:rPr lang="en-US" sz="12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</a:t>
            </a:r>
            <a:r>
              <a:rPr lang="en-US" sz="12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2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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Move 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item to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top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m	b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Move 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item to Backlog</a:t>
            </a:r>
          </a:p>
          <a:p>
            <a:pPr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m	</a:t>
            </a:r>
            <a:r>
              <a:rPr lang="en-US" sz="1400" dirty="0" err="1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i</a:t>
            </a: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Move 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item to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iteration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m	n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Move item to next iteration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	a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Assign to</a:t>
            </a:r>
          </a:p>
          <a:p>
            <a:pPr lvl="0"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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child</a:t>
            </a:r>
          </a:p>
          <a:p>
            <a:pPr lvl="0">
              <a:tabLst>
                <a:tab pos="461963" algn="l"/>
                <a:tab pos="860425" algn="r"/>
                <a:tab pos="1031875" algn="l"/>
              </a:tabLst>
            </a:pP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	n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New Item panel</a:t>
            </a:r>
          </a:p>
          <a:p>
            <a:pPr lvl="0"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	f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 by text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sz="1100" b="1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461963" algn="l"/>
              </a:tabLst>
            </a:pP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4434" y="1965083"/>
            <a:ext cx="225036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44488" algn="l"/>
                <a:tab pos="569913" algn="l"/>
                <a:tab pos="914400" algn="l"/>
              </a:tabLst>
            </a:pPr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Queries</a:t>
            </a:r>
          </a:p>
          <a:p>
            <a:pPr>
              <a:tabLst>
                <a:tab pos="227013" algn="l"/>
                <a:tab pos="569913" algn="l"/>
                <a:tab pos="9144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j</a:t>
            </a:r>
            <a:r>
              <a:rPr lang="en-US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Next item</a:t>
            </a:r>
          </a:p>
          <a:p>
            <a:pPr lvl="0">
              <a:tabLst>
                <a:tab pos="227013" algn="l"/>
                <a:tab pos="569913" algn="l"/>
                <a:tab pos="9144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k</a:t>
            </a:r>
            <a:r>
              <a:rPr lang="en-US" sz="1400" dirty="0" smtClean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Previous item</a:t>
            </a:r>
          </a:p>
          <a:p>
            <a:pPr lvl="0">
              <a:tabLst>
                <a:tab pos="227013" algn="l"/>
                <a:tab pos="569913" algn="l"/>
                <a:tab pos="9144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z</a:t>
            </a:r>
            <a:r>
              <a:rPr lang="en-US" sz="1000" dirty="0">
                <a:solidFill>
                  <a:prstClr val="black"/>
                </a:solidFill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Toggle full screen mode</a:t>
            </a:r>
          </a:p>
          <a:p>
            <a:pPr lvl="0">
              <a:tabLst>
                <a:tab pos="227013" algn="l"/>
                <a:tab pos="569913" algn="l"/>
                <a:tab pos="9144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c	q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query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44488" algn="l"/>
                <a:tab pos="569913" algn="l"/>
                <a:tab pos="914400" algn="l"/>
              </a:tabLst>
            </a:pPr>
            <a:endParaRPr lang="en-US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44488" algn="l"/>
                <a:tab pos="569913" algn="l"/>
                <a:tab pos="914400" algn="l"/>
              </a:tabLst>
            </a:pPr>
            <a:r>
              <a:rPr lang="en-US" sz="11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item</a:t>
            </a:r>
            <a:endParaRPr lang="en-US" sz="11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7013" algn="l"/>
                <a:tab pos="569913" algn="l"/>
                <a:tab pos="9144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z</a:t>
            </a:r>
            <a:r>
              <a:rPr lang="en-US" sz="1000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Toggle full screen mode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7013" algn="l"/>
                <a:tab pos="569913" algn="l"/>
                <a:tab pos="9144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q</a:t>
            </a:r>
            <a:r>
              <a:rPr lang="en-US" sz="1400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Queries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7013" algn="l"/>
                <a:tab pos="569913" algn="l"/>
                <a:tab pos="9144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b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Board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7013" algn="l"/>
                <a:tab pos="569913" algn="l"/>
                <a:tab pos="9144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l</a:t>
            </a:r>
            <a:r>
              <a:rPr lang="en-US" sz="1000" dirty="0">
                <a:solidFill>
                  <a:prstClr val="black"/>
                </a:solidFill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Backlog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7013" algn="l"/>
                <a:tab pos="569913" algn="l"/>
                <a:tab pos="9144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err="1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i</a:t>
            </a:r>
            <a:r>
              <a:rPr lang="en-US" sz="1400" dirty="0">
                <a:solidFill>
                  <a:prstClr val="black"/>
                </a:solidFill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Iteration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7013" algn="l"/>
                <a:tab pos="569913" algn="l"/>
                <a:tab pos="9144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t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Task board 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461963" algn="l"/>
                <a:tab pos="687388" algn="l"/>
                <a:tab pos="1085850" algn="l"/>
              </a:tabLst>
            </a:pPr>
            <a:endParaRPr lang="en-US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78832" y="264980"/>
            <a:ext cx="26844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569913" algn="l"/>
              </a:tabLst>
            </a:pPr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pPr>
              <a:tabLst>
                <a:tab pos="227013" algn="l"/>
                <a:tab pos="569913" algn="l"/>
              </a:tabLst>
            </a:pPr>
            <a:r>
              <a:rPr lang="en-US" sz="1400" dirty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n</a:t>
            </a:r>
            <a:r>
              <a:rPr lang="en-US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Test plan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7013" algn="l"/>
                <a:tab pos="56991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m</a:t>
            </a:r>
            <a:r>
              <a:rPr lang="en-US" sz="1400" dirty="0" smtClean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Shared Parameters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7013" algn="l"/>
                <a:tab pos="56991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r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Runs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7013" algn="l"/>
                <a:tab pos="56991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h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Machines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7013" algn="l"/>
                <a:tab pos="569913" algn="l"/>
              </a:tabLst>
            </a:pPr>
            <a:endParaRPr lang="en-US" sz="1200" dirty="0"/>
          </a:p>
          <a:p>
            <a:pPr>
              <a:tabLst>
                <a:tab pos="227013" algn="l"/>
                <a:tab pos="569913" algn="l"/>
              </a:tabLst>
            </a:pPr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Test Plan</a:t>
            </a:r>
          </a:p>
          <a:p>
            <a:pPr lvl="0">
              <a:tabLst>
                <a:tab pos="227013" algn="l"/>
                <a:tab pos="569913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Tests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7013" algn="l"/>
                <a:tab pos="569913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2</a:t>
            </a:r>
            <a:r>
              <a:rPr lang="en-US" sz="1400" dirty="0">
                <a:solidFill>
                  <a:prstClr val="black"/>
                </a:solidFill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Charts</a:t>
            </a:r>
          </a:p>
          <a:p>
            <a:pPr lvl="0">
              <a:tabLst>
                <a:tab pos="227013" algn="l"/>
                <a:tab pos="569913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e</a:t>
            </a:r>
            <a:r>
              <a:rPr lang="en-US" sz="1400" dirty="0">
                <a:solidFill>
                  <a:prstClr val="black"/>
                </a:solidFill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Execute tests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7013" algn="l"/>
                <a:tab pos="5699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p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 selected tests</a:t>
            </a:r>
          </a:p>
          <a:p>
            <a:pPr>
              <a:tabLst>
                <a:tab pos="227013" algn="l"/>
                <a:tab pos="5699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f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Fail selected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tests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7013" algn="l"/>
                <a:tab pos="569913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 selected tests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7013" algn="l"/>
                <a:tab pos="5699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selected tests as Blocked</a:t>
            </a:r>
          </a:p>
          <a:p>
            <a:pPr lvl="0">
              <a:tabLst>
                <a:tab pos="227013" algn="l"/>
                <a:tab pos="5699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	r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tests to Active</a:t>
            </a:r>
          </a:p>
          <a:p>
            <a:pPr lvl="0">
              <a:tabLst>
                <a:tab pos="227013" algn="l"/>
                <a:tab pos="5699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v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g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 grid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926" y="2488303"/>
            <a:ext cx="222720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569913" algn="l"/>
              </a:tabLst>
            </a:pPr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pPr>
              <a:tabLst>
                <a:tab pos="338138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n</a:t>
            </a:r>
            <a:r>
              <a:rPr lang="en-US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Test plan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38138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m</a:t>
            </a:r>
            <a:r>
              <a:rPr lang="en-US" sz="1400" dirty="0" smtClean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Shared Parameters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38138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r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Runs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38138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h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Machines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7013" algn="l"/>
                <a:tab pos="569913" algn="l"/>
              </a:tabLst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804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081212"/>
            <a:ext cx="5734050" cy="3629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9844" y="2195618"/>
            <a:ext cx="230314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Global</a:t>
            </a:r>
          </a:p>
          <a:p>
            <a:pPr>
              <a:tabLst>
                <a:tab pos="228600" algn="l"/>
                <a:tab pos="569913" algn="l"/>
              </a:tabLst>
            </a:pPr>
            <a:r>
              <a:rPr lang="en-US" sz="1400" dirty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?</a:t>
            </a:r>
            <a:r>
              <a:rPr lang="en-US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Show shortcuts</a:t>
            </a:r>
          </a:p>
          <a:p>
            <a:pPr>
              <a:tabLst>
                <a:tab pos="228600" algn="l"/>
                <a:tab pos="56991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p</a:t>
            </a:r>
            <a:r>
              <a:rPr lang="en-US" sz="1400" dirty="0" smtClean="0"/>
              <a:t>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Projects and teams</a:t>
            </a:r>
          </a:p>
          <a:p>
            <a:pPr>
              <a:tabLst>
                <a:tab pos="228600" algn="l"/>
                <a:tab pos="56991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s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  <a:p>
            <a:pPr>
              <a:tabLst>
                <a:tab pos="228600" algn="l"/>
                <a:tab pos="56991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g	h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8600" algn="l"/>
                <a:tab pos="56991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g c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8600" algn="l"/>
                <a:tab pos="56991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g w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8600" algn="l"/>
                <a:tab pos="56991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g b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8600" algn="l"/>
                <a:tab pos="56991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g t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2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76545" y="576368"/>
            <a:ext cx="310204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Backlogs</a:t>
            </a:r>
          </a:p>
          <a:p>
            <a:pPr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	j</a:t>
            </a:r>
            <a:r>
              <a:rPr lang="en-US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Next item</a:t>
            </a:r>
          </a:p>
          <a:p>
            <a:pPr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	k</a:t>
            </a:r>
            <a:r>
              <a:rPr lang="en-US" sz="1400" dirty="0" smtClean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Previous item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860425" algn="r"/>
                <a:tab pos="1031875" algn="l"/>
              </a:tabLst>
            </a:pPr>
            <a:r>
              <a:rPr lang="en-US" sz="12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</a:t>
            </a:r>
            <a:r>
              <a:rPr lang="en-US" sz="1200" dirty="0" smtClean="0"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j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</a:t>
            </a:r>
            <a:endParaRPr lang="en-US" sz="1400" dirty="0"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 lvl="0">
              <a:tabLst>
                <a:tab pos="860425" algn="r"/>
                <a:tab pos="1031875" algn="l"/>
              </a:tabLst>
            </a:pPr>
            <a:r>
              <a:rPr lang="en-US" sz="12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</a:t>
            </a:r>
            <a:r>
              <a:rPr lang="en-US" sz="12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k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</a:t>
            </a:r>
            <a:endParaRPr lang="en-US" sz="1400" dirty="0" smtClean="0"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>
              <a:tabLst>
                <a:tab pos="860425" algn="r"/>
                <a:tab pos="1031875" algn="l"/>
              </a:tabLst>
            </a:pPr>
            <a:r>
              <a:rPr lang="en-US" sz="12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</a:t>
            </a:r>
            <a:r>
              <a:rPr lang="en-US" sz="1200" dirty="0" smtClean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2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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Move 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item to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top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m	b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Move 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item to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backlog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m	</a:t>
            </a:r>
            <a:r>
              <a:rPr lang="en-US" sz="1400" dirty="0" err="1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i</a:t>
            </a: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Move 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item to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iteration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m	n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Move item to next iteration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	a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Assign to</a:t>
            </a:r>
          </a:p>
          <a:p>
            <a:pPr lvl="0"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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child</a:t>
            </a:r>
          </a:p>
          <a:p>
            <a:pPr lvl="0">
              <a:tabLst>
                <a:tab pos="461963" algn="l"/>
                <a:tab pos="860425" algn="r"/>
                <a:tab pos="1031875" algn="l"/>
              </a:tabLst>
            </a:pP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	n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new item panel</a:t>
            </a:r>
          </a:p>
          <a:p>
            <a:pPr lvl="0"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	f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 by text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sz="1100" b="1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461963" algn="l"/>
              </a:tabLst>
            </a:pP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6184" y="2346083"/>
            <a:ext cx="225036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44488" algn="l"/>
                <a:tab pos="569913" algn="l"/>
                <a:tab pos="914400" algn="l"/>
              </a:tabLst>
            </a:pPr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Queries</a:t>
            </a:r>
          </a:p>
          <a:p>
            <a:pPr>
              <a:tabLst>
                <a:tab pos="227013" algn="l"/>
                <a:tab pos="569913" algn="l"/>
                <a:tab pos="9144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j</a:t>
            </a:r>
            <a:r>
              <a:rPr lang="en-US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Next item</a:t>
            </a:r>
          </a:p>
          <a:p>
            <a:pPr lvl="0">
              <a:tabLst>
                <a:tab pos="227013" algn="l"/>
                <a:tab pos="569913" algn="l"/>
                <a:tab pos="9144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k</a:t>
            </a:r>
            <a:r>
              <a:rPr lang="en-US" sz="1400" dirty="0" smtClean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Previous item</a:t>
            </a:r>
          </a:p>
          <a:p>
            <a:pPr lvl="0">
              <a:tabLst>
                <a:tab pos="227013" algn="l"/>
                <a:tab pos="569913" algn="l"/>
                <a:tab pos="9144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z</a:t>
            </a:r>
            <a:r>
              <a:rPr lang="en-US" sz="1000" dirty="0">
                <a:solidFill>
                  <a:prstClr val="black"/>
                </a:solidFill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Toggle full screen mode</a:t>
            </a:r>
          </a:p>
          <a:p>
            <a:pPr lvl="0">
              <a:tabLst>
                <a:tab pos="227013" algn="l"/>
                <a:tab pos="569913" algn="l"/>
                <a:tab pos="9144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c	q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query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44488" algn="l"/>
                <a:tab pos="569913" algn="l"/>
                <a:tab pos="914400" algn="l"/>
              </a:tabLst>
            </a:pPr>
            <a:endParaRPr lang="en-US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44488" algn="l"/>
                <a:tab pos="569913" algn="l"/>
                <a:tab pos="914400" algn="l"/>
              </a:tabLst>
            </a:pPr>
            <a:r>
              <a:rPr lang="en-US" sz="11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item</a:t>
            </a:r>
            <a:endParaRPr lang="en-US" sz="11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7013" algn="l"/>
                <a:tab pos="569913" algn="l"/>
                <a:tab pos="9144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z</a:t>
            </a:r>
            <a:r>
              <a:rPr lang="en-US" sz="1000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Toggle full screen mode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7013" algn="l"/>
                <a:tab pos="569913" algn="l"/>
                <a:tab pos="9144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q</a:t>
            </a:r>
            <a:r>
              <a:rPr lang="en-US" sz="1400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Queries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7013" algn="l"/>
                <a:tab pos="569913" algn="l"/>
                <a:tab pos="9144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b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Board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7013" algn="l"/>
                <a:tab pos="569913" algn="l"/>
                <a:tab pos="9144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l</a:t>
            </a:r>
            <a:r>
              <a:rPr lang="en-US" sz="1000" dirty="0">
                <a:solidFill>
                  <a:prstClr val="black"/>
                </a:solidFill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Backlog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7013" algn="l"/>
                <a:tab pos="569913" algn="l"/>
                <a:tab pos="9144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err="1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i</a:t>
            </a:r>
            <a:r>
              <a:rPr lang="en-US" sz="1400" dirty="0">
                <a:solidFill>
                  <a:prstClr val="black"/>
                </a:solidFill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Iteration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7013" algn="l"/>
                <a:tab pos="569913" algn="l"/>
                <a:tab pos="9144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t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Task board 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461963" algn="l"/>
                <a:tab pos="687388" algn="l"/>
                <a:tab pos="1085850" algn="l"/>
              </a:tabLst>
            </a:pPr>
            <a:endParaRPr lang="en-US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235" y="637297"/>
            <a:ext cx="3186113" cy="31861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452" y="3395663"/>
            <a:ext cx="218390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569913" algn="l"/>
              </a:tabLst>
            </a:pPr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pPr>
              <a:tabLst>
                <a:tab pos="3429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n</a:t>
            </a:r>
            <a:r>
              <a:rPr lang="en-US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test plan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429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m</a:t>
            </a:r>
            <a:r>
              <a:rPr lang="en-US" sz="1400" dirty="0" smtClean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shared parameters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429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r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runs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429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h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machines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7013" algn="l"/>
                <a:tab pos="569913" algn="l"/>
              </a:tabLst>
            </a:pP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8491" y="1542023"/>
            <a:ext cx="1883659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</a:t>
            </a:r>
          </a:p>
          <a:p>
            <a:endParaRPr lang="en-US" sz="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342900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l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backlog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429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b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board</a:t>
            </a:r>
          </a:p>
          <a:p>
            <a:pPr>
              <a:tabLst>
                <a:tab pos="342900" algn="l"/>
              </a:tabLst>
            </a:pPr>
            <a:r>
              <a:rPr lang="en-US" sz="1400" dirty="0" err="1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i</a:t>
            </a: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current iteration</a:t>
            </a:r>
          </a:p>
          <a:p>
            <a:pPr lvl="0">
              <a:tabLst>
                <a:tab pos="342900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task board</a:t>
            </a:r>
          </a:p>
          <a:p>
            <a:pPr>
              <a:tabLst>
                <a:tab pos="3429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q</a:t>
            </a:r>
            <a:r>
              <a:rPr lang="en-US" sz="1400" dirty="0"/>
              <a:t>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queries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429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z</a:t>
            </a:r>
            <a:r>
              <a:rPr lang="en-US" sz="1000" dirty="0"/>
              <a:t>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Toggle full screen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461963" algn="l"/>
              </a:tabLst>
            </a:pP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15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95" y="940621"/>
            <a:ext cx="4104355" cy="5638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66402" y="294248"/>
            <a:ext cx="230314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</a:t>
            </a:r>
          </a:p>
          <a:p>
            <a:endParaRPr lang="en-US" sz="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461963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l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backlog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46196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b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board</a:t>
            </a:r>
          </a:p>
          <a:p>
            <a:pPr>
              <a:tabLst>
                <a:tab pos="461963" algn="l"/>
              </a:tabLst>
            </a:pPr>
            <a:r>
              <a:rPr lang="en-US" sz="1400" dirty="0" err="1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i</a:t>
            </a: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current iteration</a:t>
            </a:r>
          </a:p>
          <a:p>
            <a:pPr lvl="0">
              <a:tabLst>
                <a:tab pos="461963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task board</a:t>
            </a:r>
          </a:p>
          <a:p>
            <a:pPr>
              <a:tabLst>
                <a:tab pos="46196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q</a:t>
            </a:r>
            <a:r>
              <a:rPr lang="en-US" sz="1400" dirty="0"/>
              <a:t>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queries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46196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z</a:t>
            </a:r>
            <a:r>
              <a:rPr lang="en-US" sz="1000" dirty="0"/>
              <a:t>	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Toggle full screen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461963" algn="l"/>
              </a:tabLst>
            </a:pP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3183" y="371192"/>
            <a:ext cx="310204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Backlogs</a:t>
            </a:r>
          </a:p>
          <a:p>
            <a:endParaRPr lang="en-US" sz="11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571500" algn="r"/>
                <a:tab pos="6858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m b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Move 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item to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backlog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571500" algn="r"/>
                <a:tab pos="6858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m </a:t>
            </a:r>
            <a:r>
              <a:rPr lang="en-US" sz="1400" dirty="0" err="1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i</a:t>
            </a: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Move 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item to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iteration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571500" algn="r"/>
                <a:tab pos="6858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m n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Move item to next iteration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571500" algn="r"/>
                <a:tab pos="685800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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child</a:t>
            </a:r>
          </a:p>
          <a:p>
            <a:pPr lvl="0">
              <a:tabLst>
                <a:tab pos="571500" algn="r"/>
                <a:tab pos="685800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Assign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571500" algn="r"/>
                <a:tab pos="6858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n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new item panel</a:t>
            </a:r>
          </a:p>
          <a:p>
            <a:pPr lvl="0">
              <a:tabLst>
                <a:tab pos="571500" algn="r"/>
                <a:tab pos="6858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f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 by text</a:t>
            </a:r>
          </a:p>
          <a:p>
            <a:pPr lvl="0">
              <a:tabLst>
                <a:tab pos="571500" algn="r"/>
                <a:tab pos="6858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r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Show/hide parents 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4113" y="2381168"/>
            <a:ext cx="180530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1.       Open backlog</a:t>
            </a:r>
          </a:p>
          <a:p>
            <a:r>
              <a:rPr lang="en-US" sz="1050" dirty="0"/>
              <a:t>2.       Open board</a:t>
            </a:r>
          </a:p>
          <a:p>
            <a:r>
              <a:rPr lang="en-US" sz="1050" dirty="0"/>
              <a:t>3.       Open current iteration</a:t>
            </a:r>
          </a:p>
          <a:p>
            <a:r>
              <a:rPr lang="en-US" sz="1050" dirty="0"/>
              <a:t>4.       Open task board</a:t>
            </a:r>
          </a:p>
          <a:p>
            <a:r>
              <a:rPr lang="en-US" sz="1050" dirty="0"/>
              <a:t>5.       Open queries</a:t>
            </a:r>
          </a:p>
          <a:p>
            <a:r>
              <a:rPr lang="en-US" sz="1050" dirty="0"/>
              <a:t>6.       Toggle full screen </a:t>
            </a:r>
            <a:r>
              <a:rPr lang="en-US" sz="1050" dirty="0" smtClean="0"/>
              <a:t>mode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8342632" y="2912082"/>
            <a:ext cx="230314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Queries</a:t>
            </a:r>
          </a:p>
          <a:p>
            <a:endParaRPr lang="en-US" sz="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461963" algn="l"/>
              </a:tabLst>
            </a:pPr>
            <a:r>
              <a:rPr lang="en-US" sz="1400" dirty="0" err="1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cq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query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461963" algn="l"/>
              </a:tabLst>
            </a:pP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56" y="92896"/>
            <a:ext cx="4183829" cy="41838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24425" y="4173785"/>
            <a:ext cx="221567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tabLst>
                <a:tab pos="461963" algn="l"/>
                <a:tab pos="860425" algn="r"/>
                <a:tab pos="1031875" algn="l"/>
              </a:tabLst>
            </a:pPr>
            <a:r>
              <a:rPr lang="en-US" sz="1400" strike="sngStrike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	j</a:t>
            </a:r>
            <a:r>
              <a:rPr lang="en-US" strike="sngStrike" dirty="0">
                <a:solidFill>
                  <a:prstClr val="black"/>
                </a:solidFill>
              </a:rPr>
              <a:t>	</a:t>
            </a:r>
            <a:r>
              <a:rPr lang="en-US" sz="1000" strike="sngStrike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item</a:t>
            </a:r>
          </a:p>
          <a:p>
            <a:pPr lvl="0">
              <a:tabLst>
                <a:tab pos="461963" algn="l"/>
                <a:tab pos="860425" algn="r"/>
                <a:tab pos="1031875" algn="l"/>
              </a:tabLst>
            </a:pPr>
            <a:r>
              <a:rPr lang="en-US" sz="1400" strike="sngStrike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	k</a:t>
            </a:r>
            <a:r>
              <a:rPr lang="en-US" sz="1400" strike="sngStrike" dirty="0">
                <a:solidFill>
                  <a:prstClr val="black"/>
                </a:solidFill>
              </a:rPr>
              <a:t>	</a:t>
            </a:r>
            <a:r>
              <a:rPr lang="en-US" sz="1000" strike="sngStrike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Previous item</a:t>
            </a:r>
          </a:p>
          <a:p>
            <a:pPr lvl="0">
              <a:tabLst>
                <a:tab pos="461963" algn="l"/>
                <a:tab pos="860425" algn="r"/>
                <a:tab pos="1031875" algn="l"/>
              </a:tabLst>
            </a:pPr>
            <a:r>
              <a:rPr lang="en-US" sz="1200" strike="sngStrike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</a:t>
            </a:r>
            <a:r>
              <a:rPr lang="en-US" sz="1200" strike="sngStrike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	</a:t>
            </a:r>
            <a:r>
              <a:rPr lang="en-US" sz="1400" strike="sngStrike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j	</a:t>
            </a:r>
            <a:r>
              <a:rPr lang="en-US" sz="1000" strike="sngStrike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item down</a:t>
            </a:r>
            <a:endParaRPr lang="en-US" sz="1400" strike="sngStrike" dirty="0">
              <a:solidFill>
                <a:prstClr val="black"/>
              </a:solidFill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 lvl="0">
              <a:tabLst>
                <a:tab pos="461963" algn="l"/>
                <a:tab pos="860425" algn="r"/>
                <a:tab pos="1031875" algn="l"/>
              </a:tabLst>
            </a:pPr>
            <a:r>
              <a:rPr lang="en-US" sz="1200" strike="sngStrike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</a:t>
            </a:r>
            <a:r>
              <a:rPr lang="en-US" sz="1200" strike="sngStrike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	</a:t>
            </a:r>
            <a:r>
              <a:rPr lang="en-US" sz="1400" strike="sngStrike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k	</a:t>
            </a:r>
            <a:r>
              <a:rPr lang="en-US" sz="1000" strike="sngStrike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item up</a:t>
            </a:r>
            <a:endParaRPr lang="en-US" sz="1400" strike="sngStrike" dirty="0">
              <a:solidFill>
                <a:prstClr val="black"/>
              </a:solidFill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 lvl="0">
              <a:tabLst>
                <a:tab pos="461963" algn="l"/>
                <a:tab pos="860425" algn="r"/>
                <a:tab pos="1031875" algn="l"/>
              </a:tabLst>
            </a:pPr>
            <a:r>
              <a:rPr lang="en-US" sz="1200" strike="sngStrike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</a:t>
            </a:r>
            <a:r>
              <a:rPr lang="en-US" sz="1200" strike="sngStrike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200" strike="sngStrike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	</a:t>
            </a:r>
            <a:r>
              <a:rPr lang="en-US" sz="1400" strike="sngStrike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strike="sngStrike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item to top</a:t>
            </a:r>
          </a:p>
        </p:txBody>
      </p:sp>
    </p:spTree>
    <p:extLst>
      <p:ext uri="{BB962C8B-B14F-4D97-AF65-F5344CB8AC3E}">
        <p14:creationId xmlns:p14="http://schemas.microsoft.com/office/powerpoint/2010/main" val="177765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4" y="298757"/>
            <a:ext cx="90678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6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1975" y="1481138"/>
            <a:ext cx="221932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569913" algn="l"/>
              </a:tabLst>
            </a:pPr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pPr>
              <a:tabLst>
                <a:tab pos="3429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n</a:t>
            </a:r>
            <a:r>
              <a:rPr lang="en-US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test plan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429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m</a:t>
            </a:r>
            <a:r>
              <a:rPr lang="en-US" sz="1400" dirty="0" smtClean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shared parameters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429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r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runs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429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h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machines</a:t>
            </a:r>
          </a:p>
          <a:p>
            <a:pPr lvl="0">
              <a:tabLst>
                <a:tab pos="3429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l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 test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77354" y="500063"/>
            <a:ext cx="268448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569913" algn="l"/>
              </a:tabLst>
            </a:pPr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Parameters</a:t>
            </a:r>
            <a:endParaRPr lang="en-US" sz="11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7013" algn="l"/>
                <a:tab pos="569913" algn="l"/>
              </a:tabLst>
            </a:pPr>
            <a:r>
              <a:rPr lang="en-US" sz="1400" dirty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1</a:t>
            </a:r>
            <a:r>
              <a:rPr lang="en-US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View parameter set grid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7013" algn="l"/>
                <a:tab pos="56991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2</a:t>
            </a:r>
            <a:r>
              <a:rPr lang="en-US" sz="1400" dirty="0" smtClean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View parameter WIT form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7013" algn="l"/>
                <a:tab pos="5699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c s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parameter set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7013" algn="l"/>
                <a:tab pos="5699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v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Toggle test cases pane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7013" algn="l"/>
                <a:tab pos="5699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test from test cases pane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7013" algn="l"/>
                <a:tab pos="569913" algn="l"/>
              </a:tabLst>
            </a:pP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467724" y="790441"/>
            <a:ext cx="213987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569913" algn="l"/>
              </a:tabLst>
            </a:pPr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Result summary</a:t>
            </a:r>
            <a:endParaRPr lang="en-US" sz="11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7013" algn="l"/>
                <a:tab pos="569913" algn="l"/>
              </a:tabLst>
            </a:pPr>
            <a:r>
              <a:rPr lang="en-US" sz="1400" dirty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f</a:t>
            </a:r>
            <a:r>
              <a:rPr lang="en-US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Refresh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227013" algn="l"/>
                <a:tab pos="569913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a</a:t>
            </a:r>
            <a:r>
              <a:rPr lang="en-US" sz="1400" dirty="0" smtClean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Update analysis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7013" algn="l"/>
                <a:tab pos="5699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j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current step down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7013" algn="l"/>
                <a:tab pos="5699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k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current step up</a:t>
            </a:r>
          </a:p>
          <a:p>
            <a:pPr lvl="0">
              <a:tabLst>
                <a:tab pos="227013" algn="l"/>
                <a:tab pos="569913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q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Navigate back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7013" algn="l"/>
                <a:tab pos="5699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bug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975" y="3080475"/>
            <a:ext cx="2684481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569913" algn="l"/>
              </a:tabLst>
            </a:pPr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Test </a:t>
            </a:r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Plan</a:t>
            </a:r>
          </a:p>
          <a:p>
            <a:pPr lvl="0">
              <a:tabLst>
                <a:tab pos="227013" algn="l"/>
                <a:tab pos="569913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tests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7013" algn="l"/>
                <a:tab pos="569913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2</a:t>
            </a:r>
            <a:r>
              <a:rPr lang="en-US" sz="1400" dirty="0">
                <a:solidFill>
                  <a:prstClr val="black"/>
                </a:solidFill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charts</a:t>
            </a:r>
          </a:p>
          <a:p>
            <a:pPr lvl="0">
              <a:tabLst>
                <a:tab pos="227013" algn="l"/>
                <a:tab pos="569913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e</a:t>
            </a:r>
            <a:r>
              <a:rPr lang="en-US" sz="1400" dirty="0">
                <a:solidFill>
                  <a:prstClr val="black"/>
                </a:solidFill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Execute tests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7013" algn="l"/>
                <a:tab pos="5699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p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 selected tests</a:t>
            </a:r>
          </a:p>
          <a:p>
            <a:pPr>
              <a:tabLst>
                <a:tab pos="227013" algn="l"/>
                <a:tab pos="5699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f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Fail selected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tests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7013" algn="l"/>
                <a:tab pos="569913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 selected tests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7013" algn="l"/>
                <a:tab pos="5699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selected tests as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blocked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7013" algn="l"/>
                <a:tab pos="5699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t	r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tests to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227013" algn="l"/>
                <a:tab pos="569913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v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g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 grid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7" y="3262312"/>
            <a:ext cx="67722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8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Navigate within the web portal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44977" y="1180686"/>
            <a:ext cx="358201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Navigate within lists  </a:t>
            </a: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200" dirty="0" smtClean="0">
                <a:latin typeface="Linux Biolinum Kb" panose="02000503000000000000" pitchFamily="2" charset="-79"/>
              </a:rPr>
              <a:t>	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(Tab key) </a:t>
            </a: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focus </a:t>
            </a: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</a:rPr>
              <a:t>	→↑↓← 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focus up/down, left/right</a:t>
            </a: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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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focus to top of list</a:t>
            </a: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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 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focus to bottom of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</a:t>
            </a:r>
            <a:b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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↑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item up within list </a:t>
            </a: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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↓ 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item down within list </a:t>
            </a:r>
            <a:endParaRPr lang="en-US" sz="10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</a:rPr>
              <a:t>	</a:t>
            </a: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+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↑</a:t>
            </a:r>
            <a:r>
              <a:rPr lang="en-US" sz="1100" dirty="0">
                <a:solidFill>
                  <a:prstClr val="black"/>
                </a:solidFill>
                <a:latin typeface="Segoe UI" panose="020B0502040204020203" pitchFamily="34" charset="0"/>
                <a:ea typeface="Linux Biolinum Kb" panose="02000503000000000000" pitchFamily="2" charset="-79"/>
                <a:cs typeface="Segoe UI" panose="020B0502040204020203" pitchFamily="34" charset="0"/>
              </a:rPr>
              <a:t>/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↓ 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Highlight consecutive items  </a:t>
            </a:r>
          </a:p>
          <a:p>
            <a:pPr lvl="0">
              <a:tabLst>
                <a:tab pos="914400" algn="r"/>
                <a:tab pos="1141413" algn="l"/>
              </a:tabLst>
            </a:pPr>
            <a:endParaRPr lang="en-US" sz="1400" dirty="0" smtClean="0"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2000" dirty="0" smtClean="0">
                <a:solidFill>
                  <a:prstClr val="black"/>
                </a:solidFill>
                <a:latin typeface="Wingdings 2" panose="05020102010507070707" pitchFamily="18" charset="2"/>
              </a:rPr>
              <a:t>	-</a:t>
            </a:r>
            <a:r>
              <a:rPr lang="en-US" sz="105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 key)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Open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 menu </a:t>
            </a:r>
            <a:endParaRPr lang="en-US" sz="10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200" dirty="0" smtClean="0">
                <a:latin typeface="Linux Biolinum Kb" panose="02000503000000000000" pitchFamily="2" charset="-79"/>
              </a:rPr>
              <a:t>	 </a:t>
            </a:r>
            <a:r>
              <a:rPr lang="en-US" sz="12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 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Dismiss context menu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200" dirty="0" smtClean="0">
                <a:latin typeface="Linux Biolinum Kb" panose="02000503000000000000" pitchFamily="2" charset="-79"/>
              </a:rPr>
              <a:t>	→↑↓← 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focus within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 menu</a:t>
            </a:r>
          </a:p>
          <a:p>
            <a:pPr lvl="0">
              <a:tabLst>
                <a:tab pos="914400" algn="r"/>
                <a:tab pos="1141413" algn="l"/>
              </a:tabLst>
            </a:pPr>
            <a:r>
              <a:rPr lang="en-US" sz="1200" dirty="0" smtClean="0">
                <a:latin typeface="Linux Biolinum Kb" panose="02000503000000000000" pitchFamily="2" charset="-79"/>
              </a:rPr>
              <a:t>	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(Enter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key) </a:t>
            </a:r>
            <a:r>
              <a:rPr lang="en-US" dirty="0">
                <a:solidFill>
                  <a:prstClr val="black"/>
                </a:solidFill>
                <a:latin typeface="Wingdings 2" panose="05020102010507070707" pitchFamily="18" charset="2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context 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</a:t>
            </a:r>
          </a:p>
        </p:txBody>
      </p:sp>
      <p:sp>
        <p:nvSpPr>
          <p:cNvPr id="10" name="AutoShape 2" descr="Image result for application key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Image result for application key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16840" y="149493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-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290125" y="2176025"/>
            <a:ext cx="2933816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 smtClean="0">
                <a:latin typeface="Linux Biolinum Kb" panose="02000503000000000000" pitchFamily="2" charset="-79"/>
              </a:rPr>
              <a:t>→↑↓←</a:t>
            </a:r>
          </a:p>
          <a:p>
            <a:pPr lvl="0"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 smtClean="0">
                <a:latin typeface="Linux Biolinum Kb" panose="02000503000000000000" pitchFamily="2" charset="-79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</a:rPr>
              <a:t>→↑↓← </a:t>
            </a:r>
          </a:p>
          <a:p>
            <a:pPr lvl="0">
              <a:tabLst>
                <a:tab pos="461963" algn="l"/>
                <a:tab pos="860425" algn="r"/>
                <a:tab pos="1031875" algn="l"/>
              </a:tabLst>
            </a:pPr>
            <a:endParaRPr lang="en-US" sz="1400" dirty="0">
              <a:solidFill>
                <a:prstClr val="black"/>
              </a:solidFill>
              <a:latin typeface="Linux Biolinum Kb" panose="02000503000000000000" pitchFamily="2" charset="-79"/>
              <a:ea typeface="Linux Biolinum Kb" panose="02000503000000000000" pitchFamily="2" charset="-79"/>
              <a:cs typeface="Linux Biolinum Kb" panose="02000503000000000000" pitchFamily="2" charset="-79"/>
            </a:endParaRPr>
          </a:p>
          <a:p>
            <a:pPr lvl="0"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m	b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item to Backlog</a:t>
            </a:r>
          </a:p>
          <a:p>
            <a:pPr lvl="0"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m	</a:t>
            </a:r>
            <a:r>
              <a:rPr lang="en-US" sz="1400" dirty="0" err="1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item to current iteration</a:t>
            </a:r>
          </a:p>
          <a:p>
            <a:pPr lvl="0"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m	n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item to next iteration</a:t>
            </a:r>
          </a:p>
          <a:p>
            <a:pPr lvl="0"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	a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Assign to</a:t>
            </a:r>
          </a:p>
          <a:p>
            <a:pPr lvl="0"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	</a:t>
            </a:r>
            <a:r>
              <a:rPr lang="en-US" sz="12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</a:t>
            </a: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child</a:t>
            </a:r>
          </a:p>
          <a:p>
            <a:pPr lvl="0">
              <a:tabLst>
                <a:tab pos="461963" algn="l"/>
                <a:tab pos="860425" algn="r"/>
                <a:tab pos="1031875" algn="l"/>
              </a:tabLst>
            </a:pP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	n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New Item panel</a:t>
            </a:r>
          </a:p>
          <a:p>
            <a:pPr lvl="0">
              <a:tabLst>
                <a:tab pos="461963" algn="l"/>
                <a:tab pos="860425" algn="r"/>
                <a:tab pos="1031875" algn="l"/>
              </a:tabLst>
            </a:pPr>
            <a:r>
              <a: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		f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 by text</a:t>
            </a:r>
          </a:p>
          <a:p>
            <a:pPr>
              <a:tabLst>
                <a:tab pos="461963" algn="l"/>
                <a:tab pos="860425" algn="r"/>
                <a:tab pos="1031875" algn="l"/>
              </a:tabLst>
            </a:pPr>
            <a:endParaRPr lang="en-US" sz="1400" dirty="0">
              <a:latin typeface="Linux Biolinum Kb" panose="02000503000000000000" pitchFamily="2" charset="-79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0375" y="1451204"/>
            <a:ext cx="3761439" cy="1692771"/>
            <a:chOff x="460375" y="1451204"/>
            <a:chExt cx="3761439" cy="1692771"/>
          </a:xfrm>
        </p:grpSpPr>
        <p:sp>
          <p:nvSpPr>
            <p:cNvPr id="15" name="TextBox 14"/>
            <p:cNvSpPr txBox="1"/>
            <p:nvPr/>
          </p:nvSpPr>
          <p:spPr>
            <a:xfrm>
              <a:off x="460375" y="1451204"/>
              <a:ext cx="3761439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Navigate</a:t>
              </a:r>
            </a:p>
            <a:p>
              <a:endParaRPr lang="en-US" sz="500" b="1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lvl="0">
                <a:tabLst>
                  <a:tab pos="860425" algn="r"/>
                  <a:tab pos="1203325" algn="l"/>
                </a:tabLst>
              </a:pPr>
              <a:r>
                <a:rPr lang="en-US" sz="1200" dirty="0">
                  <a:solidFill>
                    <a:prstClr val="black"/>
                  </a:solidFill>
                  <a:latin typeface="Linux Biolinum Kb" panose="02000503000000000000" pitchFamily="2" charset="-79"/>
                  <a:ea typeface="Linux Biolinum Kb" panose="02000503000000000000" pitchFamily="2" charset="-79"/>
                  <a:cs typeface="Linux Biolinum Kb" panose="02000503000000000000" pitchFamily="2" charset="-79"/>
                </a:rPr>
                <a:t>	</a:t>
              </a:r>
              <a:r>
                <a:rPr lang="en-US" sz="1200" dirty="0">
                  <a:solidFill>
                    <a:prstClr val="black"/>
                  </a:solidFill>
                  <a:latin typeface="Segoe UI" panose="020B0502040204020203" pitchFamily="34" charset="0"/>
                  <a:ea typeface="Linux Biolinum Kb" panose="02000503000000000000" pitchFamily="2" charset="-79"/>
                  <a:cs typeface="Segoe UI" panose="020B0502040204020203" pitchFamily="34" charset="0"/>
                </a:rPr>
                <a:t>+</a:t>
              </a:r>
              <a:r>
                <a:rPr lang="en-US" sz="1200" dirty="0">
                  <a:solidFill>
                    <a:prstClr val="black"/>
                  </a:solidFill>
                  <a:latin typeface="Linux Biolinum Kb" panose="02000503000000000000" pitchFamily="2" charset="-79"/>
                </a:rPr>
                <a:t></a:t>
              </a:r>
              <a:r>
                <a:rPr lang="en-US" sz="1200" dirty="0">
                  <a:solidFill>
                    <a:prstClr val="black"/>
                  </a:solidFill>
                  <a:latin typeface="Segoe UI" panose="020B0502040204020203" pitchFamily="34" charset="0"/>
                  <a:ea typeface="Linux Biolinum Kb" panose="02000503000000000000" pitchFamily="2" charset="-79"/>
                  <a:cs typeface="Segoe UI" panose="020B0502040204020203" pitchFamily="34" charset="0"/>
                </a:rPr>
                <a:t>+</a:t>
              </a:r>
              <a:r>
                <a:rPr lang="en-US" sz="1400" dirty="0">
                  <a:solidFill>
                    <a:prstClr val="black"/>
                  </a:solidFill>
                  <a:latin typeface="Linux Biolinum Kb" panose="02000503000000000000" pitchFamily="2" charset="-79"/>
                  <a:ea typeface="Linux Biolinum Kb" panose="02000503000000000000" pitchFamily="2" charset="-79"/>
                  <a:cs typeface="Linux Biolinum Kb" panose="02000503000000000000" pitchFamily="2" charset="-79"/>
                </a:rPr>
                <a:t>a	</a:t>
              </a:r>
              <a:r>
                <a:rPr lang="en-US" sz="1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Move focus </a:t>
              </a:r>
              <a:r>
                <a:rPr lang="en-US" sz="1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     </a:t>
              </a:r>
              <a:r>
                <a:rPr lang="en-US" sz="1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admin </a:t>
              </a:r>
              <a:r>
                <a:rPr lang="en-US" sz="1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link</a:t>
              </a:r>
              <a:endPara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endParaRPr>
            </a:p>
            <a:p>
              <a:pPr lvl="0">
                <a:tabLst>
                  <a:tab pos="860425" algn="r"/>
                  <a:tab pos="1203325" algn="l"/>
                </a:tabLst>
              </a:pPr>
              <a:r>
                <a:rPr lang="en-US" sz="1200" dirty="0">
                  <a:solidFill>
                    <a:prstClr val="black"/>
                  </a:solidFill>
                  <a:latin typeface="Linux Biolinum Kb" panose="02000503000000000000" pitchFamily="2" charset="-79"/>
                  <a:ea typeface="Linux Biolinum Kb" panose="02000503000000000000" pitchFamily="2" charset="-79"/>
                  <a:cs typeface="Linux Biolinum Kb" panose="02000503000000000000" pitchFamily="2" charset="-79"/>
                </a:rPr>
                <a:t></a:t>
              </a:r>
              <a:r>
                <a:rPr lang="en-US" sz="1200" dirty="0">
                  <a:solidFill>
                    <a:prstClr val="black"/>
                  </a:solidFill>
                  <a:latin typeface="Segoe UI" panose="020B0502040204020203" pitchFamily="34" charset="0"/>
                  <a:ea typeface="Linux Biolinum Kb" panose="02000503000000000000" pitchFamily="2" charset="-79"/>
                  <a:cs typeface="Segoe UI" panose="020B0502040204020203" pitchFamily="34" charset="0"/>
                </a:rPr>
                <a:t>+</a:t>
              </a:r>
              <a:r>
                <a:rPr lang="en-US" sz="1200" dirty="0">
                  <a:solidFill>
                    <a:prstClr val="black"/>
                  </a:solidFill>
                  <a:latin typeface="Linux Biolinum Kb" panose="02000503000000000000" pitchFamily="2" charset="-79"/>
                </a:rPr>
                <a:t></a:t>
              </a:r>
              <a:r>
                <a:rPr lang="en-US" sz="1200" dirty="0">
                  <a:solidFill>
                    <a:prstClr val="black"/>
                  </a:solidFill>
                  <a:latin typeface="Segoe UI" panose="020B0502040204020203" pitchFamily="34" charset="0"/>
                  <a:ea typeface="Linux Biolinum Kb" panose="02000503000000000000" pitchFamily="2" charset="-79"/>
                  <a:cs typeface="Segoe UI" panose="020B0502040204020203" pitchFamily="34" charset="0"/>
                </a:rPr>
                <a:t>+</a:t>
              </a:r>
              <a:r>
                <a:rPr lang="en-US" sz="1400" dirty="0">
                  <a:solidFill>
                    <a:prstClr val="black"/>
                  </a:solidFill>
                  <a:latin typeface="Linux Biolinum Kb" panose="02000503000000000000" pitchFamily="2" charset="-79"/>
                  <a:ea typeface="Linux Biolinum Kb" panose="02000503000000000000" pitchFamily="2" charset="-79"/>
                  <a:cs typeface="Linux Biolinum Kb" panose="02000503000000000000" pitchFamily="2" charset="-79"/>
                </a:rPr>
                <a:t>h	</a:t>
              </a:r>
              <a:r>
                <a:rPr lang="en-US" sz="1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Move focus </a:t>
              </a:r>
              <a:r>
                <a:rPr lang="en-US" sz="1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    </a:t>
              </a:r>
              <a:r>
                <a:rPr lang="en-US" sz="1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help </a:t>
              </a:r>
              <a:r>
                <a:rPr lang="en-US" sz="1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link</a:t>
              </a:r>
              <a:endPara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endParaRPr>
            </a:p>
            <a:p>
              <a:pPr lvl="0">
                <a:tabLst>
                  <a:tab pos="860425" algn="r"/>
                  <a:tab pos="1203325" algn="l"/>
                </a:tabLst>
              </a:pPr>
              <a:r>
                <a:rPr lang="en-US" sz="1200" dirty="0">
                  <a:solidFill>
                    <a:prstClr val="black"/>
                  </a:solidFill>
                  <a:latin typeface="Linux Biolinum Kb" panose="02000503000000000000" pitchFamily="2" charset="-79"/>
                  <a:ea typeface="Linux Biolinum Kb" panose="02000503000000000000" pitchFamily="2" charset="-79"/>
                  <a:cs typeface="Linux Biolinum Kb" panose="02000503000000000000" pitchFamily="2" charset="-79"/>
                </a:rPr>
                <a:t></a:t>
              </a:r>
              <a:r>
                <a:rPr lang="en-US" sz="1200" dirty="0">
                  <a:solidFill>
                    <a:prstClr val="black"/>
                  </a:solidFill>
                  <a:latin typeface="Segoe UI" panose="020B0502040204020203" pitchFamily="34" charset="0"/>
                  <a:ea typeface="Linux Biolinum Kb" panose="02000503000000000000" pitchFamily="2" charset="-79"/>
                  <a:cs typeface="Segoe UI" panose="020B0502040204020203" pitchFamily="34" charset="0"/>
                </a:rPr>
                <a:t>+</a:t>
              </a:r>
              <a:r>
                <a:rPr lang="en-US" sz="1200" dirty="0">
                  <a:solidFill>
                    <a:prstClr val="black"/>
                  </a:solidFill>
                  <a:latin typeface="Linux Biolinum Kb" panose="02000503000000000000" pitchFamily="2" charset="-79"/>
                </a:rPr>
                <a:t></a:t>
              </a:r>
              <a:r>
                <a:rPr lang="en-US" sz="1200" dirty="0">
                  <a:solidFill>
                    <a:prstClr val="black"/>
                  </a:solidFill>
                  <a:latin typeface="Segoe UI" panose="020B0502040204020203" pitchFamily="34" charset="0"/>
                  <a:ea typeface="Linux Biolinum Kb" panose="02000503000000000000" pitchFamily="2" charset="-79"/>
                  <a:cs typeface="Segoe UI" panose="020B0502040204020203" pitchFamily="34" charset="0"/>
                </a:rPr>
                <a:t>+</a:t>
              </a:r>
              <a:r>
                <a:rPr lang="en-US" sz="1400" dirty="0">
                  <a:solidFill>
                    <a:prstClr val="black"/>
                  </a:solidFill>
                  <a:latin typeface="Linux Biolinum Kb" panose="02000503000000000000" pitchFamily="2" charset="-79"/>
                  <a:ea typeface="Linux Biolinum Kb" panose="02000503000000000000" pitchFamily="2" charset="-79"/>
                  <a:cs typeface="Linux Biolinum Kb" panose="02000503000000000000" pitchFamily="2" charset="-79"/>
                </a:rPr>
                <a:t>s	</a:t>
              </a:r>
              <a:r>
                <a:rPr lang="en-US" sz="1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Move </a:t>
              </a:r>
              <a:r>
                <a:rPr lang="en-US" sz="1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focus to </a:t>
              </a:r>
              <a:r>
                <a:rPr lang="en-US" sz="1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 box</a:t>
              </a:r>
            </a:p>
            <a:p>
              <a:pPr lvl="0">
                <a:tabLst>
                  <a:tab pos="860425" algn="r"/>
                  <a:tab pos="1203325" algn="l"/>
                </a:tabLst>
              </a:pPr>
              <a:r>
                <a:rPr lang="en-US" sz="1200" dirty="0">
                  <a:solidFill>
                    <a:prstClr val="black"/>
                  </a:solidFill>
                  <a:latin typeface="Linux Biolinum Kb" panose="02000503000000000000" pitchFamily="2" charset="-79"/>
                  <a:ea typeface="Linux Biolinum Kb" panose="02000503000000000000" pitchFamily="2" charset="-79"/>
                  <a:cs typeface="Linux Biolinum Kb" panose="02000503000000000000" pitchFamily="2" charset="-79"/>
                </a:rPr>
                <a:t></a:t>
              </a:r>
              <a:r>
                <a:rPr lang="en-US" sz="1200" dirty="0">
                  <a:solidFill>
                    <a:prstClr val="black"/>
                  </a:solidFill>
                  <a:latin typeface="Segoe UI" panose="020B0502040204020203" pitchFamily="34" charset="0"/>
                  <a:ea typeface="Linux Biolinum Kb" panose="02000503000000000000" pitchFamily="2" charset="-79"/>
                  <a:cs typeface="Segoe UI" panose="020B0502040204020203" pitchFamily="34" charset="0"/>
                </a:rPr>
                <a:t>+</a:t>
              </a:r>
              <a:r>
                <a:rPr lang="en-US" sz="1200" dirty="0">
                  <a:solidFill>
                    <a:prstClr val="black"/>
                  </a:solidFill>
                  <a:latin typeface="Linux Biolinum Kb" panose="02000503000000000000" pitchFamily="2" charset="-79"/>
                </a:rPr>
                <a:t></a:t>
              </a:r>
              <a:r>
                <a:rPr lang="en-US" sz="1200" dirty="0">
                  <a:solidFill>
                    <a:prstClr val="black"/>
                  </a:solidFill>
                  <a:latin typeface="Segoe UI" panose="020B0502040204020203" pitchFamily="34" charset="0"/>
                  <a:ea typeface="Linux Biolinum Kb" panose="02000503000000000000" pitchFamily="2" charset="-79"/>
                  <a:cs typeface="Segoe UI" panose="020B0502040204020203" pitchFamily="34" charset="0"/>
                </a:rPr>
                <a:t>+</a:t>
              </a:r>
              <a:r>
                <a:rPr lang="en-US" sz="1200" dirty="0">
                  <a:solidFill>
                    <a:prstClr val="black"/>
                  </a:solidFill>
                  <a:latin typeface="Linux Biolinum Kb" panose="02000503000000000000" pitchFamily="2" charset="-79"/>
                </a:rPr>
                <a:t>↑</a:t>
              </a:r>
              <a:r>
                <a:rPr lang="en-US" sz="1400" dirty="0">
                  <a:solidFill>
                    <a:prstClr val="black"/>
                  </a:solidFill>
                  <a:latin typeface="Linux Biolinum Kb" panose="02000503000000000000" pitchFamily="2" charset="-79"/>
                  <a:ea typeface="Linux Biolinum Kb" panose="02000503000000000000" pitchFamily="2" charset="-79"/>
                  <a:cs typeface="Linux Biolinum Kb" panose="02000503000000000000" pitchFamily="2" charset="-79"/>
                </a:rPr>
                <a:t>	</a:t>
              </a:r>
              <a:r>
                <a:rPr lang="en-US" sz="1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Move </a:t>
              </a:r>
              <a:r>
                <a:rPr lang="en-US" sz="1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focus to </a:t>
              </a:r>
              <a:r>
                <a:rPr lang="en-US" sz="1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previous section</a:t>
              </a:r>
              <a:endParaRPr lang="en-US" sz="1400" dirty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endParaRPr>
            </a:p>
            <a:p>
              <a:pPr lvl="0">
                <a:tabLst>
                  <a:tab pos="860425" algn="r"/>
                  <a:tab pos="1203325" algn="l"/>
                </a:tabLst>
              </a:pPr>
              <a:r>
                <a:rPr lang="en-US" sz="1200" dirty="0">
                  <a:solidFill>
                    <a:prstClr val="black"/>
                  </a:solidFill>
                  <a:latin typeface="Linux Biolinum Kb" panose="02000503000000000000" pitchFamily="2" charset="-79"/>
                  <a:ea typeface="Linux Biolinum Kb" panose="02000503000000000000" pitchFamily="2" charset="-79"/>
                  <a:cs typeface="Linux Biolinum Kb" panose="02000503000000000000" pitchFamily="2" charset="-79"/>
                </a:rPr>
                <a:t></a:t>
              </a:r>
              <a:r>
                <a:rPr lang="en-US" sz="1200" dirty="0">
                  <a:solidFill>
                    <a:prstClr val="black"/>
                  </a:solidFill>
                  <a:latin typeface="Segoe UI" panose="020B0502040204020203" pitchFamily="34" charset="0"/>
                  <a:ea typeface="Linux Biolinum Kb" panose="02000503000000000000" pitchFamily="2" charset="-79"/>
                  <a:cs typeface="Segoe UI" panose="020B0502040204020203" pitchFamily="34" charset="0"/>
                </a:rPr>
                <a:t>+</a:t>
              </a:r>
              <a:r>
                <a:rPr lang="en-US" sz="1200" dirty="0">
                  <a:solidFill>
                    <a:prstClr val="black"/>
                  </a:solidFill>
                  <a:latin typeface="Linux Biolinum Kb" panose="02000503000000000000" pitchFamily="2" charset="-79"/>
                </a:rPr>
                <a:t></a:t>
              </a:r>
              <a:r>
                <a:rPr lang="en-US" sz="1200" dirty="0">
                  <a:solidFill>
                    <a:prstClr val="black"/>
                  </a:solidFill>
                  <a:latin typeface="Segoe UI" panose="020B0502040204020203" pitchFamily="34" charset="0"/>
                  <a:ea typeface="Linux Biolinum Kb" panose="02000503000000000000" pitchFamily="2" charset="-79"/>
                  <a:cs typeface="Segoe UI" panose="020B0502040204020203" pitchFamily="34" charset="0"/>
                </a:rPr>
                <a:t>+</a:t>
              </a:r>
              <a:r>
                <a:rPr lang="en-US" sz="1200" dirty="0">
                  <a:solidFill>
                    <a:prstClr val="black"/>
                  </a:solidFill>
                  <a:latin typeface="Linux Biolinum Kb" panose="02000503000000000000" pitchFamily="2" charset="-79"/>
                </a:rPr>
                <a:t>↓</a:t>
              </a:r>
              <a:r>
                <a:rPr lang="en-US" sz="1400" dirty="0">
                  <a:solidFill>
                    <a:prstClr val="black"/>
                  </a:solidFill>
                  <a:latin typeface="Linux Biolinum Kb" panose="02000503000000000000" pitchFamily="2" charset="-79"/>
                  <a:ea typeface="Linux Biolinum Kb" panose="02000503000000000000" pitchFamily="2" charset="-79"/>
                  <a:cs typeface="Linux Biolinum Kb" panose="02000503000000000000" pitchFamily="2" charset="-79"/>
                </a:rPr>
                <a:t>	</a:t>
              </a:r>
              <a:r>
                <a:rPr lang="en-US" sz="1000" dirty="0" smtClean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Move focus </a:t>
              </a:r>
              <a:r>
                <a:rPr lang="en-US" sz="1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 next section</a:t>
              </a:r>
            </a:p>
            <a:p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1252" y="1788067"/>
              <a:ext cx="152400" cy="152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5251" y="2000750"/>
              <a:ext cx="152381" cy="152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487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45" y="621435"/>
            <a:ext cx="5724525" cy="3514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70553" y="545831"/>
            <a:ext cx="230314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</a:p>
          <a:p>
            <a:pPr>
              <a:tabLst>
                <a:tab pos="344488" algn="l"/>
                <a:tab pos="6858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r</a:t>
            </a:r>
            <a:r>
              <a:rPr lang="en-US" dirty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Select Repository</a:t>
            </a:r>
          </a:p>
          <a:p>
            <a:pPr>
              <a:tabLst>
                <a:tab pos="344488" algn="l"/>
                <a:tab pos="6858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e</a:t>
            </a:r>
            <a:r>
              <a:rPr lang="en-US" sz="1400" dirty="0" smtClean="0"/>
              <a:t>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Explorer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44488" algn="l"/>
                <a:tab pos="6858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c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Changesets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344488" algn="l"/>
                <a:tab pos="685800" algn="l"/>
              </a:tabLst>
            </a:pPr>
            <a:r>
              <a:rPr lang="en-US" sz="1400" dirty="0" smtClean="0"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v	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Shelvesets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sz="1100" b="1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11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Explorer</a:t>
            </a:r>
            <a:endParaRPr lang="en-US" sz="11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344488" algn="l"/>
                <a:tab pos="6858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Contents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tabLst>
                <a:tab pos="344488" algn="l"/>
                <a:tab pos="6858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Linux Biolinum Kb" panose="02000503000000000000" pitchFamily="2" charset="-79"/>
                <a:ea typeface="Linux Biolinum Kb" panose="02000503000000000000" pitchFamily="2" charset="-79"/>
                <a:cs typeface="Linux Biolinum Kb" panose="02000503000000000000" pitchFamily="2" charset="-79"/>
              </a:rPr>
              <a:t>2</a:t>
            </a:r>
            <a:r>
              <a:rPr lang="en-US" sz="1400" dirty="0">
                <a:solidFill>
                  <a:prstClr val="black"/>
                </a:solidFill>
              </a:rPr>
              <a:t>	</a:t>
            </a:r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lang="en-US" sz="1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History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6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168</Words>
  <Application>Microsoft Office PowerPoint</Application>
  <PresentationFormat>Widescreen</PresentationFormat>
  <Paragraphs>401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Linux Biolinum Kb</vt:lpstr>
      <vt:lpstr>Segoe UI</vt:lpstr>
      <vt:lpstr>Wingdings 2</vt:lpstr>
      <vt:lpstr>Office Theme</vt:lpstr>
      <vt:lpstr>Keyboard shortcuts</vt:lpstr>
      <vt:lpstr>PowerPoint Presentation</vt:lpstr>
      <vt:lpstr>Global</vt:lpstr>
      <vt:lpstr>Work</vt:lpstr>
      <vt:lpstr>PowerPoint Presentation</vt:lpstr>
      <vt:lpstr>PowerPoint Presentation</vt:lpstr>
      <vt:lpstr>Test</vt:lpstr>
      <vt:lpstr>Navigate within the web portal</vt:lpstr>
      <vt:lpstr>PowerPoint Presentation</vt:lpstr>
      <vt:lpstr>PowerPoint Presentation</vt:lpstr>
      <vt:lpstr>PowerPoint Presentation</vt:lpstr>
      <vt:lpstr>PowerPoint Presentation</vt:lpstr>
      <vt:lpstr>Team Explorer </vt:lpstr>
      <vt:lpstr>Open/close query icons Team Explorer</vt:lpstr>
      <vt:lpstr>Team Explorer, Query </vt:lpstr>
      <vt:lpstr>What didn’t work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Elliott</dc:creator>
  <cp:lastModifiedBy>Kathryn Elliott</cp:lastModifiedBy>
  <cp:revision>70</cp:revision>
  <dcterms:created xsi:type="dcterms:W3CDTF">2015-11-30T20:25:10Z</dcterms:created>
  <dcterms:modified xsi:type="dcterms:W3CDTF">2016-01-27T01:23:34Z</dcterms:modified>
</cp:coreProperties>
</file>