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8" r:id="rId13"/>
    <p:sldId id="267"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1CF03A-03A4-41B4-B2B8-00D4B2C035B2}"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A23AC-D6A3-443E-A9B3-C9A0D3D8C91E}" type="slidenum">
              <a:rPr lang="en-US" smtClean="0"/>
              <a:t>‹#›</a:t>
            </a:fld>
            <a:endParaRPr lang="en-US"/>
          </a:p>
        </p:txBody>
      </p:sp>
    </p:spTree>
    <p:extLst>
      <p:ext uri="{BB962C8B-B14F-4D97-AF65-F5344CB8AC3E}">
        <p14:creationId xmlns:p14="http://schemas.microsoft.com/office/powerpoint/2010/main" val="2152144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1CF03A-03A4-41B4-B2B8-00D4B2C035B2}"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A23AC-D6A3-443E-A9B3-C9A0D3D8C91E}" type="slidenum">
              <a:rPr lang="en-US" smtClean="0"/>
              <a:t>‹#›</a:t>
            </a:fld>
            <a:endParaRPr lang="en-US"/>
          </a:p>
        </p:txBody>
      </p:sp>
    </p:spTree>
    <p:extLst>
      <p:ext uri="{BB962C8B-B14F-4D97-AF65-F5344CB8AC3E}">
        <p14:creationId xmlns:p14="http://schemas.microsoft.com/office/powerpoint/2010/main" val="3473189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1CF03A-03A4-41B4-B2B8-00D4B2C035B2}"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A23AC-D6A3-443E-A9B3-C9A0D3D8C91E}" type="slidenum">
              <a:rPr lang="en-US" smtClean="0"/>
              <a:t>‹#›</a:t>
            </a:fld>
            <a:endParaRPr lang="en-US"/>
          </a:p>
        </p:txBody>
      </p:sp>
    </p:spTree>
    <p:extLst>
      <p:ext uri="{BB962C8B-B14F-4D97-AF65-F5344CB8AC3E}">
        <p14:creationId xmlns:p14="http://schemas.microsoft.com/office/powerpoint/2010/main" val="414760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1CF03A-03A4-41B4-B2B8-00D4B2C035B2}"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A23AC-D6A3-443E-A9B3-C9A0D3D8C91E}" type="slidenum">
              <a:rPr lang="en-US" smtClean="0"/>
              <a:t>‹#›</a:t>
            </a:fld>
            <a:endParaRPr lang="en-US"/>
          </a:p>
        </p:txBody>
      </p:sp>
    </p:spTree>
    <p:extLst>
      <p:ext uri="{BB962C8B-B14F-4D97-AF65-F5344CB8AC3E}">
        <p14:creationId xmlns:p14="http://schemas.microsoft.com/office/powerpoint/2010/main" val="1095655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1CF03A-03A4-41B4-B2B8-00D4B2C035B2}"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A23AC-D6A3-443E-A9B3-C9A0D3D8C91E}" type="slidenum">
              <a:rPr lang="en-US" smtClean="0"/>
              <a:t>‹#›</a:t>
            </a:fld>
            <a:endParaRPr lang="en-US"/>
          </a:p>
        </p:txBody>
      </p:sp>
    </p:spTree>
    <p:extLst>
      <p:ext uri="{BB962C8B-B14F-4D97-AF65-F5344CB8AC3E}">
        <p14:creationId xmlns:p14="http://schemas.microsoft.com/office/powerpoint/2010/main" val="1920063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1CF03A-03A4-41B4-B2B8-00D4B2C035B2}"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A23AC-D6A3-443E-A9B3-C9A0D3D8C91E}" type="slidenum">
              <a:rPr lang="en-US" smtClean="0"/>
              <a:t>‹#›</a:t>
            </a:fld>
            <a:endParaRPr lang="en-US"/>
          </a:p>
        </p:txBody>
      </p:sp>
    </p:spTree>
    <p:extLst>
      <p:ext uri="{BB962C8B-B14F-4D97-AF65-F5344CB8AC3E}">
        <p14:creationId xmlns:p14="http://schemas.microsoft.com/office/powerpoint/2010/main" val="81548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1CF03A-03A4-41B4-B2B8-00D4B2C035B2}" type="datetimeFigureOut">
              <a:rPr lang="en-US" smtClean="0"/>
              <a:t>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A23AC-D6A3-443E-A9B3-C9A0D3D8C91E}" type="slidenum">
              <a:rPr lang="en-US" smtClean="0"/>
              <a:t>‹#›</a:t>
            </a:fld>
            <a:endParaRPr lang="en-US"/>
          </a:p>
        </p:txBody>
      </p:sp>
    </p:spTree>
    <p:extLst>
      <p:ext uri="{BB962C8B-B14F-4D97-AF65-F5344CB8AC3E}">
        <p14:creationId xmlns:p14="http://schemas.microsoft.com/office/powerpoint/2010/main" val="4167140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1CF03A-03A4-41B4-B2B8-00D4B2C035B2}" type="datetimeFigureOut">
              <a:rPr lang="en-US" smtClean="0"/>
              <a:t>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3A23AC-D6A3-443E-A9B3-C9A0D3D8C91E}" type="slidenum">
              <a:rPr lang="en-US" smtClean="0"/>
              <a:t>‹#›</a:t>
            </a:fld>
            <a:endParaRPr lang="en-US"/>
          </a:p>
        </p:txBody>
      </p:sp>
    </p:spTree>
    <p:extLst>
      <p:ext uri="{BB962C8B-B14F-4D97-AF65-F5344CB8AC3E}">
        <p14:creationId xmlns:p14="http://schemas.microsoft.com/office/powerpoint/2010/main" val="177215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1CF03A-03A4-41B4-B2B8-00D4B2C035B2}" type="datetimeFigureOut">
              <a:rPr lang="en-US" smtClean="0"/>
              <a:t>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3A23AC-D6A3-443E-A9B3-C9A0D3D8C91E}" type="slidenum">
              <a:rPr lang="en-US" smtClean="0"/>
              <a:t>‹#›</a:t>
            </a:fld>
            <a:endParaRPr lang="en-US"/>
          </a:p>
        </p:txBody>
      </p:sp>
    </p:spTree>
    <p:extLst>
      <p:ext uri="{BB962C8B-B14F-4D97-AF65-F5344CB8AC3E}">
        <p14:creationId xmlns:p14="http://schemas.microsoft.com/office/powerpoint/2010/main" val="3935511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1CF03A-03A4-41B4-B2B8-00D4B2C035B2}"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A23AC-D6A3-443E-A9B3-C9A0D3D8C91E}" type="slidenum">
              <a:rPr lang="en-US" smtClean="0"/>
              <a:t>‹#›</a:t>
            </a:fld>
            <a:endParaRPr lang="en-US"/>
          </a:p>
        </p:txBody>
      </p:sp>
    </p:spTree>
    <p:extLst>
      <p:ext uri="{BB962C8B-B14F-4D97-AF65-F5344CB8AC3E}">
        <p14:creationId xmlns:p14="http://schemas.microsoft.com/office/powerpoint/2010/main" val="3835083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1CF03A-03A4-41B4-B2B8-00D4B2C035B2}"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A23AC-D6A3-443E-A9B3-C9A0D3D8C91E}" type="slidenum">
              <a:rPr lang="en-US" smtClean="0"/>
              <a:t>‹#›</a:t>
            </a:fld>
            <a:endParaRPr lang="en-US"/>
          </a:p>
        </p:txBody>
      </p:sp>
    </p:spTree>
    <p:extLst>
      <p:ext uri="{BB962C8B-B14F-4D97-AF65-F5344CB8AC3E}">
        <p14:creationId xmlns:p14="http://schemas.microsoft.com/office/powerpoint/2010/main" val="2668532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CF03A-03A4-41B4-B2B8-00D4B2C035B2}" type="datetimeFigureOut">
              <a:rPr lang="en-US" smtClean="0"/>
              <a:t>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3A23AC-D6A3-443E-A9B3-C9A0D3D8C91E}" type="slidenum">
              <a:rPr lang="en-US" smtClean="0"/>
              <a:t>‹#›</a:t>
            </a:fld>
            <a:endParaRPr lang="en-US"/>
          </a:p>
        </p:txBody>
      </p:sp>
    </p:spTree>
    <p:extLst>
      <p:ext uri="{BB962C8B-B14F-4D97-AF65-F5344CB8AC3E}">
        <p14:creationId xmlns:p14="http://schemas.microsoft.com/office/powerpoint/2010/main" val="403971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Introduction to Operating System</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Meaning and importance of operating system</a:t>
            </a:r>
            <a:endParaRPr lang="en-US" dirty="0"/>
          </a:p>
        </p:txBody>
      </p:sp>
    </p:spTree>
    <p:extLst>
      <p:ext uri="{BB962C8B-B14F-4D97-AF65-F5344CB8AC3E}">
        <p14:creationId xmlns:p14="http://schemas.microsoft.com/office/powerpoint/2010/main" val="842621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Process Management(process scheduling)</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Keeps tracks of processor and status of process(Track controller)</a:t>
            </a:r>
          </a:p>
          <a:p>
            <a:pPr lvl="0"/>
            <a:r>
              <a:rPr lang="en-US" dirty="0" smtClean="0"/>
              <a:t>Allocates the processor (CPU) to a process</a:t>
            </a:r>
          </a:p>
          <a:p>
            <a:pPr lvl="0"/>
            <a:r>
              <a:rPr lang="en-US" dirty="0" smtClean="0"/>
              <a:t>De-allocates processor when a process is no longer required</a:t>
            </a:r>
          </a:p>
          <a:p>
            <a:endParaRPr lang="en-US" dirty="0"/>
          </a:p>
        </p:txBody>
      </p:sp>
    </p:spTree>
    <p:extLst>
      <p:ext uri="{BB962C8B-B14F-4D97-AF65-F5344CB8AC3E}">
        <p14:creationId xmlns:p14="http://schemas.microsoft.com/office/powerpoint/2010/main" val="750535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a:t>Memory Management-Primary and main memory</a:t>
            </a:r>
          </a:p>
          <a:p>
            <a:pPr lvl="0"/>
            <a:r>
              <a:rPr lang="en-US" dirty="0"/>
              <a:t>Keeps tracks of primary memory, i.e., what part of it are in use by whom, what part is not in use</a:t>
            </a:r>
          </a:p>
          <a:p>
            <a:pPr lvl="0"/>
            <a:r>
              <a:rPr lang="en-US" dirty="0"/>
              <a:t>Decides which process will get memory when and how much.</a:t>
            </a:r>
          </a:p>
          <a:p>
            <a:pPr lvl="0"/>
            <a:r>
              <a:rPr lang="en-US" dirty="0"/>
              <a:t>Allocates the memory when a process requests it to do so (memory frames).</a:t>
            </a:r>
          </a:p>
          <a:p>
            <a:pPr lvl="0"/>
            <a:r>
              <a:rPr lang="en-US" dirty="0"/>
              <a:t>De-allocates the memory when a process no longer needs it or has been terminated. </a:t>
            </a:r>
          </a:p>
          <a:p>
            <a:pPr lvl="0"/>
            <a:r>
              <a:rPr lang="en-US" dirty="0"/>
              <a:t>Memory paging is applicable where sum of the requirements of all the applications is more than the available physical memory</a:t>
            </a:r>
          </a:p>
          <a:p>
            <a:pPr lvl="0"/>
            <a:r>
              <a:rPr lang="en-US" dirty="0" smtClean="0"/>
              <a:t>De-allocates </a:t>
            </a:r>
            <a:r>
              <a:rPr lang="en-US" dirty="0"/>
              <a:t>devices</a:t>
            </a:r>
            <a:r>
              <a:rPr lang="en-US" dirty="0" smtClean="0"/>
              <a:t>.</a:t>
            </a:r>
            <a:endParaRPr lang="en-US" dirty="0"/>
          </a:p>
        </p:txBody>
      </p:sp>
    </p:spTree>
    <p:extLst>
      <p:ext uri="{BB962C8B-B14F-4D97-AF65-F5344CB8AC3E}">
        <p14:creationId xmlns:p14="http://schemas.microsoft.com/office/powerpoint/2010/main" val="2658021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File Management</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Keeps track of information, location, uses, status (file system).</a:t>
            </a:r>
          </a:p>
          <a:p>
            <a:pPr lvl="0"/>
            <a:r>
              <a:rPr lang="en-US" dirty="0" smtClean="0"/>
              <a:t>Decides who gets the resources</a:t>
            </a:r>
          </a:p>
          <a:p>
            <a:pPr lvl="0"/>
            <a:r>
              <a:rPr lang="en-US" dirty="0" smtClean="0"/>
              <a:t>Allocates the resources</a:t>
            </a:r>
          </a:p>
          <a:p>
            <a:r>
              <a:rPr lang="en-US" dirty="0" smtClean="0"/>
              <a:t>De-allocates the resources</a:t>
            </a:r>
          </a:p>
          <a:p>
            <a:endParaRPr lang="en-US" dirty="0"/>
          </a:p>
        </p:txBody>
      </p:sp>
    </p:spTree>
    <p:extLst>
      <p:ext uri="{BB962C8B-B14F-4D97-AF65-F5344CB8AC3E}">
        <p14:creationId xmlns:p14="http://schemas.microsoft.com/office/powerpoint/2010/main" val="3579379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Device Management</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Keeps tracks of all devices(I/O controller)</a:t>
            </a:r>
          </a:p>
          <a:p>
            <a:pPr lvl="0"/>
            <a:r>
              <a:rPr lang="en-US" dirty="0" smtClean="0"/>
              <a:t>Decides which process gets the device when and for how much time</a:t>
            </a:r>
          </a:p>
          <a:p>
            <a:pPr lvl="0"/>
            <a:r>
              <a:rPr lang="en-US" dirty="0" smtClean="0"/>
              <a:t>Allocates the device in the efficient way</a:t>
            </a:r>
          </a:p>
          <a:p>
            <a:endParaRPr lang="en-US" dirty="0"/>
          </a:p>
        </p:txBody>
      </p:sp>
    </p:spTree>
    <p:extLst>
      <p:ext uri="{BB962C8B-B14F-4D97-AF65-F5344CB8AC3E}">
        <p14:creationId xmlns:p14="http://schemas.microsoft.com/office/powerpoint/2010/main" val="690687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Operating System Terminologies</a:t>
            </a:r>
            <a:endParaRPr lang="en-US" dirty="0"/>
          </a:p>
        </p:txBody>
      </p:sp>
      <p:sp>
        <p:nvSpPr>
          <p:cNvPr id="3" name="Content Placeholder 2"/>
          <p:cNvSpPr>
            <a:spLocks noGrp="1"/>
          </p:cNvSpPr>
          <p:nvPr>
            <p:ph idx="1"/>
          </p:nvPr>
        </p:nvSpPr>
        <p:spPr/>
        <p:txBody>
          <a:bodyPr/>
          <a:lstStyle/>
          <a:p>
            <a:r>
              <a:rPr lang="en-US" b="1" i="1" dirty="0"/>
              <a:t>Processes</a:t>
            </a:r>
            <a:endParaRPr lang="en-US" dirty="0"/>
          </a:p>
          <a:p>
            <a:pPr lvl="0"/>
            <a:r>
              <a:rPr lang="en-US" dirty="0"/>
              <a:t>These are programs in execution which must take place in a sequential manner.</a:t>
            </a:r>
          </a:p>
          <a:p>
            <a:pPr lvl="0"/>
            <a:r>
              <a:rPr lang="en-US" dirty="0"/>
              <a:t>It is an entity which represents the basic unit of work to be implemented in the system.</a:t>
            </a:r>
          </a:p>
          <a:p>
            <a:r>
              <a:rPr lang="en-US" dirty="0"/>
              <a:t>When a program is loaded into the memory and it becomes a process, having four sections ─ stack, heap, text and data</a:t>
            </a:r>
          </a:p>
          <a:p>
            <a:endParaRPr lang="en-US" dirty="0"/>
          </a:p>
        </p:txBody>
      </p:sp>
    </p:spTree>
    <p:extLst>
      <p:ext uri="{BB962C8B-B14F-4D97-AF65-F5344CB8AC3E}">
        <p14:creationId xmlns:p14="http://schemas.microsoft.com/office/powerpoint/2010/main" val="2801470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Operating Systems: Processes"/>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6934200" cy="4648199"/>
          </a:xfrm>
          <a:prstGeom prst="rect">
            <a:avLst/>
          </a:prstGeom>
          <a:noFill/>
          <a:ln>
            <a:noFill/>
          </a:ln>
        </p:spPr>
      </p:pic>
    </p:spTree>
    <p:extLst>
      <p:ext uri="{BB962C8B-B14F-4D97-AF65-F5344CB8AC3E}">
        <p14:creationId xmlns:p14="http://schemas.microsoft.com/office/powerpoint/2010/main" val="87894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Files</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lvl="0"/>
            <a:r>
              <a:rPr lang="en-US" dirty="0" smtClean="0"/>
              <a:t>A </a:t>
            </a:r>
            <a:r>
              <a:rPr lang="en-US" dirty="0"/>
              <a:t>file is a named collection of related information that is recorded on secondary storage such as magnetic disks, magnetic tapes and optical disks. </a:t>
            </a:r>
          </a:p>
          <a:p>
            <a:pPr lvl="0"/>
            <a:r>
              <a:rPr lang="en-US" dirty="0"/>
              <a:t>It is a sequence of bits, bytes, lines or records whose meaning is defined by the files creator and user and has a defined structure.</a:t>
            </a:r>
          </a:p>
          <a:p>
            <a:pPr lvl="0"/>
            <a:r>
              <a:rPr lang="en-US" dirty="0"/>
              <a:t>Files can be classified as </a:t>
            </a:r>
            <a:r>
              <a:rPr lang="en-US" dirty="0" err="1"/>
              <a:t>text,source</a:t>
            </a:r>
            <a:r>
              <a:rPr lang="en-US" dirty="0"/>
              <a:t> and object files</a:t>
            </a:r>
          </a:p>
          <a:p>
            <a:endParaRPr lang="en-US" dirty="0"/>
          </a:p>
        </p:txBody>
      </p:sp>
    </p:spTree>
    <p:extLst>
      <p:ext uri="{BB962C8B-B14F-4D97-AF65-F5344CB8AC3E}">
        <p14:creationId xmlns:p14="http://schemas.microsoft.com/office/powerpoint/2010/main" val="3748799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System Call</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b="1" i="1" dirty="0"/>
              <a:t>System Call</a:t>
            </a:r>
            <a:endParaRPr lang="en-US" dirty="0"/>
          </a:p>
          <a:p>
            <a:pPr lvl="0"/>
            <a:r>
              <a:rPr lang="en-US" dirty="0"/>
              <a:t>A system call is a method for a computer program to request a service from the kernel of the operating system on which it is running.</a:t>
            </a:r>
          </a:p>
          <a:p>
            <a:pPr lvl="0"/>
            <a:r>
              <a:rPr lang="en-US" dirty="0"/>
              <a:t>A system call is a method of interacting with the operating system via programs. </a:t>
            </a:r>
          </a:p>
          <a:p>
            <a:pPr lvl="0"/>
            <a:r>
              <a:rPr lang="en-US" dirty="0"/>
              <a:t>A system call is a request from computer software to an operating system's kernel.</a:t>
            </a:r>
          </a:p>
          <a:p>
            <a:endParaRPr lang="en-US" dirty="0"/>
          </a:p>
        </p:txBody>
      </p:sp>
    </p:spTree>
    <p:extLst>
      <p:ext uri="{BB962C8B-B14F-4D97-AF65-F5344CB8AC3E}">
        <p14:creationId xmlns:p14="http://schemas.microsoft.com/office/powerpoint/2010/main" val="545294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Virtual Machines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lvl="0"/>
            <a:r>
              <a:rPr lang="en-US" dirty="0" smtClean="0"/>
              <a:t>A </a:t>
            </a:r>
            <a:r>
              <a:rPr lang="en-US" dirty="0"/>
              <a:t>virtual machine (VM) is a virtual environment which functions as a virtual computer system with its own CPU, memory, network interface, and storage, created on a physical hardware system.</a:t>
            </a:r>
          </a:p>
          <a:p>
            <a:pPr lvl="0"/>
            <a:r>
              <a:rPr lang="en-US" dirty="0"/>
              <a:t>It has its own operating system and software that will facilitate the resources to virtual computers.</a:t>
            </a:r>
          </a:p>
          <a:p>
            <a:endParaRPr lang="en-US" dirty="0"/>
          </a:p>
        </p:txBody>
      </p:sp>
    </p:spTree>
    <p:extLst>
      <p:ext uri="{BB962C8B-B14F-4D97-AF65-F5344CB8AC3E}">
        <p14:creationId xmlns:p14="http://schemas.microsoft.com/office/powerpoint/2010/main" val="2258761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lvl="0"/>
            <a:r>
              <a:rPr lang="en-US" dirty="0" smtClean="0"/>
              <a:t>It encourages the users to go beyond the limitations of hardware to achieve their goals.</a:t>
            </a:r>
          </a:p>
          <a:p>
            <a:pPr lvl="0"/>
            <a:r>
              <a:rPr lang="en-US" dirty="0" smtClean="0"/>
              <a:t>The operating system achieves virtualization with the help of specialized software called a hypervisor, which emulates the PC client or server CPU, memory, hard disk, network and other hardware resources completely, enabling virtual machines to share resources.</a:t>
            </a:r>
          </a:p>
          <a:p>
            <a:endParaRPr lang="en-US" dirty="0"/>
          </a:p>
        </p:txBody>
      </p:sp>
    </p:spTree>
    <p:extLst>
      <p:ext uri="{BB962C8B-B14F-4D97-AF65-F5344CB8AC3E}">
        <p14:creationId xmlns:p14="http://schemas.microsoft.com/office/powerpoint/2010/main" val="236871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Outcomes</a:t>
            </a:r>
            <a:endParaRPr lang="en-US" dirty="0"/>
          </a:p>
        </p:txBody>
      </p:sp>
      <p:sp>
        <p:nvSpPr>
          <p:cNvPr id="3" name="Content Placeholder 2"/>
          <p:cNvSpPr>
            <a:spLocks noGrp="1"/>
          </p:cNvSpPr>
          <p:nvPr>
            <p:ph idx="1"/>
          </p:nvPr>
        </p:nvSpPr>
        <p:spPr/>
        <p:txBody>
          <a:bodyPr/>
          <a:lstStyle/>
          <a:p>
            <a:r>
              <a:rPr lang="en-US" b="1" dirty="0" smtClean="0"/>
              <a:t>By the end of the lesson, the learner should be able to:</a:t>
            </a:r>
          </a:p>
          <a:p>
            <a:r>
              <a:rPr lang="en-US" b="1" dirty="0" smtClean="0"/>
              <a:t>i)</a:t>
            </a:r>
            <a:r>
              <a:rPr lang="en-US" dirty="0" smtClean="0"/>
              <a:t>Define  </a:t>
            </a:r>
            <a:r>
              <a:rPr lang="en-US" dirty="0"/>
              <a:t>the term Operating systems</a:t>
            </a:r>
          </a:p>
          <a:p>
            <a:r>
              <a:rPr lang="en-US" dirty="0"/>
              <a:t>ii) Discuss the importance of Operating Systems</a:t>
            </a:r>
          </a:p>
          <a:p>
            <a:r>
              <a:rPr lang="en-US" dirty="0"/>
              <a:t>ii)Define terminologies in Operating system</a:t>
            </a:r>
          </a:p>
          <a:p>
            <a:endParaRPr lang="en-US" dirty="0"/>
          </a:p>
        </p:txBody>
      </p:sp>
    </p:spTree>
    <p:extLst>
      <p:ext uri="{BB962C8B-B14F-4D97-AF65-F5344CB8AC3E}">
        <p14:creationId xmlns:p14="http://schemas.microsoft.com/office/powerpoint/2010/main" val="35837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Assignment</a:t>
            </a:r>
            <a:endParaRPr lang="en-US" b="1" dirty="0"/>
          </a:p>
        </p:txBody>
      </p:sp>
      <p:sp>
        <p:nvSpPr>
          <p:cNvPr id="3" name="Content Placeholder 2"/>
          <p:cNvSpPr>
            <a:spLocks noGrp="1"/>
          </p:cNvSpPr>
          <p:nvPr>
            <p:ph idx="1"/>
          </p:nvPr>
        </p:nvSpPr>
        <p:spPr/>
        <p:txBody>
          <a:bodyPr/>
          <a:lstStyle/>
          <a:p>
            <a:r>
              <a:rPr lang="en-US" dirty="0" smtClean="0"/>
              <a:t>With an aid of a diagram differentiate </a:t>
            </a:r>
            <a:r>
              <a:rPr lang="en-US" dirty="0"/>
              <a:t>between kernel and shell as used in operating systems(10mks</a:t>
            </a:r>
            <a:r>
              <a:rPr lang="en-US" dirty="0" smtClean="0"/>
              <a:t>)</a:t>
            </a:r>
          </a:p>
          <a:p>
            <a:r>
              <a:rPr lang="en-US" dirty="0"/>
              <a:t>To be handed in the next class</a:t>
            </a:r>
          </a:p>
          <a:p>
            <a:endParaRPr lang="en-US" dirty="0"/>
          </a:p>
          <a:p>
            <a:endParaRPr lang="en-US" dirty="0"/>
          </a:p>
        </p:txBody>
      </p:sp>
    </p:spTree>
    <p:extLst>
      <p:ext uri="{BB962C8B-B14F-4D97-AF65-F5344CB8AC3E}">
        <p14:creationId xmlns:p14="http://schemas.microsoft.com/office/powerpoint/2010/main" val="2483515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 </a:t>
            </a:r>
            <a:r>
              <a:rPr lang="en-US" dirty="0" err="1"/>
              <a:t>Tanenbaum</a:t>
            </a:r>
            <a:r>
              <a:rPr lang="en-US" dirty="0"/>
              <a:t>, A. (2009). </a:t>
            </a:r>
            <a:r>
              <a:rPr lang="en-US" i="1" dirty="0"/>
              <a:t>Modern operating systems</a:t>
            </a:r>
            <a:r>
              <a:rPr lang="en-US" dirty="0"/>
              <a:t>. Pearson Education, Inc</a:t>
            </a:r>
            <a:r>
              <a:rPr lang="en-US" dirty="0" smtClean="0"/>
              <a:t>.,</a:t>
            </a:r>
          </a:p>
          <a:p>
            <a:r>
              <a:rPr lang="en-US" dirty="0"/>
              <a:t>Chopra, R. (2009). </a:t>
            </a:r>
            <a:r>
              <a:rPr lang="en-US" i="1" dirty="0"/>
              <a:t>Operating System (A Practical App)</a:t>
            </a:r>
            <a:r>
              <a:rPr lang="en-US" dirty="0"/>
              <a:t>. S. Chand Publishing.</a:t>
            </a:r>
            <a:endParaRPr lang="en-US" dirty="0"/>
          </a:p>
          <a:p>
            <a:endParaRPr lang="en-US" dirty="0"/>
          </a:p>
        </p:txBody>
      </p:sp>
    </p:spTree>
    <p:extLst>
      <p:ext uri="{BB962C8B-B14F-4D97-AF65-F5344CB8AC3E}">
        <p14:creationId xmlns:p14="http://schemas.microsoft.com/office/powerpoint/2010/main" val="4063617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OS</a:t>
            </a:r>
            <a:endParaRPr lang="en-US" dirty="0"/>
          </a:p>
        </p:txBody>
      </p:sp>
      <p:sp>
        <p:nvSpPr>
          <p:cNvPr id="3" name="Content Placeholder 2"/>
          <p:cNvSpPr>
            <a:spLocks noGrp="1"/>
          </p:cNvSpPr>
          <p:nvPr>
            <p:ph idx="1"/>
          </p:nvPr>
        </p:nvSpPr>
        <p:spPr/>
        <p:txBody>
          <a:bodyPr>
            <a:normAutofit lnSpcReduction="10000"/>
          </a:bodyPr>
          <a:lstStyle/>
          <a:p>
            <a:pPr lvl="0"/>
            <a:r>
              <a:rPr lang="en-US" dirty="0"/>
              <a:t>A program that acts as an interface or intermediary between a user of computer (Live ware) and the computer hardware.</a:t>
            </a:r>
          </a:p>
          <a:p>
            <a:pPr lvl="0"/>
            <a:r>
              <a:rPr lang="en-US" dirty="0"/>
              <a:t>An interface that provides an environment in which as user executes programs. Commonly referred to as kernel and installed in hard disk or solid state drive of a computer. Operating systems makes the computer system convenient.</a:t>
            </a:r>
          </a:p>
          <a:p>
            <a:endParaRPr lang="en-US" dirty="0"/>
          </a:p>
        </p:txBody>
      </p:sp>
    </p:spTree>
    <p:extLst>
      <p:ext uri="{BB962C8B-B14F-4D97-AF65-F5344CB8AC3E}">
        <p14:creationId xmlns:p14="http://schemas.microsoft.com/office/powerpoint/2010/main" val="2678362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a:bodyPr>
          <a:lstStyle/>
          <a:p>
            <a:pPr lvl="0"/>
            <a:r>
              <a:rPr lang="en-US" dirty="0" smtClean="0"/>
              <a:t>An operating system is software which performs all the basic tasks like file management, memory management, process management, handling input and output, and controlling peripheral devices such as disk drives and printers.</a:t>
            </a:r>
          </a:p>
          <a:p>
            <a:r>
              <a:rPr lang="en-US" dirty="0"/>
              <a:t>Examples: Linux Operating System, Windows Operating System, VMS, OS/400, AIX, z/OS, Android, Unix, Symbian, mac OS,MS-DOS, Windows/NT and iOS </a:t>
            </a:r>
          </a:p>
          <a:p>
            <a:pPr lvl="0"/>
            <a:endParaRPr lang="en-US" dirty="0" smtClean="0"/>
          </a:p>
          <a:p>
            <a:endParaRPr lang="en-US" dirty="0"/>
          </a:p>
        </p:txBody>
      </p:sp>
    </p:spTree>
    <p:extLst>
      <p:ext uri="{BB962C8B-B14F-4D97-AF65-F5344CB8AC3E}">
        <p14:creationId xmlns:p14="http://schemas.microsoft.com/office/powerpoint/2010/main" val="3858031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a:t>
            </a:r>
            <a:endParaRPr lang="en-US" dirty="0"/>
          </a:p>
        </p:txBody>
      </p:sp>
      <p:pic>
        <p:nvPicPr>
          <p:cNvPr id="4" name="Content Placeholder 3" descr="Operating System - Overview"/>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2172494"/>
            <a:ext cx="6781800" cy="4075906"/>
          </a:xfrm>
          <a:prstGeom prst="rect">
            <a:avLst/>
          </a:prstGeom>
          <a:noFill/>
          <a:ln>
            <a:noFill/>
          </a:ln>
        </p:spPr>
      </p:pic>
    </p:spTree>
    <p:extLst>
      <p:ext uri="{BB962C8B-B14F-4D97-AF65-F5344CB8AC3E}">
        <p14:creationId xmlns:p14="http://schemas.microsoft.com/office/powerpoint/2010/main" val="290175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do we need an Operating System?</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lvl="0"/>
            <a:r>
              <a:rPr lang="en-US" dirty="0"/>
              <a:t>To provide a pleasant environment and effective interface</a:t>
            </a:r>
          </a:p>
          <a:p>
            <a:pPr lvl="0"/>
            <a:r>
              <a:rPr lang="en-US" dirty="0"/>
              <a:t>Allocate resources to processes such as I/O devices, memory, file storage and CPU time.</a:t>
            </a:r>
          </a:p>
          <a:p>
            <a:r>
              <a:rPr lang="en-US" i="1" dirty="0"/>
              <a:t>Resource management is akin to the short blanket problem: everyone wants to be covered, but the blanket is too short to cover everyone at once.</a:t>
            </a:r>
            <a:endParaRPr lang="en-US" dirty="0"/>
          </a:p>
          <a:p>
            <a:endParaRPr lang="en-US" dirty="0"/>
          </a:p>
        </p:txBody>
      </p:sp>
    </p:spTree>
    <p:extLst>
      <p:ext uri="{BB962C8B-B14F-4D97-AF65-F5344CB8AC3E}">
        <p14:creationId xmlns:p14="http://schemas.microsoft.com/office/powerpoint/2010/main" val="52777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smtClean="0"/>
              <a:t>To hide details of hardware through abstraction.</a:t>
            </a:r>
          </a:p>
          <a:p>
            <a:pPr lvl="0"/>
            <a:r>
              <a:rPr lang="en-US" dirty="0" smtClean="0"/>
              <a:t>controls and coordinates the use of the hardware among the various application programs for the various users</a:t>
            </a:r>
          </a:p>
          <a:p>
            <a:endParaRPr lang="en-US" dirty="0"/>
          </a:p>
        </p:txBody>
      </p:sp>
    </p:spTree>
    <p:extLst>
      <p:ext uri="{BB962C8B-B14F-4D97-AF65-F5344CB8AC3E}">
        <p14:creationId xmlns:p14="http://schemas.microsoft.com/office/powerpoint/2010/main" val="4161265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Importance of Operating systems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Memory Management-Primary and main </a:t>
            </a:r>
            <a:r>
              <a:rPr lang="en-US" dirty="0" smtClean="0"/>
              <a:t>memory</a:t>
            </a:r>
          </a:p>
          <a:p>
            <a:pPr lvl="0"/>
            <a:r>
              <a:rPr lang="en-US" dirty="0"/>
              <a:t>Process Management(process scheduling)</a:t>
            </a:r>
          </a:p>
          <a:p>
            <a:pPr lvl="0"/>
            <a:r>
              <a:rPr lang="en-US" dirty="0"/>
              <a:t>Device Management</a:t>
            </a:r>
          </a:p>
          <a:p>
            <a:pPr lvl="0"/>
            <a:r>
              <a:rPr lang="en-US" dirty="0"/>
              <a:t>File Management</a:t>
            </a:r>
          </a:p>
          <a:p>
            <a:pPr lvl="0"/>
            <a:r>
              <a:rPr lang="en-US" dirty="0"/>
              <a:t>Security-passwords and other authorization</a:t>
            </a:r>
          </a:p>
          <a:p>
            <a:pPr lvl="0"/>
            <a:r>
              <a:rPr lang="en-US" dirty="0"/>
              <a:t>Control over system performance-delays and response</a:t>
            </a:r>
          </a:p>
          <a:p>
            <a:endParaRPr lang="en-US" dirty="0"/>
          </a:p>
        </p:txBody>
      </p:sp>
    </p:spTree>
    <p:extLst>
      <p:ext uri="{BB962C8B-B14F-4D97-AF65-F5344CB8AC3E}">
        <p14:creationId xmlns:p14="http://schemas.microsoft.com/office/powerpoint/2010/main" val="3452888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lvl="0"/>
            <a:r>
              <a:rPr lang="en-US" dirty="0" smtClean="0"/>
              <a:t>Job accounting-track of time and resources</a:t>
            </a:r>
          </a:p>
          <a:p>
            <a:pPr lvl="0"/>
            <a:r>
              <a:rPr lang="en-US" dirty="0" smtClean="0"/>
              <a:t>Error detecting aids-error messages, traces and debugging</a:t>
            </a:r>
          </a:p>
          <a:p>
            <a:pPr lvl="0"/>
            <a:r>
              <a:rPr lang="en-US" dirty="0" smtClean="0"/>
              <a:t>Coordination between other software and users- Coordination and assignment of compilers, interpreters, assemblers and other software to the various users of the computer systems</a:t>
            </a:r>
          </a:p>
          <a:p>
            <a:endParaRPr lang="en-US" dirty="0"/>
          </a:p>
        </p:txBody>
      </p:sp>
    </p:spTree>
    <p:extLst>
      <p:ext uri="{BB962C8B-B14F-4D97-AF65-F5344CB8AC3E}">
        <p14:creationId xmlns:p14="http://schemas.microsoft.com/office/powerpoint/2010/main" val="2647441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867</Words>
  <Application>Microsoft Office PowerPoint</Application>
  <PresentationFormat>On-screen Show (4:3)</PresentationFormat>
  <Paragraphs>78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Introduction to Operating System </vt:lpstr>
      <vt:lpstr>Learning Outcomes</vt:lpstr>
      <vt:lpstr>Definition of OS</vt:lpstr>
      <vt:lpstr>Cont.’</vt:lpstr>
      <vt:lpstr>Diagram</vt:lpstr>
      <vt:lpstr>Why do we need an Operating System? </vt:lpstr>
      <vt:lpstr>PowerPoint Presentation</vt:lpstr>
      <vt:lpstr>Importance of Operating systems </vt:lpstr>
      <vt:lpstr>Cont..</vt:lpstr>
      <vt:lpstr>Process Management(process scheduling) </vt:lpstr>
      <vt:lpstr>Cont</vt:lpstr>
      <vt:lpstr>File Management </vt:lpstr>
      <vt:lpstr>Device Management </vt:lpstr>
      <vt:lpstr>Operating System Terminologies</vt:lpstr>
      <vt:lpstr>PowerPoint Presentation</vt:lpstr>
      <vt:lpstr>Files </vt:lpstr>
      <vt:lpstr>System Call </vt:lpstr>
      <vt:lpstr>Virtual Machines </vt:lpstr>
      <vt:lpstr>Cont</vt:lpstr>
      <vt:lpstr>Assignment</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Operating System</dc:title>
  <dc:creator>user</dc:creator>
  <cp:lastModifiedBy>user</cp:lastModifiedBy>
  <cp:revision>7</cp:revision>
  <dcterms:created xsi:type="dcterms:W3CDTF">2022-02-01T07:09:34Z</dcterms:created>
  <dcterms:modified xsi:type="dcterms:W3CDTF">2022-02-01T11:58:19Z</dcterms:modified>
</cp:coreProperties>
</file>