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0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" name="Google Shape;42;p4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1" type="ftr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8" name="Google Shape;58;p6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790575" y="704850"/>
            <a:ext cx="756285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3439158" y="6214535"/>
            <a:ext cx="5184648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lt1"/>
          </a:solidFill>
          <a:ln cap="sq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228599" y="237744"/>
            <a:ext cx="8601076" cy="638251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EEAE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EEAE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EEAE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jpg"/><Relationship Id="rId5" Type="http://schemas.openxmlformats.org/officeDocument/2006/relationships/image" Target="../media/image22.png"/><Relationship Id="rId6" Type="http://schemas.openxmlformats.org/officeDocument/2006/relationships/image" Target="../media/image15.jpg"/><Relationship Id="rId7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type="ctrTitle"/>
          </p:nvPr>
        </p:nvSpPr>
        <p:spPr>
          <a:xfrm>
            <a:off x="1260205" y="1887795"/>
            <a:ext cx="9673306" cy="2733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br>
              <a:rPr lang="en-GB" sz="4000"/>
            </a:br>
            <a:r>
              <a:rPr lang="en-GB" sz="4000"/>
              <a:t>SAVE MONEY </a:t>
            </a:r>
            <a:br>
              <a:rPr lang="en-GB" sz="4000"/>
            </a:br>
            <a:r>
              <a:rPr lang="en-GB" sz="4000"/>
              <a:t>&amp;</a:t>
            </a:r>
            <a:br>
              <a:rPr lang="en-GB" sz="4000"/>
            </a:br>
            <a:r>
              <a:rPr lang="en-GB" sz="4000"/>
              <a:t>SAVE THE PLANET</a:t>
            </a:r>
            <a:br>
              <a:rPr lang="en-GB" sz="4000"/>
            </a:br>
            <a:endParaRPr sz="4000"/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1260204" y="4718994"/>
            <a:ext cx="9673306" cy="913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/>
              <a:t>By: Teodora</a:t>
            </a:r>
            <a:endParaRPr sz="2000"/>
          </a:p>
        </p:txBody>
      </p:sp>
      <p:sp>
        <p:nvSpPr>
          <p:cNvPr id="114" name="Google Shape;114;p13"/>
          <p:cNvSpPr/>
          <p:nvPr/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5" name="Google Shape;115;p13"/>
          <p:cNvCxnSpPr/>
          <p:nvPr/>
        </p:nvCxnSpPr>
        <p:spPr>
          <a:xfrm>
            <a:off x="5250180" y="611442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6941820" y="611442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3"/>
          <p:cNvCxnSpPr/>
          <p:nvPr/>
        </p:nvCxnSpPr>
        <p:spPr>
          <a:xfrm>
            <a:off x="5250180" y="124438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</a:pPr>
            <a:br>
              <a:rPr lang="en-GB" sz="3000"/>
            </a:br>
            <a:r>
              <a:rPr lang="en-GB" sz="3000"/>
              <a:t>Recycling is not the answer!</a:t>
            </a:r>
            <a:br>
              <a:rPr lang="en-GB" sz="3000"/>
            </a:br>
            <a:endParaRPr sz="3000"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1066800" y="2103120"/>
            <a:ext cx="6485467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Instead try: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Reduce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Recycle/Upcycle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Repair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Zero Waste Alternatives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Apps</a:t>
            </a:r>
            <a:endParaRPr/>
          </a:p>
        </p:txBody>
      </p:sp>
      <p:pic>
        <p:nvPicPr>
          <p:cNvPr descr="Recycle Bin"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0571" y="2467986"/>
            <a:ext cx="3019646" cy="30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1.Reduce</a:t>
            </a:r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066800" y="2312973"/>
            <a:ext cx="10058399" cy="3719791"/>
            <a:chOff x="0" y="2910"/>
            <a:chExt cx="10058399" cy="3719791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2910"/>
              <a:ext cx="10058399" cy="619965"/>
            </a:xfrm>
            <a:prstGeom prst="roundRect">
              <a:avLst>
                <a:gd fmla="val 10000" name="adj"/>
              </a:avLst>
            </a:prstGeom>
            <a:solidFill>
              <a:srgbClr val="8AB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87539" y="142402"/>
              <a:ext cx="340980" cy="34098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16059" y="2910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716059" y="2910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600" lIns="65600" spcFirstLastPara="1" rIns="65600" wrap="square" tIns="65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GB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Reduce Consumerism </a:t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0" y="777867"/>
              <a:ext cx="10058399" cy="619965"/>
            </a:xfrm>
            <a:prstGeom prst="roundRect">
              <a:avLst>
                <a:gd fmla="val 10000" name="adj"/>
              </a:avLst>
            </a:prstGeom>
            <a:solidFill>
              <a:srgbClr val="8AB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87539" y="917359"/>
              <a:ext cx="340980" cy="34098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16059" y="777867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716059" y="777867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600" lIns="65600" spcFirstLastPara="1" rIns="65600" wrap="square" tIns="65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GB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Meal Prep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0" y="1552823"/>
              <a:ext cx="10058399" cy="619965"/>
            </a:xfrm>
            <a:prstGeom prst="roundRect">
              <a:avLst>
                <a:gd fmla="val 10000" name="adj"/>
              </a:avLst>
            </a:prstGeom>
            <a:solidFill>
              <a:srgbClr val="8AB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87539" y="1692315"/>
              <a:ext cx="340980" cy="34098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16059" y="1552823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716059" y="1552823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600" lIns="65600" spcFirstLastPara="1" rIns="65600" wrap="square" tIns="65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GB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DIY</a:t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0" y="2327779"/>
              <a:ext cx="10058399" cy="619965"/>
            </a:xfrm>
            <a:prstGeom prst="roundRect">
              <a:avLst>
                <a:gd fmla="val 10000" name="adj"/>
              </a:avLst>
            </a:prstGeom>
            <a:solidFill>
              <a:srgbClr val="8AB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87539" y="2467271"/>
              <a:ext cx="340980" cy="34098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16059" y="2327779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716059" y="2327779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600" lIns="65600" spcFirstLastPara="1" rIns="65600" wrap="square" tIns="65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GB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Reduce water and energy consumption, opt for walking and public transport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0" y="3102736"/>
              <a:ext cx="10058399" cy="619965"/>
            </a:xfrm>
            <a:prstGeom prst="roundRect">
              <a:avLst>
                <a:gd fmla="val 10000" name="adj"/>
              </a:avLst>
            </a:prstGeom>
            <a:solidFill>
              <a:srgbClr val="8AB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87539" y="3242228"/>
              <a:ext cx="340980" cy="34098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16059" y="3102736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716059" y="3102736"/>
              <a:ext cx="9342340" cy="619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5600" lIns="65600" spcFirstLastPara="1" rIns="65600" wrap="square" tIns="65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GB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glasses instead of contact lenses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234697" y="237744"/>
            <a:ext cx="7664596" cy="6382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59349" y="374904"/>
            <a:ext cx="7415292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868680" y="642593"/>
            <a:ext cx="6281928" cy="1744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Recycle and upcycle</a:t>
            </a:r>
            <a:endParaRPr/>
          </a:p>
        </p:txBody>
      </p:sp>
      <p:pic>
        <p:nvPicPr>
          <p:cNvPr descr="A close up of a bag&#10;&#10;Description automatically generated" id="159" name="Google Shape;159;p16"/>
          <p:cNvPicPr preferRelativeResize="0"/>
          <p:nvPr/>
        </p:nvPicPr>
        <p:blipFill rotWithShape="1">
          <a:blip r:embed="rId3">
            <a:alphaModFix/>
          </a:blip>
          <a:srcRect b="-3" l="3807" r="-3" t="0"/>
          <a:stretch/>
        </p:blipFill>
        <p:spPr>
          <a:xfrm>
            <a:off x="8283972" y="3815364"/>
            <a:ext cx="3318953" cy="258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ndoor, table, sitting, food&#10;&#10;Description automatically generated" id="160" name="Google Shape;160;p16"/>
          <p:cNvPicPr preferRelativeResize="0"/>
          <p:nvPr/>
        </p:nvPicPr>
        <p:blipFill rotWithShape="1">
          <a:blip r:embed="rId4">
            <a:alphaModFix/>
          </a:blip>
          <a:srcRect b="2" l="25351" r="2503" t="0"/>
          <a:stretch/>
        </p:blipFill>
        <p:spPr>
          <a:xfrm>
            <a:off x="8281727" y="612955"/>
            <a:ext cx="3321198" cy="2589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6"/>
          <p:cNvGrpSpPr/>
          <p:nvPr/>
        </p:nvGrpSpPr>
        <p:grpSpPr>
          <a:xfrm>
            <a:off x="871750" y="3378663"/>
            <a:ext cx="6275787" cy="1664296"/>
            <a:chOff x="3070" y="992079"/>
            <a:chExt cx="6275787" cy="1664296"/>
          </a:xfrm>
        </p:grpSpPr>
        <p:sp>
          <p:nvSpPr>
            <p:cNvPr id="162" name="Google Shape;162;p16"/>
            <p:cNvSpPr/>
            <p:nvPr/>
          </p:nvSpPr>
          <p:spPr>
            <a:xfrm>
              <a:off x="273519" y="992079"/>
              <a:ext cx="846017" cy="8460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8AB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53818" y="1172378"/>
              <a:ext cx="485419" cy="4854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070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3070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GB" sz="12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CLOTHES SWAP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903143" y="992079"/>
              <a:ext cx="846017" cy="8460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BFCE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083442" y="1172378"/>
              <a:ext cx="485419" cy="4854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632694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632694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GB" sz="12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CHARITY SHOPPING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532767" y="992079"/>
              <a:ext cx="846017" cy="8460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0096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713066" y="1172378"/>
              <a:ext cx="485419" cy="48541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262318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3262318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GB" sz="12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UPCYCLE JARS AND CONTAINERS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162391" y="992079"/>
              <a:ext cx="846017" cy="84601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5342690" y="1172378"/>
              <a:ext cx="485419" cy="48541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891943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4891943" y="2101610"/>
              <a:ext cx="1386914" cy="554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GB" sz="12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UPCYCLE CLOTHES 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7"/>
          <p:cNvGrpSpPr/>
          <p:nvPr/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7" name="Google Shape;187;p17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7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7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0" name="Google Shape;190;p17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33473C"/>
          </a:solidFill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>
            <p:ph type="title"/>
          </p:nvPr>
        </p:nvSpPr>
        <p:spPr>
          <a:xfrm>
            <a:off x="1136849" y="1348844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GB" sz="6000" cap="none"/>
              <a:t>REPAIR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7"/>
          <p:cNvCxnSpPr/>
          <p:nvPr/>
        </p:nvCxnSpPr>
        <p:spPr>
          <a:xfrm>
            <a:off x="3149198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7"/>
          <p:cNvCxnSpPr/>
          <p:nvPr/>
        </p:nvCxnSpPr>
        <p:spPr>
          <a:xfrm>
            <a:off x="3149198" y="1092118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17"/>
          <p:cNvCxnSpPr/>
          <p:nvPr/>
        </p:nvCxnSpPr>
        <p:spPr>
          <a:xfrm>
            <a:off x="4840838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indoor, person, table, sitting&#10;&#10;Description automatically generated" id="197" name="Google Shape;197;p17"/>
          <p:cNvPicPr preferRelativeResize="0"/>
          <p:nvPr/>
        </p:nvPicPr>
        <p:blipFill rotWithShape="1">
          <a:blip r:embed="rId4">
            <a:alphaModFix/>
          </a:blip>
          <a:srcRect b="0" l="0" r="0" t="3056"/>
          <a:stretch/>
        </p:blipFill>
        <p:spPr>
          <a:xfrm>
            <a:off x="7238228" y="3439375"/>
            <a:ext cx="4338400" cy="27968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, appliance, cabinet, indoor&#10;&#10;Description automatically generated" id="198" name="Google Shape;198;p17"/>
          <p:cNvPicPr preferRelativeResize="0"/>
          <p:nvPr/>
        </p:nvPicPr>
        <p:blipFill rotWithShape="1">
          <a:blip r:embed="rId5">
            <a:alphaModFix/>
          </a:blip>
          <a:srcRect b="32318" l="0" r="0" t="2438"/>
          <a:stretch/>
        </p:blipFill>
        <p:spPr>
          <a:xfrm>
            <a:off x="7238226" y="621793"/>
            <a:ext cx="4338401" cy="283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8"/>
          <p:cNvGrpSpPr/>
          <p:nvPr/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8" name="Google Shape;208;p18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8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8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1" name="Google Shape;21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616738" y="4169490"/>
            <a:ext cx="10954512" cy="2066544"/>
          </a:xfrm>
          <a:prstGeom prst="rect">
            <a:avLst/>
          </a:prstGeom>
          <a:solidFill>
            <a:schemeClr val="dk2"/>
          </a:solidFill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 txBox="1"/>
          <p:nvPr>
            <p:ph type="title"/>
          </p:nvPr>
        </p:nvSpPr>
        <p:spPr>
          <a:xfrm>
            <a:off x="1241170" y="4644082"/>
            <a:ext cx="9732773" cy="95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GB" sz="6000" cap="none"/>
              <a:t>ZERO-WASTE ALTERNATIVES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711968" y="636678"/>
            <a:ext cx="2599900" cy="3018203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indoor, table, sitting, blue&#10;&#10;Description automatically generated" id="217" name="Google Shape;217;p18"/>
          <p:cNvPicPr preferRelativeResize="0"/>
          <p:nvPr/>
        </p:nvPicPr>
        <p:blipFill rotWithShape="1">
          <a:blip r:embed="rId4">
            <a:alphaModFix/>
          </a:blip>
          <a:srcRect b="3" l="14747" r="13988" t="0"/>
          <a:stretch/>
        </p:blipFill>
        <p:spPr>
          <a:xfrm>
            <a:off x="1202848" y="863184"/>
            <a:ext cx="1618140" cy="254404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/>
          <p:nvPr/>
        </p:nvSpPr>
        <p:spPr>
          <a:xfrm>
            <a:off x="3434690" y="636678"/>
            <a:ext cx="2599900" cy="3018203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con&#10;&#10;Description automatically generated" id="219" name="Google Shape;2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4792" y="1065358"/>
            <a:ext cx="2139696" cy="213969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6157412" y="636678"/>
            <a:ext cx="2599900" cy="3018203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indoor, brush, holding, person&#10;&#10;Description automatically generated" id="221" name="Google Shape;221;p18"/>
          <p:cNvPicPr preferRelativeResize="0"/>
          <p:nvPr/>
        </p:nvPicPr>
        <p:blipFill rotWithShape="1">
          <a:blip r:embed="rId6">
            <a:alphaModFix/>
          </a:blip>
          <a:srcRect b="2438" l="0" r="5" t="18344"/>
          <a:stretch/>
        </p:blipFill>
        <p:spPr>
          <a:xfrm>
            <a:off x="6387514" y="1287652"/>
            <a:ext cx="2139696" cy="169510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8880133" y="636678"/>
            <a:ext cx="2599900" cy="3018203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knife&#10;&#10;Description automatically generated" id="223" name="Google Shape;22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10235" y="1335495"/>
            <a:ext cx="2139696" cy="159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5135880" y="3983624"/>
            <a:ext cx="1920240" cy="507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18"/>
          <p:cNvCxnSpPr/>
          <p:nvPr/>
        </p:nvCxnSpPr>
        <p:spPr>
          <a:xfrm>
            <a:off x="5250180" y="3983623"/>
            <a:ext cx="0" cy="429768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18"/>
          <p:cNvCxnSpPr/>
          <p:nvPr/>
        </p:nvCxnSpPr>
        <p:spPr>
          <a:xfrm>
            <a:off x="6941820" y="3983623"/>
            <a:ext cx="0" cy="429768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18"/>
          <p:cNvCxnSpPr/>
          <p:nvPr/>
        </p:nvCxnSpPr>
        <p:spPr>
          <a:xfrm>
            <a:off x="5250180" y="4411199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19"/>
          <p:cNvGrpSpPr/>
          <p:nvPr/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37" name="Google Shape;237;p19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19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19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0" name="Google Shape;24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1" y="0"/>
            <a:ext cx="5999489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xy" tx="-31750" sx="100000" ty="-120650" sy="10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643337" y="643464"/>
            <a:ext cx="4804317" cy="55710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809787" y="809244"/>
            <a:ext cx="4471416" cy="5239512"/>
          </a:xfrm>
          <a:prstGeom prst="rect">
            <a:avLst/>
          </a:prstGeom>
          <a:solidFill>
            <a:schemeClr val="dk2"/>
          </a:solidFill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 txBox="1"/>
          <p:nvPr>
            <p:ph type="title"/>
          </p:nvPr>
        </p:nvSpPr>
        <p:spPr>
          <a:xfrm>
            <a:off x="1257342" y="1559768"/>
            <a:ext cx="3576306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 cap="none"/>
              <a:t>APPS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2085375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19"/>
          <p:cNvCxnSpPr/>
          <p:nvPr/>
        </p:nvCxnSpPr>
        <p:spPr>
          <a:xfrm>
            <a:off x="2200796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19"/>
          <p:cNvCxnSpPr/>
          <p:nvPr/>
        </p:nvCxnSpPr>
        <p:spPr>
          <a:xfrm>
            <a:off x="3892436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19"/>
          <p:cNvCxnSpPr/>
          <p:nvPr/>
        </p:nvCxnSpPr>
        <p:spPr>
          <a:xfrm>
            <a:off x="2200796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19"/>
          <p:cNvSpPr/>
          <p:nvPr/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text&#10;&#10;Description automatically generated" id="251" name="Google Shape;251;p19"/>
          <p:cNvPicPr preferRelativeResize="0"/>
          <p:nvPr/>
        </p:nvPicPr>
        <p:blipFill rotWithShape="1">
          <a:blip r:embed="rId4">
            <a:alphaModFix/>
          </a:blip>
          <a:srcRect b="25808" l="0" r="0" t="25481"/>
          <a:stretch/>
        </p:blipFill>
        <p:spPr>
          <a:xfrm>
            <a:off x="6420908" y="1115800"/>
            <a:ext cx="2364317" cy="115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9"/>
          <p:cNvSpPr/>
          <p:nvPr/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picture containing logo&#10;&#10;Description automatically generated" id="253" name="Google Shape;253;p19"/>
          <p:cNvPicPr preferRelativeResize="0"/>
          <p:nvPr/>
        </p:nvPicPr>
        <p:blipFill rotWithShape="1">
          <a:blip r:embed="rId5">
            <a:alphaModFix/>
          </a:blip>
          <a:srcRect b="24924" l="0" r="2" t="24100"/>
          <a:stretch/>
        </p:blipFill>
        <p:spPr>
          <a:xfrm>
            <a:off x="9502775" y="1089012"/>
            <a:ext cx="2364317" cy="120525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/>
          <p:nvPr/>
        </p:nvSpPr>
        <p:spPr>
          <a:xfrm>
            <a:off x="6090991" y="3474720"/>
            <a:ext cx="6100915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Logo, company name&#10;&#10;Description automatically generated" id="255" name="Google Shape;255;p19"/>
          <p:cNvPicPr preferRelativeResize="0"/>
          <p:nvPr/>
        </p:nvPicPr>
        <p:blipFill rotWithShape="1">
          <a:blip r:embed="rId6">
            <a:alphaModFix/>
          </a:blip>
          <a:srcRect b="2" l="0" r="2" t="271"/>
          <a:stretch/>
        </p:blipFill>
        <p:spPr>
          <a:xfrm>
            <a:off x="6533071" y="3796452"/>
            <a:ext cx="5232875" cy="273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Plant-based diet</a:t>
            </a:r>
            <a:endParaRPr/>
          </a:p>
        </p:txBody>
      </p:sp>
      <p:grpSp>
        <p:nvGrpSpPr>
          <p:cNvPr id="261" name="Google Shape;261;p20"/>
          <p:cNvGrpSpPr/>
          <p:nvPr/>
        </p:nvGrpSpPr>
        <p:grpSpPr>
          <a:xfrm>
            <a:off x="1068027" y="2577086"/>
            <a:ext cx="10055944" cy="3191565"/>
            <a:chOff x="1227" y="267023"/>
            <a:chExt cx="10055944" cy="3191565"/>
          </a:xfrm>
        </p:grpSpPr>
        <p:sp>
          <p:nvSpPr>
            <p:cNvPr id="262" name="Google Shape;262;p20"/>
            <p:cNvSpPr/>
            <p:nvPr/>
          </p:nvSpPr>
          <p:spPr>
            <a:xfrm>
              <a:off x="1227" y="267023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rgbClr val="539E3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480082" y="721935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560236" y="802089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GB" sz="2400">
                  <a:solidFill>
                    <a:srgbClr val="38761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Meat and dairy consumption contributes for 51% of the world’s greenhouse gas emissions which is more than what all types of transport combined produce</a:t>
              </a:r>
              <a:r>
                <a:rPr lang="en-GB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 </a:t>
              </a:r>
              <a:endPara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5268627" y="267023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rgbClr val="539E36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5747481" y="721935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39E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5827635" y="802089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GB" sz="2400">
                  <a:solidFill>
                    <a:srgbClr val="38761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 pound of beef takes 2000 gallons of water to produce, which is equal to a 16-hour shower.</a:t>
              </a:r>
              <a:endParaRPr sz="2400">
                <a:solidFill>
                  <a:srgbClr val="38761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GB"/>
              <a:t>Q&amp;A! Ask away!</a:t>
            </a:r>
            <a:endParaRPr/>
          </a:p>
        </p:txBody>
      </p:sp>
      <p:pic>
        <p:nvPicPr>
          <p:cNvPr descr="A picture containing person, person, sport, swimming&#10;&#10;Description automatically generated" id="273" name="Google Shape;2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411" y="1858341"/>
            <a:ext cx="7777177" cy="39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