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3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51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80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57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45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45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16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31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00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29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33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71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46F78-5212-4CEC-AE7F-EE17F8CC4231}" type="datetimeFigureOut">
              <a:rPr lang="es-ES" smtClean="0"/>
              <a:t>20/2/22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24D54-B81C-445B-A441-8536A57DD8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80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2.e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91" y="3056336"/>
            <a:ext cx="5456393" cy="3859102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7290048" y="66305"/>
            <a:ext cx="870022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/>
          <p:cNvSpPr/>
          <p:nvPr/>
        </p:nvSpPr>
        <p:spPr>
          <a:xfrm>
            <a:off x="9365781" y="3878"/>
            <a:ext cx="870022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8778801" y="3878"/>
            <a:ext cx="870022" cy="1436542"/>
          </a:xfrm>
          <a:prstGeom prst="ellipse">
            <a:avLst/>
          </a:prstGeom>
          <a:gradFill flip="none" rotWithShape="1">
            <a:gsLst>
              <a:gs pos="15000">
                <a:srgbClr val="FFD5B9"/>
              </a:gs>
              <a:gs pos="0">
                <a:srgbClr val="FFAF79"/>
              </a:gs>
              <a:gs pos="100000">
                <a:schemeClr val="accent5">
                  <a:lumMod val="0"/>
                  <a:lumOff val="100000"/>
                </a:schemeClr>
              </a:gs>
              <a:gs pos="66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6668301" y="266700"/>
          <a:ext cx="1316038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CS ChemDraw Drawing" r:id="rId4" imgW="2194224" imgH="2956409" progId="ChemDraw.Document.6.0">
                  <p:embed/>
                </p:oleObj>
              </mc:Choice>
              <mc:Fallback>
                <p:oleObj name="CS ChemDraw Drawing" r:id="rId4" imgW="2194224" imgH="2956409" progId="ChemDraw.Document.6.0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8301" y="266700"/>
                        <a:ext cx="1316038" cy="177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6221952" y="12377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AAN160</a:t>
            </a: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8863373" y="266700"/>
          <a:ext cx="1316038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S ChemDraw Drawing" r:id="rId6" imgW="2194224" imgH="2956409" progId="ChemDraw.Document.6.0">
                  <p:embed/>
                </p:oleObj>
              </mc:Choice>
              <mc:Fallback>
                <p:oleObj name="CS ChemDraw Drawing" r:id="rId6" imgW="2194224" imgH="2956409" progId="ChemDraw.Document.6.0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63373" y="266700"/>
                        <a:ext cx="1316038" cy="177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10140414" y="1237765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AAN160+Ba</a:t>
            </a:r>
            <a:r>
              <a:rPr lang="es-ES" baseline="30000" dirty="0">
                <a:solidFill>
                  <a:srgbClr val="C00000"/>
                </a:solidFill>
              </a:rPr>
              <a:t>++</a:t>
            </a:r>
          </a:p>
        </p:txBody>
      </p:sp>
      <p:sp>
        <p:nvSpPr>
          <p:cNvPr id="11" name="Elipse 10"/>
          <p:cNvSpPr/>
          <p:nvPr/>
        </p:nvSpPr>
        <p:spPr>
          <a:xfrm>
            <a:off x="3269883" y="127900"/>
            <a:ext cx="870022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2685111" y="66305"/>
            <a:ext cx="870022" cy="1436542"/>
          </a:xfrm>
          <a:prstGeom prst="ellipse">
            <a:avLst/>
          </a:prstGeom>
          <a:gradFill flip="none" rotWithShape="1">
            <a:gsLst>
              <a:gs pos="15000">
                <a:srgbClr val="FFD5B9"/>
              </a:gs>
              <a:gs pos="0">
                <a:srgbClr val="FFAF79"/>
              </a:gs>
              <a:gs pos="100000">
                <a:schemeClr val="accent5">
                  <a:lumMod val="0"/>
                  <a:lumOff val="100000"/>
                </a:schemeClr>
              </a:gs>
              <a:gs pos="66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1114956" y="66305"/>
            <a:ext cx="870022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839961" y="266700"/>
          <a:ext cx="1022851" cy="177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S ChemDraw Drawing" r:id="rId8" imgW="1704751" imgH="2956409" progId="ChemDraw.Document.6.0">
                  <p:embed/>
                </p:oleObj>
              </mc:Choice>
              <mc:Fallback>
                <p:oleObj name="CS ChemDraw Drawing" r:id="rId8" imgW="1704751" imgH="2956409" progId="ChemDraw.Document.6.0">
                  <p:embed/>
                  <p:pic>
                    <p:nvPicPr>
                      <p:cNvPr id="14" name="Objeto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9961" y="266700"/>
                        <a:ext cx="1022851" cy="177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215260" y="12377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AAN155</a:t>
            </a: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/>
        </p:nvGraphicFramePr>
        <p:xfrm>
          <a:off x="2880623" y="266700"/>
          <a:ext cx="1022851" cy="177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CS ChemDraw Drawing" r:id="rId10" imgW="1704751" imgH="2956409" progId="ChemDraw.Document.6.0">
                  <p:embed/>
                </p:oleObj>
              </mc:Choice>
              <mc:Fallback>
                <p:oleObj name="CS ChemDraw Drawing" r:id="rId10" imgW="1704751" imgH="2956409" progId="ChemDraw.Document.6.0">
                  <p:embed/>
                  <p:pic>
                    <p:nvPicPr>
                      <p:cNvPr id="16" name="Objeto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80623" y="266700"/>
                        <a:ext cx="1022851" cy="177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3949657" y="1237765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AAN155+Ba</a:t>
            </a:r>
            <a:r>
              <a:rPr lang="es-ES" baseline="30000" dirty="0">
                <a:solidFill>
                  <a:srgbClr val="C00000"/>
                </a:solidFill>
              </a:rPr>
              <a:t>++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39961" y="2175309"/>
            <a:ext cx="1484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Measured</a:t>
            </a:r>
            <a:r>
              <a:rPr lang="es-ES" sz="1200" dirty="0"/>
              <a:t> at 502 </a:t>
            </a:r>
            <a:r>
              <a:rPr lang="es-ES" sz="1200" dirty="0" err="1"/>
              <a:t>nm</a:t>
            </a:r>
            <a:endParaRPr lang="es-ES" sz="1200" dirty="0"/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dirty="0"/>
              <a:t> 2.78 </a:t>
            </a:r>
            <a:r>
              <a:rPr lang="es-ES" sz="1200" dirty="0" err="1"/>
              <a:t>ns</a:t>
            </a:r>
            <a:r>
              <a:rPr lang="es-ES" sz="1200" dirty="0"/>
              <a:t> (100%)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c</a:t>
            </a:r>
            <a:r>
              <a:rPr lang="es-ES" sz="1200" baseline="30000" dirty="0"/>
              <a:t>2</a:t>
            </a:r>
            <a:r>
              <a:rPr lang="es-ES" sz="1200" dirty="0"/>
              <a:t> 1.140 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977658" y="2143935"/>
            <a:ext cx="1497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Measured</a:t>
            </a:r>
            <a:r>
              <a:rPr lang="es-ES" sz="1200" dirty="0"/>
              <a:t> at 618 </a:t>
            </a:r>
            <a:r>
              <a:rPr lang="es-ES" sz="1200" dirty="0" err="1"/>
              <a:t>nm</a:t>
            </a:r>
            <a:endParaRPr lang="es-ES" sz="1200" dirty="0"/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1</a:t>
            </a:r>
            <a:r>
              <a:rPr lang="es-ES" sz="1200" dirty="0"/>
              <a:t> 11.5 </a:t>
            </a:r>
            <a:r>
              <a:rPr lang="es-ES" sz="1200" dirty="0" err="1"/>
              <a:t>ns</a:t>
            </a:r>
            <a:r>
              <a:rPr lang="es-ES" sz="1200" dirty="0"/>
              <a:t> (5.4%)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2</a:t>
            </a:r>
            <a:r>
              <a:rPr lang="es-ES" sz="1200" dirty="0">
                <a:latin typeface="Symbol" panose="05050102010706020507" pitchFamily="18" charset="2"/>
              </a:rPr>
              <a:t> </a:t>
            </a:r>
            <a:r>
              <a:rPr lang="es-ES" sz="1200" dirty="0"/>
              <a:t>121.7 </a:t>
            </a:r>
            <a:r>
              <a:rPr lang="es-ES" sz="1200" dirty="0" err="1"/>
              <a:t>ns</a:t>
            </a:r>
            <a:r>
              <a:rPr lang="es-ES" sz="1200" dirty="0"/>
              <a:t> (67.8%)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3</a:t>
            </a:r>
            <a:r>
              <a:rPr lang="es-ES" sz="1200" dirty="0">
                <a:latin typeface="Symbol" panose="05050102010706020507" pitchFamily="18" charset="2"/>
              </a:rPr>
              <a:t> </a:t>
            </a:r>
            <a:r>
              <a:rPr lang="es-ES" sz="1200" dirty="0"/>
              <a:t> 379.8 </a:t>
            </a:r>
            <a:r>
              <a:rPr lang="es-ES" sz="1200" dirty="0" err="1"/>
              <a:t>ns</a:t>
            </a:r>
            <a:r>
              <a:rPr lang="es-ES" sz="1200" dirty="0"/>
              <a:t> (26.8%)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c</a:t>
            </a:r>
            <a:r>
              <a:rPr lang="es-ES" sz="1200" baseline="30000" dirty="0"/>
              <a:t>2</a:t>
            </a:r>
            <a:r>
              <a:rPr lang="es-ES" sz="1200" dirty="0"/>
              <a:t> 0.9648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4381394" y="4886400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</a:rPr>
              <a:t>AAN155 618 </a:t>
            </a:r>
            <a:r>
              <a:rPr lang="es-ES" sz="1200" dirty="0" err="1">
                <a:solidFill>
                  <a:srgbClr val="00B050"/>
                </a:solidFill>
              </a:rPr>
              <a:t>nm</a:t>
            </a:r>
            <a:endParaRPr lang="es-ES" sz="1200" dirty="0">
              <a:solidFill>
                <a:srgbClr val="00B05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938169" y="4447647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</a:rPr>
              <a:t>AAN155 +50 Ba 618 </a:t>
            </a:r>
            <a:r>
              <a:rPr lang="es-ES" sz="1200" dirty="0" err="1">
                <a:solidFill>
                  <a:srgbClr val="C00000"/>
                </a:solidFill>
              </a:rPr>
              <a:t>nm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910700" y="2952086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LIFETIME MODE-MCS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9127973" y="2143935"/>
            <a:ext cx="1497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Measured</a:t>
            </a:r>
            <a:r>
              <a:rPr lang="es-ES" sz="1200" dirty="0"/>
              <a:t> at 618 </a:t>
            </a:r>
            <a:r>
              <a:rPr lang="es-ES" sz="1200" dirty="0" err="1"/>
              <a:t>nm</a:t>
            </a:r>
            <a:endParaRPr lang="es-ES" sz="1200" dirty="0"/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1</a:t>
            </a:r>
            <a:r>
              <a:rPr lang="es-ES" sz="1200" dirty="0"/>
              <a:t> 7.0 </a:t>
            </a:r>
            <a:r>
              <a:rPr lang="es-ES" sz="1200" dirty="0" err="1"/>
              <a:t>ns</a:t>
            </a:r>
            <a:r>
              <a:rPr lang="es-ES" sz="1200" dirty="0"/>
              <a:t> (8.7%)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2</a:t>
            </a:r>
            <a:r>
              <a:rPr lang="es-ES" sz="1200" dirty="0">
                <a:latin typeface="Symbol" panose="05050102010706020507" pitchFamily="18" charset="2"/>
              </a:rPr>
              <a:t> </a:t>
            </a:r>
            <a:r>
              <a:rPr lang="es-ES" sz="1200" dirty="0"/>
              <a:t>122.5 </a:t>
            </a:r>
            <a:r>
              <a:rPr lang="es-ES" sz="1200" dirty="0" err="1"/>
              <a:t>ns</a:t>
            </a:r>
            <a:r>
              <a:rPr lang="es-ES" sz="1200" dirty="0"/>
              <a:t> (11.3%)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baseline="-25000" dirty="0">
                <a:latin typeface="Symbol" panose="05050102010706020507" pitchFamily="18" charset="2"/>
              </a:rPr>
              <a:t>3</a:t>
            </a:r>
            <a:r>
              <a:rPr lang="es-ES" sz="1200" dirty="0">
                <a:latin typeface="Symbol" panose="05050102010706020507" pitchFamily="18" charset="2"/>
              </a:rPr>
              <a:t> </a:t>
            </a:r>
            <a:r>
              <a:rPr lang="es-ES" sz="1200" dirty="0"/>
              <a:t> 1033.8 </a:t>
            </a:r>
            <a:r>
              <a:rPr lang="es-ES" sz="1200" dirty="0" err="1"/>
              <a:t>ns</a:t>
            </a:r>
            <a:r>
              <a:rPr lang="es-ES" sz="1200" dirty="0"/>
              <a:t> (80.0%)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c</a:t>
            </a:r>
            <a:r>
              <a:rPr lang="es-ES" sz="1200" baseline="30000" dirty="0"/>
              <a:t>2</a:t>
            </a:r>
            <a:r>
              <a:rPr lang="es-ES" sz="1200" dirty="0"/>
              <a:t> 0.9648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2020" y="3159598"/>
            <a:ext cx="5456393" cy="3859102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9856234" y="4563235"/>
            <a:ext cx="1741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</a:rPr>
              <a:t> AAN160 + 50 Ba 590 </a:t>
            </a:r>
            <a:r>
              <a:rPr lang="es-ES" sz="1200" dirty="0" err="1">
                <a:solidFill>
                  <a:srgbClr val="C00000"/>
                </a:solidFill>
              </a:rPr>
              <a:t>nm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0314241" y="5024900"/>
            <a:ext cx="124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</a:rPr>
              <a:t> AAN160 590 </a:t>
            </a:r>
            <a:r>
              <a:rPr lang="es-ES" sz="1200" dirty="0" err="1">
                <a:solidFill>
                  <a:srgbClr val="00B050"/>
                </a:solidFill>
              </a:rPr>
              <a:t>nm</a:t>
            </a:r>
            <a:endParaRPr lang="es-ES" sz="1200" dirty="0">
              <a:solidFill>
                <a:srgbClr val="00B05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251970" y="3084608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LIFETIME MODE-MCS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423283" y="2046974"/>
            <a:ext cx="571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TCSPC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283666" y="2034421"/>
            <a:ext cx="571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TCSPC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3400585" y="2042994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MCS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9668370" y="2057135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MCS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6668301" y="2163763"/>
            <a:ext cx="1484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Measured</a:t>
            </a:r>
            <a:r>
              <a:rPr lang="es-ES" sz="1200" dirty="0"/>
              <a:t> at 500 </a:t>
            </a:r>
            <a:r>
              <a:rPr lang="es-ES" sz="1200" dirty="0" err="1"/>
              <a:t>nm</a:t>
            </a:r>
            <a:endParaRPr lang="es-ES" sz="1200" dirty="0"/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t</a:t>
            </a:r>
            <a:r>
              <a:rPr lang="es-ES" sz="1200" dirty="0"/>
              <a:t> 2.81 </a:t>
            </a:r>
            <a:r>
              <a:rPr lang="es-ES" sz="1200" dirty="0" err="1"/>
              <a:t>ns</a:t>
            </a:r>
            <a:r>
              <a:rPr lang="es-ES" sz="1200" dirty="0"/>
              <a:t> (100%)</a:t>
            </a:r>
          </a:p>
          <a:p>
            <a:pPr algn="ctr"/>
            <a:r>
              <a:rPr lang="es-ES" sz="1200" dirty="0">
                <a:latin typeface="Symbol" panose="05050102010706020507" pitchFamily="18" charset="2"/>
              </a:rPr>
              <a:t>c</a:t>
            </a:r>
            <a:r>
              <a:rPr lang="es-ES" sz="1200" baseline="30000" dirty="0"/>
              <a:t>2</a:t>
            </a:r>
            <a:r>
              <a:rPr lang="es-ES" sz="1200" dirty="0"/>
              <a:t> 1.081</a:t>
            </a:r>
          </a:p>
        </p:txBody>
      </p:sp>
    </p:spTree>
    <p:extLst>
      <p:ext uri="{BB962C8B-B14F-4D97-AF65-F5344CB8AC3E}">
        <p14:creationId xmlns:p14="http://schemas.microsoft.com/office/powerpoint/2010/main" val="229276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2077"/>
            <a:ext cx="4115156" cy="2469094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 rot="5400000">
            <a:off x="4926685" y="1009557"/>
            <a:ext cx="1007676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 rot="5400000">
            <a:off x="4902499" y="1424616"/>
            <a:ext cx="870022" cy="1765130"/>
          </a:xfrm>
          <a:prstGeom prst="ellipse">
            <a:avLst/>
          </a:prstGeom>
          <a:gradFill flip="none" rotWithShape="1">
            <a:gsLst>
              <a:gs pos="15000">
                <a:srgbClr val="FFD5B9"/>
              </a:gs>
              <a:gs pos="0">
                <a:srgbClr val="FFAF79"/>
              </a:gs>
              <a:gs pos="100000">
                <a:schemeClr val="accent5">
                  <a:lumMod val="0"/>
                  <a:lumOff val="100000"/>
                </a:schemeClr>
              </a:gs>
              <a:gs pos="66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856470" y="1385606"/>
          <a:ext cx="2020252" cy="113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S ChemDraw Drawing" r:id="rId4" imgW="2886075" imgH="1619778" progId="ChemDraw.Document.6.0">
                  <p:embed/>
                </p:oleObj>
              </mc:Choice>
              <mc:Fallback>
                <p:oleObj name="CS ChemDraw Drawing" r:id="rId4" imgW="2886075" imgH="1619778" progId="ChemDraw.Document.6.0">
                  <p:embed/>
                  <p:pic>
                    <p:nvPicPr>
                      <p:cNvPr id="12" name="Objeto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6470" y="1385606"/>
                        <a:ext cx="2020252" cy="113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lipse 12"/>
          <p:cNvSpPr/>
          <p:nvPr/>
        </p:nvSpPr>
        <p:spPr>
          <a:xfrm rot="5400000">
            <a:off x="1256851" y="1000122"/>
            <a:ext cx="1007676" cy="1516695"/>
          </a:xfrm>
          <a:prstGeom prst="ellipse">
            <a:avLst/>
          </a:prstGeom>
          <a:gradFill flip="none" rotWithShape="1">
            <a:gsLst>
              <a:gs pos="31000">
                <a:srgbClr val="D2FDD6"/>
              </a:gs>
              <a:gs pos="0">
                <a:srgbClr val="29F73D"/>
              </a:gs>
              <a:gs pos="100000">
                <a:schemeClr val="accent5">
                  <a:lumMod val="0"/>
                  <a:lumOff val="100000"/>
                </a:schemeClr>
              </a:gs>
              <a:gs pos="7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1241017" y="251649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AAN155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731869" y="2482426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AAN155+Ba</a:t>
            </a:r>
            <a:r>
              <a:rPr lang="es-ES" baseline="30000" dirty="0">
                <a:solidFill>
                  <a:srgbClr val="C00000"/>
                </a:solidFill>
              </a:rPr>
              <a:t>++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341" y="1197832"/>
            <a:ext cx="2026920" cy="114014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3306" y="3232077"/>
            <a:ext cx="4115156" cy="246909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1653" y="3232077"/>
            <a:ext cx="4115156" cy="2469094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4692722" y="-45787"/>
            <a:ext cx="321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Time-resolved </a:t>
            </a:r>
            <a:r>
              <a:rPr lang="es-ES" dirty="0" err="1"/>
              <a:t>emission</a:t>
            </a:r>
            <a:r>
              <a:rPr lang="es-ES" dirty="0"/>
              <a:t> AAN155</a:t>
            </a:r>
          </a:p>
        </p:txBody>
      </p:sp>
    </p:spTree>
    <p:extLst>
      <p:ext uri="{BB962C8B-B14F-4D97-AF65-F5344CB8AC3E}">
        <p14:creationId xmlns:p14="http://schemas.microsoft.com/office/powerpoint/2010/main" val="3025519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118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Tema de Office</vt:lpstr>
      <vt:lpstr>CS ChemDraw Drawing</vt:lpstr>
      <vt:lpstr>PowerPoint Presentation</vt:lpstr>
      <vt:lpstr>PowerPoint Presentation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ZORAIDA FREIXA</dc:creator>
  <cp:lastModifiedBy>Microsoft Office User</cp:lastModifiedBy>
  <cp:revision>3</cp:revision>
  <dcterms:created xsi:type="dcterms:W3CDTF">2022-02-20T09:38:21Z</dcterms:created>
  <dcterms:modified xsi:type="dcterms:W3CDTF">2022-02-20T13:07:50Z</dcterms:modified>
</cp:coreProperties>
</file>