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08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70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99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1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61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03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2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50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3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2BAD09-1131-4942-96D7-FD3382150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A5E7AD-22C2-447F-9F27-67BAB8B4C8F3}"/>
              </a:ext>
            </a:extLst>
          </p:cNvPr>
          <p:cNvSpPr txBox="1"/>
          <p:nvPr/>
        </p:nvSpPr>
        <p:spPr>
          <a:xfrm>
            <a:off x="10427373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5AF500-F846-4E9E-AE02-E85F5B5AC8AF}"/>
              </a:ext>
            </a:extLst>
          </p:cNvPr>
          <p:cNvSpPr txBox="1"/>
          <p:nvPr/>
        </p:nvSpPr>
        <p:spPr>
          <a:xfrm>
            <a:off x="6882103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4A83C9-6F2A-45DD-B02B-579DFE2FCE76}"/>
              </a:ext>
            </a:extLst>
          </p:cNvPr>
          <p:cNvSpPr txBox="1"/>
          <p:nvPr/>
        </p:nvSpPr>
        <p:spPr>
          <a:xfrm>
            <a:off x="4071732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59C3D3-9780-4D6A-9DD5-E1E7EA532DC5}"/>
              </a:ext>
            </a:extLst>
          </p:cNvPr>
          <p:cNvSpPr txBox="1"/>
          <p:nvPr/>
        </p:nvSpPr>
        <p:spPr>
          <a:xfrm>
            <a:off x="893897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FBI·G1</a:t>
            </a:r>
          </a:p>
        </p:txBody>
      </p:sp>
      <p:pic>
        <p:nvPicPr>
          <p:cNvPr id="3" name="Imagen 2" descr="Botella de cristal con líquido dentro&#10;&#10;Descripción generada automáticamente con confianza media">
            <a:extLst>
              <a:ext uri="{FF2B5EF4-FFF2-40B4-BE49-F238E27FC236}">
                <a16:creationId xmlns:a16="http://schemas.microsoft.com/office/drawing/2014/main" id="{E3CEF3C3-85AA-4877-A64F-0A3566390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7" y="1911461"/>
            <a:ext cx="1098811" cy="1517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4">
                <a:extLst>
                  <a:ext uri="{FF2B5EF4-FFF2-40B4-BE49-F238E27FC236}">
                    <a16:creationId xmlns:a16="http://schemas.microsoft.com/office/drawing/2014/main" id="{78A0CE34-42AF-4B14-BF16-4C6E0724E6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319764"/>
                  </p:ext>
                </p:extLst>
              </p:nvPr>
            </p:nvGraphicFramePr>
            <p:xfrm>
              <a:off x="969913" y="3634549"/>
              <a:ext cx="10062941" cy="23938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6101">
                      <a:extLst>
                        <a:ext uri="{9D8B030D-6E8A-4147-A177-3AD203B41FA5}">
                          <a16:colId xmlns:a16="http://schemas.microsoft.com/office/drawing/2014/main" val="599634307"/>
                        </a:ext>
                      </a:extLst>
                    </a:gridCol>
                    <a:gridCol w="466993">
                      <a:extLst>
                        <a:ext uri="{9D8B030D-6E8A-4147-A177-3AD203B41FA5}">
                          <a16:colId xmlns:a16="http://schemas.microsoft.com/office/drawing/2014/main" val="374404052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3746745735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1977706380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97758857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7001924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824966148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450504506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77766503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413051934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87301477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2195845860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1599351350"/>
                        </a:ext>
                      </a:extLst>
                    </a:gridCol>
                    <a:gridCol w="878595">
                      <a:extLst>
                        <a:ext uri="{9D8B030D-6E8A-4147-A177-3AD203B41FA5}">
                          <a16:colId xmlns:a16="http://schemas.microsoft.com/office/drawing/2014/main" val="410002121"/>
                        </a:ext>
                      </a:extLst>
                    </a:gridCol>
                  </a:tblGrid>
                  <a:tr h="3989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err="1">
                              <a:solidFill>
                                <a:schemeClr val="bg1"/>
                              </a:solidFill>
                            </a:rPr>
                            <a:t>Compound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 l</a:t>
                          </a: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</a:rPr>
                            <a:t>em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a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</a:t>
                          </a:r>
                          <a:endParaRPr lang="es-E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Dl</a:t>
                          </a: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ES" sz="1200" b="0" i="1" dirty="0" smtClean="0">
                                        <a:solidFill>
                                          <a:schemeClr val="bg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200" b="0" i="1" dirty="0" smtClean="0">
                                        <a:solidFill>
                                          <a:schemeClr val="bg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200" dirty="0" smtClean="0">
                                        <a:solidFill>
                                          <a:schemeClr val="bg1"/>
                                        </a:solidFill>
                                        <a:latin typeface="Symbol" panose="05050102010706020507" pitchFamily="18" charset="2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em</m:t>
                                    </m:r>
                                  </m:sub>
                                  <m:sup>
                                    <m:r>
                                      <a:rPr lang="es-ES" sz="12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ES" sz="1200" dirty="0" smtClean="0">
                                        <a:solidFill>
                                          <a:schemeClr val="bg1"/>
                                        </a:solidFill>
                                        <a:latin typeface="Symbol" panose="05050102010706020507" pitchFamily="18" charset="2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200" dirty="0" smtClean="0">
                                        <a:solidFill>
                                          <a:schemeClr val="bg1"/>
                                        </a:solidFill>
                                        <a:latin typeface="Symbol" panose="05050102010706020507" pitchFamily="18" charset="2"/>
                                      </a:rPr>
                                      <m:t>l</m:t>
                                    </m:r>
                                  </m:sub>
                                  <m:sup>
                                    <m:r>
                                      <a:rPr lang="es-ES" sz="12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s-ES" sz="12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E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</a:rPr>
                            <a:t>(M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 cm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s-ES" sz="1200" b="0" baseline="30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E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·cm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E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 (</a:t>
                          </a: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Å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="0" dirty="0" err="1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r>
                            <a:rPr lang="es-ES" sz="1200" b="0" baseline="-25000" dirty="0" err="1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r>
                            <a:rPr lang="es-ES" sz="1200" b="0" i="1" baseline="30000" dirty="0" err="1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r>
                            <a:rPr lang="es-ES" sz="1200" b="0" i="1" baseline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</a:rPr>
                            <a:t>(M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s-ES" sz="1200" b="0" baseline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1202"/>
                      </a:ext>
                    </a:extLst>
                  </a:tr>
                  <a:tr h="398971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227954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algn="ctr"/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baseline="30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589197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>
                              <a:solidFill>
                                <a:schemeClr val="bg1"/>
                              </a:solidFill>
                              <a:latin typeface="+mn-lt"/>
                              <a:cs typeface="+mn-cs"/>
                            </a:rPr>
                            <a:t>G2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622 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552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70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210.6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0.23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0.55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5,990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16,564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26,044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30,117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1.00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1.15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1.3·10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</a:rPr>
                            <a:t>6</a:t>
                          </a:r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3590303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aseline="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4.3·10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748739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10,301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10,822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  <a:p>
                          <a:pPr algn="ctr"/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41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4">
                <a:extLst>
                  <a:ext uri="{FF2B5EF4-FFF2-40B4-BE49-F238E27FC236}">
                    <a16:creationId xmlns:a16="http://schemas.microsoft.com/office/drawing/2014/main" id="{78A0CE34-42AF-4B14-BF16-4C6E0724E6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319764"/>
                  </p:ext>
                </p:extLst>
              </p:nvPr>
            </p:nvGraphicFramePr>
            <p:xfrm>
              <a:off x="969913" y="3634549"/>
              <a:ext cx="10062941" cy="23938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6101">
                      <a:extLst>
                        <a:ext uri="{9D8B030D-6E8A-4147-A177-3AD203B41FA5}">
                          <a16:colId xmlns:a16="http://schemas.microsoft.com/office/drawing/2014/main" val="599634307"/>
                        </a:ext>
                      </a:extLst>
                    </a:gridCol>
                    <a:gridCol w="466993">
                      <a:extLst>
                        <a:ext uri="{9D8B030D-6E8A-4147-A177-3AD203B41FA5}">
                          <a16:colId xmlns:a16="http://schemas.microsoft.com/office/drawing/2014/main" val="374404052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3746745735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1977706380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97758857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7001924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824966148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450504506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77766503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413051934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87301477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2195845860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1599351350"/>
                        </a:ext>
                      </a:extLst>
                    </a:gridCol>
                    <a:gridCol w="878595">
                      <a:extLst>
                        <a:ext uri="{9D8B030D-6E8A-4147-A177-3AD203B41FA5}">
                          <a16:colId xmlns:a16="http://schemas.microsoft.com/office/drawing/2014/main" val="410002121"/>
                        </a:ext>
                      </a:extLst>
                    </a:gridCol>
                  </a:tblGrid>
                  <a:tr h="3989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err="1">
                              <a:solidFill>
                                <a:schemeClr val="bg1"/>
                              </a:solidFill>
                            </a:rPr>
                            <a:t>Compound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 l</a:t>
                          </a: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</a:rPr>
                            <a:t>em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a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</a:t>
                          </a:r>
                          <a:endParaRPr lang="es-E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Dl</a:t>
                          </a:r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62" t="-763" r="-925000" b="-20152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1515" t="-1515" r="-364502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000" t="-1515" r="-262931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000" t="-1515" r="-162931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0000" t="-1515" r="-62931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="0" dirty="0" err="1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r>
                            <a:rPr lang="es-ES" sz="1200" b="0" baseline="-25000" dirty="0" err="1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r>
                            <a:rPr lang="es-ES" sz="1200" b="0" i="1" baseline="30000" dirty="0" err="1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r>
                            <a:rPr lang="es-ES" sz="1200" b="0" i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200" b="0" dirty="0" smtClean="0">
                              <a:solidFill>
                                <a:schemeClr val="bg1"/>
                              </a:solidFill>
                            </a:rPr>
                            <a:t>(M</a:t>
                          </a:r>
                          <a:r>
                            <a:rPr lang="es-ES" sz="1200" b="0" baseline="30000" dirty="0" smtClean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s-ES" sz="1200" b="0" baseline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1202"/>
                      </a:ext>
                    </a:extLst>
                  </a:tr>
                  <a:tr h="398971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227954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algn="ctr"/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baseline="30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589197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cs typeface="+mn-cs"/>
                            </a:rPr>
                            <a:t>G2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622 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552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70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210.6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0.23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0.55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5,990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16,564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26,044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30,117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1.00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1.15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1.3·10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</a:rPr>
                            <a:t>6</a:t>
                          </a:r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3590303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AAN155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618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116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254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12,705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12,750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aseline="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4.3·10</a:t>
                          </a:r>
                          <a:r>
                            <a:rPr lang="es-ES" sz="1200" baseline="3000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748739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AAN160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10,301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10,822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4.7·10</a:t>
                          </a:r>
                          <a:r>
                            <a:rPr lang="es-ES" sz="1200" baseline="3000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  <a:p>
                          <a:pPr algn="ctr"/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41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ángulo 3"/>
          <p:cNvSpPr/>
          <p:nvPr/>
        </p:nvSpPr>
        <p:spPr>
          <a:xfrm>
            <a:off x="893897" y="4778829"/>
            <a:ext cx="10214974" cy="50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03147" y="99093"/>
            <a:ext cx="2443843" cy="33267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8ADF70F-DB2C-4F71-92CC-46D383A2ECA0}"/>
              </a:ext>
            </a:extLst>
          </p:cNvPr>
          <p:cNvSpPr txBox="1"/>
          <p:nvPr/>
        </p:nvSpPr>
        <p:spPr>
          <a:xfrm>
            <a:off x="956763" y="6155010"/>
            <a:ext cx="100629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000" b="0" i="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wavelengths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s-ES" sz="1000" b="0" i="0" baseline="-25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a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s-ES" sz="1000" b="0" i="0" baseline="-25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_max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s-ES" sz="1000" b="0" i="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discrimination factors (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respect to unbound fluorophores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λem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Cyrl-AZ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l-GR" sz="1000" b="0" i="1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m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olecular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fluorescent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emissions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l-GR" sz="1000" b="0" i="1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molar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extinction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000" dirty="0">
                <a:solidFill>
                  <a:schemeClr val="bg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l(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G2) =325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AAN155 and AAN160 at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isosbestic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>
                <a:solidFill>
                  <a:schemeClr val="bg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l(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AAN155)= 365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000" dirty="0">
                <a:solidFill>
                  <a:schemeClr val="bg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l(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AAN160)= 370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 with barium perchlorate in acetonitrile at 298 K using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Nelder-Nelder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mead fitting on the 300-500 nm spectral region.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F5AF500-F846-4E9E-AE02-E85F5B5AC8AF}"/>
              </a:ext>
            </a:extLst>
          </p:cNvPr>
          <p:cNvSpPr txBox="1"/>
          <p:nvPr/>
        </p:nvSpPr>
        <p:spPr>
          <a:xfrm>
            <a:off x="8326568" y="1528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AAN160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F4A83C9-6F2A-45DD-B02B-579DFE2FCE76}"/>
              </a:ext>
            </a:extLst>
          </p:cNvPr>
          <p:cNvSpPr txBox="1"/>
          <p:nvPr/>
        </p:nvSpPr>
        <p:spPr>
          <a:xfrm>
            <a:off x="4224132" y="15850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AAN-155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59C3D3-9780-4D6A-9DD5-E1E7EA532DC5}"/>
              </a:ext>
            </a:extLst>
          </p:cNvPr>
          <p:cNvSpPr txBox="1"/>
          <p:nvPr/>
        </p:nvSpPr>
        <p:spPr>
          <a:xfrm>
            <a:off x="1046297" y="1585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FBI-G2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9423"/>
              </p:ext>
            </p:extLst>
          </p:nvPr>
        </p:nvGraphicFramePr>
        <p:xfrm>
          <a:off x="4124771" y="657183"/>
          <a:ext cx="147955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CS ChemDraw Drawing" r:id="rId5" imgW="1479458" imgH="2482047" progId="ChemDraw.Document.6.0">
                  <p:embed/>
                </p:oleObj>
              </mc:Choice>
              <mc:Fallback>
                <p:oleObj name="CS ChemDraw Drawing" r:id="rId5" imgW="1479458" imgH="24820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4771" y="657183"/>
                        <a:ext cx="1479550" cy="248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97053"/>
              </p:ext>
            </p:extLst>
          </p:nvPr>
        </p:nvGraphicFramePr>
        <p:xfrm>
          <a:off x="7620158" y="670829"/>
          <a:ext cx="1901825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CS ChemDraw Drawing" r:id="rId7" imgW="1901536" imgH="2480607" progId="ChemDraw.Document.6.0">
                  <p:embed/>
                </p:oleObj>
              </mc:Choice>
              <mc:Fallback>
                <p:oleObj name="CS ChemDraw Drawing" r:id="rId7" imgW="1901536" imgH="248060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158" y="670829"/>
                        <a:ext cx="1901825" cy="248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70903"/>
              </p:ext>
            </p:extLst>
          </p:nvPr>
        </p:nvGraphicFramePr>
        <p:xfrm>
          <a:off x="851094" y="505844"/>
          <a:ext cx="18621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S ChemDraw Drawing" r:id="rId9" imgW="1861843" imgH="1441414" progId="ChemDraw.Document.6.0">
                  <p:embed/>
                </p:oleObj>
              </mc:Choice>
              <mc:Fallback>
                <p:oleObj name="CS ChemDraw Drawing" r:id="rId9" imgW="1861843" imgH="144141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1094" y="505844"/>
                        <a:ext cx="1862137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t="35313" r="28918" b="13455"/>
          <a:stretch/>
        </p:blipFill>
        <p:spPr>
          <a:xfrm>
            <a:off x="6800357" y="2266950"/>
            <a:ext cx="1438275" cy="1171163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t="5210" r="27052" b="32352"/>
          <a:stretch/>
        </p:blipFill>
        <p:spPr>
          <a:xfrm>
            <a:off x="3217012" y="2214150"/>
            <a:ext cx="1352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000447" y="807066"/>
            <a:ext cx="28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AAN155 </a:t>
            </a:r>
            <a:r>
              <a:rPr lang="es-ES" dirty="0" err="1"/>
              <a:t>absorption</a:t>
            </a:r>
            <a:r>
              <a:rPr lang="es-ES" dirty="0"/>
              <a:t> (1E-5M)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091" y="1157826"/>
            <a:ext cx="4572396" cy="49320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40" y="1157825"/>
            <a:ext cx="4572396" cy="493209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8507" y="788493"/>
            <a:ext cx="360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AAN155 </a:t>
            </a:r>
            <a:r>
              <a:rPr lang="es-ES" dirty="0" err="1"/>
              <a:t>emission</a:t>
            </a:r>
            <a:r>
              <a:rPr lang="es-ES" dirty="0"/>
              <a:t> (1E-5M)</a:t>
            </a:r>
          </a:p>
          <a:p>
            <a:pPr algn="ctr"/>
            <a:r>
              <a:rPr lang="es-ES" dirty="0" err="1"/>
              <a:t>Excitation</a:t>
            </a:r>
            <a:r>
              <a:rPr lang="es-ES" dirty="0"/>
              <a:t> at 365 </a:t>
            </a:r>
            <a:r>
              <a:rPr lang="es-ES" dirty="0" err="1"/>
              <a:t>nm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617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220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Tema de Office</vt:lpstr>
      <vt:lpstr>CS ChemDraw Drawing</vt:lpstr>
      <vt:lpstr>PowerPoint Presentation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10</cp:revision>
  <dcterms:created xsi:type="dcterms:W3CDTF">2022-01-31T14:40:01Z</dcterms:created>
  <dcterms:modified xsi:type="dcterms:W3CDTF">2022-02-20T13:08:29Z</dcterms:modified>
</cp:coreProperties>
</file>