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16" y="184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71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40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2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3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21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9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9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21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5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3D0-A49E-4325-992D-E5C25FCE4570}" type="datetimeFigureOut">
              <a:rPr lang="es-ES" smtClean="0"/>
              <a:t>18/2/22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D7E2-4FA1-45D7-AD0E-E851C11E9D8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3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663569" y="5643405"/>
            <a:ext cx="33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(mol/cm2)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68" y="1323975"/>
            <a:ext cx="4438650" cy="26765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06079" y="271105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Materna, K. L.;  </a:t>
            </a:r>
            <a:r>
              <a:rPr lang="es-ES" sz="1100" dirty="0" err="1"/>
              <a:t>Jiang</a:t>
            </a:r>
            <a:r>
              <a:rPr lang="es-ES" sz="1100" dirty="0"/>
              <a:t>, J.;  </a:t>
            </a:r>
            <a:r>
              <a:rPr lang="es-ES" sz="1100" dirty="0" err="1"/>
              <a:t>Crabtree</a:t>
            </a:r>
            <a:r>
              <a:rPr lang="es-ES" sz="1100" dirty="0"/>
              <a:t>, R. H.; </a:t>
            </a:r>
            <a:r>
              <a:rPr lang="es-ES" sz="1100" dirty="0" err="1"/>
              <a:t>Brudvig</a:t>
            </a:r>
            <a:r>
              <a:rPr lang="es-ES" sz="1100" dirty="0"/>
              <a:t>, G. W., </a:t>
            </a:r>
            <a:r>
              <a:rPr lang="es-ES" sz="1100" dirty="0" err="1"/>
              <a:t>Silatrane</a:t>
            </a:r>
            <a:r>
              <a:rPr lang="es-ES" sz="1100" dirty="0"/>
              <a:t> </a:t>
            </a:r>
            <a:r>
              <a:rPr lang="es-ES" sz="1100" dirty="0" err="1"/>
              <a:t>Anchors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Metal Oxide </a:t>
            </a:r>
            <a:r>
              <a:rPr lang="es-ES" sz="1100" dirty="0" err="1"/>
              <a:t>Surfaces</a:t>
            </a:r>
            <a:r>
              <a:rPr lang="es-ES" sz="1100" dirty="0"/>
              <a:t>: </a:t>
            </a:r>
            <a:r>
              <a:rPr lang="es-ES" sz="1100" dirty="0" err="1"/>
              <a:t>Optimization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Potential</a:t>
            </a:r>
            <a:r>
              <a:rPr lang="es-ES" sz="1100" dirty="0"/>
              <a:t> </a:t>
            </a:r>
            <a:r>
              <a:rPr lang="es-ES" sz="1100" dirty="0" err="1"/>
              <a:t>Photocatalytic</a:t>
            </a:r>
            <a:r>
              <a:rPr lang="es-ES" sz="1100" dirty="0"/>
              <a:t> and </a:t>
            </a:r>
            <a:r>
              <a:rPr lang="es-ES" sz="1100" dirty="0" err="1"/>
              <a:t>Electrocatalytic</a:t>
            </a:r>
            <a:r>
              <a:rPr lang="es-ES" sz="1100" dirty="0"/>
              <a:t> </a:t>
            </a:r>
            <a:r>
              <a:rPr lang="es-ES" sz="1100" dirty="0" err="1"/>
              <a:t>Applications</a:t>
            </a:r>
            <a:r>
              <a:rPr lang="es-ES" sz="1100" dirty="0"/>
              <a:t>. </a:t>
            </a:r>
            <a:r>
              <a:rPr lang="es-ES" sz="1100" i="1" dirty="0"/>
              <a:t>ACS </a:t>
            </a:r>
            <a:r>
              <a:rPr lang="es-ES" sz="1100" i="1" dirty="0" err="1"/>
              <a:t>Applied</a:t>
            </a:r>
            <a:r>
              <a:rPr lang="es-ES" sz="1100" i="1" dirty="0"/>
              <a:t> </a:t>
            </a:r>
            <a:r>
              <a:rPr lang="es-ES" sz="1100" i="1" dirty="0" err="1"/>
              <a:t>Materials</a:t>
            </a:r>
            <a:r>
              <a:rPr lang="es-ES" sz="1100" i="1" dirty="0"/>
              <a:t> &amp; Interfaces</a:t>
            </a:r>
            <a:r>
              <a:rPr lang="es-ES" sz="1100" dirty="0"/>
              <a:t> </a:t>
            </a:r>
            <a:r>
              <a:rPr lang="es-ES" sz="1100" b="1" dirty="0"/>
              <a:t>2019</a:t>
            </a:r>
            <a:r>
              <a:rPr lang="es-ES" sz="1100" dirty="0"/>
              <a:t>, </a:t>
            </a:r>
            <a:r>
              <a:rPr lang="es-ES" sz="1100" i="1" dirty="0"/>
              <a:t>11 (6)</a:t>
            </a:r>
            <a:r>
              <a:rPr lang="es-ES" sz="1100" dirty="0"/>
              <a:t>, 5602-5609.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2" y="1434770"/>
            <a:ext cx="5981700" cy="28670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349768" y="1656273"/>
            <a:ext cx="4304519" cy="612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1841849" y="4497043"/>
            <a:ext cx="400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</a:t>
            </a:r>
            <a:r>
              <a:rPr lang="es-ES" dirty="0" err="1"/>
              <a:t>nmol</a:t>
            </a:r>
            <a:r>
              <a:rPr lang="es-ES" dirty="0"/>
              <a:t>/cm2 =  6.023E14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94144" y="4375471"/>
            <a:ext cx="4304519" cy="612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3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75" y="677760"/>
            <a:ext cx="4572396" cy="4182218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02661" y="271040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+mj-lt"/>
              </a:rPr>
              <a:t>A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)=0.00291299 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7617062" y="2956720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638354" y="5169813"/>
            <a:ext cx="67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 = 3.31E-10 mol/cm2 = 1.99E14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699862" y="22152"/>
            <a:ext cx="225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quartz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3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80" y="677760"/>
            <a:ext cx="4572396" cy="41822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02661" y="2710402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+mj-lt"/>
              </a:rPr>
              <a:t>A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)=0.00247252 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7617062" y="2956720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638354" y="5169813"/>
            <a:ext cx="67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Coverage</a:t>
            </a:r>
            <a:r>
              <a:rPr lang="es-ES" dirty="0"/>
              <a:t> = A/(</a:t>
            </a:r>
            <a:r>
              <a:rPr lang="es-ES" dirty="0">
                <a:latin typeface="Symbol" panose="05050102010706020507" pitchFamily="18" charset="2"/>
              </a:rPr>
              <a:t>e</a:t>
            </a:r>
            <a:r>
              <a:rPr lang="es-ES" dirty="0"/>
              <a:t>*1000) = 2.81E-10 mol/cm2 = 1.69E14 </a:t>
            </a:r>
            <a:r>
              <a:rPr lang="es-ES" dirty="0" err="1"/>
              <a:t>molecules</a:t>
            </a:r>
            <a:r>
              <a:rPr lang="es-ES" dirty="0"/>
              <a:t>/cm2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699862" y="22152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</p:spTree>
    <p:extLst>
      <p:ext uri="{BB962C8B-B14F-4D97-AF65-F5344CB8AC3E}">
        <p14:creationId xmlns:p14="http://schemas.microsoft.com/office/powerpoint/2010/main" val="251329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087394" y="22152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/APTES-</a:t>
            </a:r>
            <a:r>
              <a:rPr lang="es-ES" dirty="0" err="1"/>
              <a:t>silatrane</a:t>
            </a:r>
            <a:r>
              <a:rPr lang="es-ES" dirty="0"/>
              <a:t> (1/1)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57" y="785181"/>
            <a:ext cx="4572396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5744"/>
            <a:ext cx="4572396" cy="380423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3329984" y="3092554"/>
            <a:ext cx="0" cy="397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05644" y="2824534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Symbol" panose="05050102010706020507" pitchFamily="18" charset="2"/>
              </a:rPr>
              <a:t>e</a:t>
            </a:r>
            <a:r>
              <a:rPr lang="es-ES" sz="1400" dirty="0"/>
              <a:t> (469 </a:t>
            </a:r>
            <a:r>
              <a:rPr lang="es-ES" sz="1400" dirty="0" err="1"/>
              <a:t>nm</a:t>
            </a:r>
            <a:r>
              <a:rPr lang="es-ES" sz="1400" dirty="0"/>
              <a:t>)=8801.47 M</a:t>
            </a:r>
            <a:r>
              <a:rPr lang="es-ES" sz="1400" baseline="30000" dirty="0"/>
              <a:t>-1</a:t>
            </a:r>
            <a:r>
              <a:rPr lang="es-ES" sz="1400" dirty="0"/>
              <a:t>cm</a:t>
            </a:r>
            <a:r>
              <a:rPr lang="es-ES" sz="1400" baseline="30000" dirty="0"/>
              <a:t>-1</a:t>
            </a:r>
            <a:r>
              <a:rPr lang="es-ES" sz="1400" dirty="0"/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087394" y="22152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Ru-</a:t>
            </a:r>
            <a:r>
              <a:rPr lang="es-ES" dirty="0" err="1"/>
              <a:t>silatrane</a:t>
            </a:r>
            <a:r>
              <a:rPr lang="es-ES" dirty="0"/>
              <a:t>/APTES-</a:t>
            </a:r>
            <a:r>
              <a:rPr lang="es-ES" dirty="0" err="1"/>
              <a:t>silatrane</a:t>
            </a:r>
            <a:r>
              <a:rPr lang="es-ES" dirty="0"/>
              <a:t> (1/1) </a:t>
            </a:r>
            <a:r>
              <a:rPr lang="es-ES" dirty="0" err="1"/>
              <a:t>on</a:t>
            </a:r>
            <a:r>
              <a:rPr lang="es-ES" dirty="0"/>
              <a:t> ITO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88" y="887313"/>
            <a:ext cx="4572396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81" y="996388"/>
            <a:ext cx="8470600" cy="44727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034288" y="1285336"/>
            <a:ext cx="17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FC000"/>
                </a:solidFill>
              </a:rPr>
              <a:t>Ru-</a:t>
            </a:r>
            <a:r>
              <a:rPr lang="es-ES" sz="1400" dirty="0" err="1">
                <a:solidFill>
                  <a:srgbClr val="FFC000"/>
                </a:solidFill>
              </a:rPr>
              <a:t>silatrane</a:t>
            </a:r>
            <a:r>
              <a:rPr lang="es-ES" sz="1400" dirty="0">
                <a:solidFill>
                  <a:srgbClr val="FFC000"/>
                </a:solidFill>
              </a:rPr>
              <a:t> </a:t>
            </a:r>
            <a:r>
              <a:rPr lang="es-ES" sz="1400" dirty="0" err="1">
                <a:solidFill>
                  <a:srgbClr val="FFC000"/>
                </a:solidFill>
              </a:rPr>
              <a:t>on</a:t>
            </a:r>
            <a:r>
              <a:rPr lang="es-ES" sz="1400" dirty="0">
                <a:solidFill>
                  <a:srgbClr val="FFC000"/>
                </a:solidFill>
              </a:rPr>
              <a:t> </a:t>
            </a:r>
            <a:r>
              <a:rPr lang="es-ES" sz="1400" dirty="0" err="1">
                <a:solidFill>
                  <a:srgbClr val="FFC000"/>
                </a:solidFill>
              </a:rPr>
              <a:t>quartz</a:t>
            </a:r>
            <a:endParaRPr lang="es-ES" sz="1400" dirty="0">
              <a:solidFill>
                <a:srgbClr val="FFC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34288" y="2688566"/>
            <a:ext cx="17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F0"/>
                </a:solidFill>
              </a:rPr>
              <a:t>Ru-</a:t>
            </a:r>
            <a:r>
              <a:rPr lang="es-ES" sz="1400" dirty="0" err="1">
                <a:solidFill>
                  <a:srgbClr val="00B0F0"/>
                </a:solidFill>
              </a:rPr>
              <a:t>silatrane</a:t>
            </a:r>
            <a:r>
              <a:rPr lang="es-ES" sz="1400" dirty="0">
                <a:solidFill>
                  <a:srgbClr val="00B0F0"/>
                </a:solidFill>
              </a:rPr>
              <a:t> </a:t>
            </a:r>
            <a:r>
              <a:rPr lang="es-ES" sz="1400" dirty="0" err="1">
                <a:solidFill>
                  <a:srgbClr val="00B0F0"/>
                </a:solidFill>
              </a:rPr>
              <a:t>on</a:t>
            </a:r>
            <a:r>
              <a:rPr lang="es-ES" sz="1400" dirty="0">
                <a:solidFill>
                  <a:srgbClr val="00B0F0"/>
                </a:solidFill>
              </a:rPr>
              <a:t> </a:t>
            </a:r>
            <a:r>
              <a:rPr lang="es-ES" sz="1400" dirty="0" err="1">
                <a:solidFill>
                  <a:srgbClr val="00B0F0"/>
                </a:solidFill>
              </a:rPr>
              <a:t>quartz</a:t>
            </a:r>
            <a:endParaRPr lang="es-ES" sz="1400" dirty="0">
              <a:solidFill>
                <a:srgbClr val="00B0F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965828" y="3658918"/>
            <a:ext cx="3047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Ru-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silatrane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/PTES 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silatrane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 1/10 </a:t>
            </a:r>
            <a:r>
              <a:rPr lang="es-ES" sz="1400" dirty="0" err="1">
                <a:solidFill>
                  <a:schemeClr val="bg2">
                    <a:lumMod val="75000"/>
                  </a:schemeClr>
                </a:solidFill>
              </a:rPr>
              <a:t>on</a:t>
            </a:r>
            <a:r>
              <a:rPr lang="es-ES" sz="1400" dirty="0">
                <a:solidFill>
                  <a:schemeClr val="bg2">
                    <a:lumMod val="75000"/>
                  </a:schemeClr>
                </a:solidFill>
              </a:rPr>
              <a:t> ITO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207267" y="4321493"/>
            <a:ext cx="2886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FB5FDD"/>
                </a:solidFill>
              </a:rPr>
              <a:t>Ru-</a:t>
            </a:r>
            <a:r>
              <a:rPr lang="es-ES" sz="1400" dirty="0" err="1">
                <a:solidFill>
                  <a:srgbClr val="FB5FDD"/>
                </a:solidFill>
              </a:rPr>
              <a:t>silatrane</a:t>
            </a:r>
            <a:r>
              <a:rPr lang="es-ES" sz="1400" dirty="0">
                <a:solidFill>
                  <a:srgbClr val="FB5FDD"/>
                </a:solidFill>
              </a:rPr>
              <a:t> </a:t>
            </a:r>
            <a:r>
              <a:rPr lang="es-ES" sz="1400" dirty="0" err="1">
                <a:solidFill>
                  <a:srgbClr val="FB5FDD"/>
                </a:solidFill>
              </a:rPr>
              <a:t>PTESsilatrane</a:t>
            </a:r>
            <a:r>
              <a:rPr lang="es-ES" sz="1400" dirty="0">
                <a:solidFill>
                  <a:srgbClr val="FB5FDD"/>
                </a:solidFill>
              </a:rPr>
              <a:t> 1/1 </a:t>
            </a:r>
            <a:r>
              <a:rPr lang="es-ES" sz="1400" dirty="0" err="1">
                <a:solidFill>
                  <a:srgbClr val="FB5FDD"/>
                </a:solidFill>
              </a:rPr>
              <a:t>on</a:t>
            </a:r>
            <a:r>
              <a:rPr lang="es-ES" sz="1400" dirty="0">
                <a:solidFill>
                  <a:srgbClr val="FB5FDD"/>
                </a:solidFill>
              </a:rPr>
              <a:t> ITO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12881" y="4321493"/>
            <a:ext cx="157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00B050"/>
                </a:solidFill>
              </a:rPr>
              <a:t>Ru-</a:t>
            </a:r>
            <a:r>
              <a:rPr lang="es-ES" sz="1400" dirty="0" err="1">
                <a:solidFill>
                  <a:srgbClr val="00B050"/>
                </a:solidFill>
              </a:rPr>
              <a:t>silatrane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on</a:t>
            </a:r>
            <a:r>
              <a:rPr lang="es-ES" sz="1400" dirty="0">
                <a:solidFill>
                  <a:srgbClr val="00B050"/>
                </a:solidFill>
              </a:rPr>
              <a:t> ITO</a:t>
            </a:r>
          </a:p>
        </p:txBody>
      </p:sp>
    </p:spTree>
    <p:extLst>
      <p:ext uri="{BB962C8B-B14F-4D97-AF65-F5344CB8AC3E}">
        <p14:creationId xmlns:p14="http://schemas.microsoft.com/office/powerpoint/2010/main" val="600238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191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6</cp:revision>
  <dcterms:created xsi:type="dcterms:W3CDTF">2022-02-18T18:20:34Z</dcterms:created>
  <dcterms:modified xsi:type="dcterms:W3CDTF">2022-02-20T13:07:18Z</dcterms:modified>
</cp:coreProperties>
</file>