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4" r:id="rId4"/>
  </p:sldMasterIdLst>
  <p:notesMasterIdLst>
    <p:notesMasterId r:id="rId17"/>
  </p:notesMasterIdLst>
  <p:handoutMasterIdLst>
    <p:handoutMasterId r:id="rId18"/>
  </p:handoutMasterIdLst>
  <p:sldIdLst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285" r:id="rId14"/>
    <p:sldId id="304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304E"/>
    <a:srgbClr val="000000"/>
    <a:srgbClr val="708087"/>
    <a:srgbClr val="0C4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93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outlineViewPr>
    <p:cViewPr>
      <p:scale>
        <a:sx n="33" d="100"/>
        <a:sy n="33" d="100"/>
      </p:scale>
      <p:origin x="0" y="-48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1869F-F6FC-6A0D-CE07-6B540E550E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B6C1-6185-79F5-23C8-927538634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1E86C-C6B4-424D-8295-67D3386172F0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5153B-EAEA-CF1E-30D7-16C2E6458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2AFB7-47EE-893B-5887-BDC37DCA5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4707-CAF6-40B0-A7EA-C5F3C63CBD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8D07-B188-44E4-ABBB-6994C1A52936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2455A-0D23-4EAB-9AF9-2CC2B3066B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7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5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F1E6F-A97D-03BA-B723-3F73AF3A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DFA12-6FA5-A94E-F0D6-77D6B98B8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E34BE-48F8-33FF-718F-A25842886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0173-8EEE-8696-69BD-316B9F558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7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C3900-6E80-53C4-BDC3-71209926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0C1BE-657D-3944-1CF1-F58785EE1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83147-C769-F074-1DFE-760AC9F37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07903-6FEC-4D9C-F5DB-B5D5FA7C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3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11D51-D473-6E69-8764-2D6F7D1BF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C8973-92EE-D58A-BB08-D4E6FEB3A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73B1B-FFDF-C05A-7C11-EB5BDB0D1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6752-650F-F29C-C117-F1AF34435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0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DF960-AF7B-45F6-F05B-66CDFADB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4C69D-E37B-380B-AD7F-9FE2A18CC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9CE229-168F-CC38-00AD-A71DC6CB6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EF62-A57F-C416-4F3B-27367D384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F4724-5ABA-2B4A-BA44-B19C02AA4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61B03-AE61-FDA5-AB72-C68B2C91E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EF626-73B1-B6C6-4366-3EDED6065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1989D-49D1-8F71-93BA-AF7019A43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CED5-CE2C-A0AF-1301-CF377A9F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B4F-11F6-25AB-4E5D-DB1CDD9C2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274D6-678D-71A5-0201-A5C9F4F52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D76C4-778E-0410-46E6-1E5CA254C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5D5A7-8A42-5606-2ED0-BDC28D76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92008-2E3A-DB67-02C1-5075DFFBF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BF7A4-7849-C210-572C-8F43A7443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53391-3022-603E-08A2-BE841B3A7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7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367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89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9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E0AB24-7427-4E0C-9E7C-B642B3170A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0A2A8-DADD-44CC-B8A3-9BFFD5E76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705101"/>
            <a:ext cx="7537703" cy="2926080"/>
          </a:xfrm>
          <a:solidFill>
            <a:schemeClr val="bg1">
              <a:alpha val="93000"/>
            </a:schemeClr>
          </a:solidFill>
        </p:spPr>
        <p:txBody>
          <a:bodyPr lIns="822960" tIns="91440" bIns="548640" anchor="b" anchorCtr="0">
            <a:noAutofit/>
          </a:bodyPr>
          <a:lstStyle>
            <a:lvl1pPr>
              <a:defRPr/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834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8832B6D9-0469-48A5-A85E-8C5D8EF8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Click to add title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8F00A-3EB2-4D4D-B4A7-990BB91D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142A7E4-A56F-4FC2-A81D-36A83134A2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2108201"/>
            <a:ext cx="10058399" cy="3760891"/>
          </a:xfrm>
        </p:spPr>
        <p:txBody>
          <a:bodyPr lIns="91440">
            <a:normAutofit/>
          </a:bodyPr>
          <a:lstStyle>
            <a:lvl1pPr marL="347472" indent="-347472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3000"/>
            </a:lvl1pPr>
            <a:lvl2pPr>
              <a:spcBef>
                <a:spcPts val="1200"/>
              </a:spcBef>
              <a:spcAft>
                <a:spcPts val="200"/>
              </a:spcAft>
              <a:defRPr sz="3000"/>
            </a:lvl2pPr>
            <a:lvl3pPr>
              <a:spcBef>
                <a:spcPts val="1200"/>
              </a:spcBef>
              <a:spcAft>
                <a:spcPts val="200"/>
              </a:spcAft>
              <a:defRPr sz="3000"/>
            </a:lvl3pPr>
            <a:lvl4pPr>
              <a:spcBef>
                <a:spcPts val="1200"/>
              </a:spcBef>
              <a:spcAft>
                <a:spcPts val="200"/>
              </a:spcAft>
              <a:defRPr sz="3000"/>
            </a:lvl4pPr>
            <a:lvl5pPr>
              <a:spcBef>
                <a:spcPts val="1200"/>
              </a:spcBef>
              <a:spcAft>
                <a:spcPts val="200"/>
              </a:spcAft>
              <a:defRPr sz="3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8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DBCCDB-B58C-45B3-9E63-49F7B081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0" y="4334005"/>
            <a:ext cx="12192000" cy="2523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4128-E256-C1DC-AC6D-2BF10AC41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5212" y="4609578"/>
            <a:ext cx="10058400" cy="1295922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2A6B42-C371-4562-8E40-9EE1906C85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5212" y="5943600"/>
            <a:ext cx="10058400" cy="914400"/>
          </a:xfrm>
        </p:spPr>
        <p:txBody>
          <a:bodyPr lIns="9144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1500" dirty="0">
                <a:solidFill>
                  <a:schemeClr val="bg1"/>
                </a:solidFill>
              </a:rPr>
              <a:t>Click to add subtitle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8504FFB-1664-4F66-BC31-100C8DD98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5000" y="640080"/>
            <a:ext cx="3544888" cy="3355723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B45578D-1855-4EC0-9E45-E1630D11A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3400" y="640080"/>
            <a:ext cx="3544888" cy="3355723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C93482C2-6151-4050-9F16-9952B0A017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28432" y="640080"/>
            <a:ext cx="3544888" cy="3355723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8832B6D9-0469-48A5-A85E-8C5D8EF8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Click to add title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8F00A-3EB2-4D4D-B4A7-990BB91D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142A7E4-A56F-4FC2-A81D-36A83134A2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2182849"/>
            <a:ext cx="10058399" cy="3956692"/>
          </a:xfrm>
        </p:spPr>
        <p:txBody>
          <a:bodyPr lIns="91440"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None/>
              <a:defRPr sz="2400"/>
            </a:lvl1pPr>
            <a:lvl2pPr marL="384048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>
              <a:spcBef>
                <a:spcPts val="1200"/>
              </a:spcBef>
              <a:spcAft>
                <a:spcPts val="200"/>
              </a:spcAft>
              <a:defRPr sz="2400"/>
            </a:lvl3pPr>
            <a:lvl4pPr>
              <a:spcBef>
                <a:spcPts val="1200"/>
              </a:spcBef>
              <a:spcAft>
                <a:spcPts val="200"/>
              </a:spcAft>
              <a:defRPr sz="2400"/>
            </a:lvl4pPr>
            <a:lvl5pPr>
              <a:spcBef>
                <a:spcPts val="1200"/>
              </a:spcBef>
              <a:spcAft>
                <a:spcPts val="200"/>
              </a:spcAft>
              <a:defRPr sz="2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5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E322D5-1CC3-400A-A187-55543F0E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EAD2187F-4097-47C0-8330-56262D3283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85" y="640080"/>
            <a:ext cx="3690257" cy="2450676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523EF1-B104-45FE-925A-5C7906FA1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942633" y="3255512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58037-C140-4697-8EAF-21C950A0EC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0936" y="640080"/>
            <a:ext cx="6912864" cy="5312664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44613BB0-E0E0-4B1C-9926-EBE53B5420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59485" y="3429000"/>
            <a:ext cx="3690257" cy="2440094"/>
          </a:xfrm>
        </p:spPr>
        <p:txBody>
          <a:bodyPr lIns="9144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78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36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848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5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64DCA-A9BF-A892-3059-84E13570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630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77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9" r:id="rId14"/>
    <p:sldLayoutId id="2147483780" r:id="rId15"/>
    <p:sldLayoutId id="214748378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blurry image of a blue and gold glitter&#10;&#10;AI-generated content may be incorrect.">
            <a:extLst>
              <a:ext uri="{FF2B5EF4-FFF2-40B4-BE49-F238E27FC236}">
                <a16:creationId xmlns:a16="http://schemas.microsoft.com/office/drawing/2014/main" id="{AF4ABC29-EEA3-8A0D-1D50-B48C83F7A7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46" r="246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834208-78D3-55FF-0568-AC7434753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177373"/>
            <a:ext cx="5888334" cy="2389414"/>
          </a:xfrm>
          <a:solidFill>
            <a:srgbClr val="27304E">
              <a:alpha val="60000"/>
            </a:srgbClr>
          </a:solidFill>
          <a:ln>
            <a:noFill/>
          </a:ln>
        </p:spPr>
        <p:txBody>
          <a:bodyPr/>
          <a:lstStyle/>
          <a:p>
            <a:r>
              <a:rPr lang="en-US" sz="6000" dirty="0" err="1">
                <a:solidFill>
                  <a:schemeClr val="bg1"/>
                </a:solidFill>
              </a:rPr>
              <a:t>Proiect</a:t>
            </a:r>
            <a:r>
              <a:rPr lang="en-US" sz="6000" dirty="0">
                <a:solidFill>
                  <a:schemeClr val="bg1"/>
                </a:solidFill>
              </a:rPr>
              <a:t> ASIPSI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Jamous Mikel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AIA IV grp 2</a:t>
            </a:r>
          </a:p>
        </p:txBody>
      </p:sp>
    </p:spTree>
    <p:extLst>
      <p:ext uri="{BB962C8B-B14F-4D97-AF65-F5344CB8AC3E}">
        <p14:creationId xmlns:p14="http://schemas.microsoft.com/office/powerpoint/2010/main" val="207687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E49-D1D1-AC61-F6C4-AA6B07CA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</a:t>
            </a:r>
            <a:r>
              <a:rPr lang="en-US" dirty="0" err="1"/>
              <a:t>produs</a:t>
            </a:r>
            <a:endParaRPr lang="en-US" dirty="0"/>
          </a:p>
        </p:txBody>
      </p:sp>
      <p:pic>
        <p:nvPicPr>
          <p:cNvPr id="10" name="Picture 9" descr="A machine with wheels and wires&#10;&#10;AI-generated content may be incorrect.">
            <a:extLst>
              <a:ext uri="{FF2B5EF4-FFF2-40B4-BE49-F238E27FC236}">
                <a16:creationId xmlns:a16="http://schemas.microsoft.com/office/drawing/2014/main" id="{2CF11A44-58B5-EE90-3EC0-DD118AEE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0" y="507282"/>
            <a:ext cx="6190719" cy="3482279"/>
          </a:xfrm>
          <a:prstGeom prst="rect">
            <a:avLst/>
          </a:prstGeom>
        </p:spPr>
      </p:pic>
      <p:pic>
        <p:nvPicPr>
          <p:cNvPr id="13" name="Picture 12" descr="A robot with wheels and wires&#10;&#10;AI-generated content may be incorrect.">
            <a:extLst>
              <a:ext uri="{FF2B5EF4-FFF2-40B4-BE49-F238E27FC236}">
                <a16:creationId xmlns:a16="http://schemas.microsoft.com/office/drawing/2014/main" id="{1D91058D-E301-67F4-AA4F-512061FB1C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59" b="15311"/>
          <a:stretch/>
        </p:blipFill>
        <p:spPr>
          <a:xfrm>
            <a:off x="7740493" y="507281"/>
            <a:ext cx="3838557" cy="5109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9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4017-C3A8-B154-9E15-DF201EFCF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4DA-7263-2B5C-84F4-4B7BB4A3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3390-118C-FFBD-F2EF-949CF2E6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Robotul</a:t>
            </a:r>
            <a:r>
              <a:rPr lang="en-GB" sz="3200" dirty="0"/>
              <a:t> </a:t>
            </a:r>
            <a:r>
              <a:rPr lang="en-GB" sz="3200" dirty="0" err="1"/>
              <a:t>realizat</a:t>
            </a:r>
            <a:r>
              <a:rPr lang="en-GB" sz="3200" dirty="0"/>
              <a:t> </a:t>
            </a:r>
            <a:r>
              <a:rPr lang="en-GB" sz="3200" dirty="0" err="1"/>
              <a:t>îmbină</a:t>
            </a:r>
            <a:r>
              <a:rPr lang="en-GB" sz="3200" dirty="0"/>
              <a:t> </a:t>
            </a:r>
            <a:r>
              <a:rPr lang="en-GB" sz="3200" dirty="0" err="1"/>
              <a:t>eficient</a:t>
            </a:r>
            <a:r>
              <a:rPr lang="en-GB" sz="3200" dirty="0"/>
              <a:t> </a:t>
            </a:r>
            <a:r>
              <a:rPr lang="en-GB" sz="3200" dirty="0" err="1"/>
              <a:t>detecția</a:t>
            </a:r>
            <a:r>
              <a:rPr lang="en-GB" sz="3200" dirty="0"/>
              <a:t>, </a:t>
            </a:r>
            <a:r>
              <a:rPr lang="en-GB" sz="3200" dirty="0" err="1"/>
              <a:t>navigația</a:t>
            </a:r>
            <a:r>
              <a:rPr lang="en-GB" sz="3200" dirty="0"/>
              <a:t> </a:t>
            </a:r>
            <a:r>
              <a:rPr lang="en-GB" sz="3200" dirty="0" err="1"/>
              <a:t>și</a:t>
            </a:r>
            <a:r>
              <a:rPr lang="en-GB" sz="3200" dirty="0"/>
              <a:t> </a:t>
            </a:r>
            <a:r>
              <a:rPr lang="en-GB" sz="3200" dirty="0" err="1"/>
              <a:t>stingerea</a:t>
            </a:r>
            <a:r>
              <a:rPr lang="en-GB" sz="3200" dirty="0"/>
              <a:t> </a:t>
            </a:r>
            <a:r>
              <a:rPr lang="en-GB" sz="3200" dirty="0" err="1"/>
              <a:t>autonomă</a:t>
            </a:r>
            <a:r>
              <a:rPr lang="en-GB" sz="3200" dirty="0"/>
              <a:t> a </a:t>
            </a:r>
            <a:r>
              <a:rPr lang="en-GB" sz="3200" dirty="0" err="1"/>
              <a:t>focului</a:t>
            </a:r>
            <a:r>
              <a:rPr lang="en-GB" sz="3200" dirty="0"/>
              <a:t>. Este un </a:t>
            </a:r>
            <a:r>
              <a:rPr lang="en-GB" sz="3200" dirty="0" err="1"/>
              <a:t>prototip</a:t>
            </a:r>
            <a:r>
              <a:rPr lang="en-GB" sz="3200" dirty="0"/>
              <a:t> </a:t>
            </a:r>
            <a:r>
              <a:rPr lang="en-GB" sz="3200" dirty="0" err="1"/>
              <a:t>scalabil</a:t>
            </a:r>
            <a:r>
              <a:rPr lang="en-GB" sz="3200" dirty="0"/>
              <a:t> </a:t>
            </a:r>
            <a:r>
              <a:rPr lang="en-GB" sz="3200" dirty="0" err="1"/>
              <a:t>ce</a:t>
            </a:r>
            <a:r>
              <a:rPr lang="en-GB" sz="3200" dirty="0"/>
              <a:t> </a:t>
            </a:r>
            <a:r>
              <a:rPr lang="en-GB" sz="3200" dirty="0" err="1"/>
              <a:t>poate</a:t>
            </a:r>
            <a:r>
              <a:rPr lang="en-GB" sz="3200" dirty="0"/>
              <a:t> fi </a:t>
            </a:r>
            <a:r>
              <a:rPr lang="en-GB" sz="3200" dirty="0" err="1"/>
              <a:t>îmbunătățit</a:t>
            </a:r>
            <a:r>
              <a:rPr lang="en-GB" sz="3200" dirty="0"/>
              <a:t> </a:t>
            </a:r>
            <a:r>
              <a:rPr lang="en-GB" sz="3200" dirty="0" err="1"/>
              <a:t>prin</a:t>
            </a:r>
            <a:r>
              <a:rPr lang="en-GB" sz="3200" dirty="0"/>
              <a:t> </a:t>
            </a:r>
            <a:r>
              <a:rPr lang="en-GB" sz="3200" dirty="0" err="1"/>
              <a:t>adăugarea</a:t>
            </a:r>
            <a:r>
              <a:rPr lang="en-GB" sz="3200" dirty="0"/>
              <a:t> </a:t>
            </a:r>
            <a:r>
              <a:rPr lang="en-GB" sz="3200" dirty="0" err="1"/>
              <a:t>unei</a:t>
            </a:r>
            <a:r>
              <a:rPr lang="en-GB" sz="3200" dirty="0"/>
              <a:t> </a:t>
            </a:r>
            <a:r>
              <a:rPr lang="en-GB" sz="3200" dirty="0" err="1"/>
              <a:t>camere</a:t>
            </a:r>
            <a:r>
              <a:rPr lang="en-GB" sz="3200" dirty="0"/>
              <a:t> </a:t>
            </a:r>
            <a:r>
              <a:rPr lang="en-GB" sz="3200" dirty="0" err="1"/>
              <a:t>termice</a:t>
            </a:r>
            <a:r>
              <a:rPr lang="en-GB" sz="3200" dirty="0"/>
              <a:t>, a </a:t>
            </a:r>
            <a:r>
              <a:rPr lang="en-GB" sz="3200" dirty="0" err="1"/>
              <a:t>unui</a:t>
            </a:r>
            <a:r>
              <a:rPr lang="en-GB" sz="3200" dirty="0"/>
              <a:t> </a:t>
            </a:r>
            <a:r>
              <a:rPr lang="en-GB" sz="3200" dirty="0" err="1"/>
              <a:t>rezervor</a:t>
            </a:r>
            <a:r>
              <a:rPr lang="en-GB" sz="3200" dirty="0"/>
              <a:t> </a:t>
            </a:r>
            <a:r>
              <a:rPr lang="en-GB" sz="3200" dirty="0" err="1"/>
              <a:t>mai</a:t>
            </a:r>
            <a:r>
              <a:rPr lang="en-GB" sz="3200" dirty="0"/>
              <a:t> mare </a:t>
            </a:r>
            <a:r>
              <a:rPr lang="en-GB" sz="3200" dirty="0" err="1"/>
              <a:t>sau</a:t>
            </a:r>
            <a:r>
              <a:rPr lang="en-GB" sz="3200" dirty="0"/>
              <a:t> </a:t>
            </a:r>
            <a:r>
              <a:rPr lang="en-GB" sz="3200" dirty="0" err="1"/>
              <a:t>integrarea</a:t>
            </a:r>
            <a:r>
              <a:rPr lang="en-GB" sz="3200" dirty="0"/>
              <a:t> </a:t>
            </a:r>
            <a:r>
              <a:rPr lang="en-GB" sz="3200" dirty="0" err="1"/>
              <a:t>într</a:t>
            </a:r>
            <a:r>
              <a:rPr lang="en-GB" sz="3200" dirty="0"/>
              <a:t>-o </a:t>
            </a:r>
            <a:r>
              <a:rPr lang="en-GB" sz="3200" dirty="0" err="1"/>
              <a:t>rețea</a:t>
            </a:r>
            <a:r>
              <a:rPr lang="en-GB" sz="3200" dirty="0"/>
              <a:t> IoT pentru control </a:t>
            </a:r>
            <a:r>
              <a:rPr lang="en-GB" sz="3200" dirty="0" err="1"/>
              <a:t>avansat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457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8C2A-D6A8-4036-9B23-884C34482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Multumesc</a:t>
            </a:r>
            <a:r>
              <a:rPr lang="en-US" dirty="0"/>
              <a:t>!</a:t>
            </a:r>
          </a:p>
        </p:txBody>
      </p:sp>
      <p:pic>
        <p:nvPicPr>
          <p:cNvPr id="6" name="Picture Placeholder 5" descr="People in the background shaking hands">
            <a:extLst>
              <a:ext uri="{FF2B5EF4-FFF2-40B4-BE49-F238E27FC236}">
                <a16:creationId xmlns:a16="http://schemas.microsoft.com/office/drawing/2014/main" id="{7152A34F-5793-48E6-BC6E-4B7215AA9A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" r="4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5294-59B0-43EB-94D1-0BF9E175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0" bIns="45720" rtlCol="0" anchor="t">
            <a:normAutofit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nelamuriri</a:t>
            </a:r>
            <a:r>
              <a:rPr lang="en-US" dirty="0"/>
              <a:t> </a:t>
            </a:r>
            <a:r>
              <a:rPr lang="en-US" dirty="0" err="1"/>
              <a:t>astept</a:t>
            </a:r>
            <a:r>
              <a:rPr lang="en-US" dirty="0"/>
              <a:t> </a:t>
            </a:r>
            <a:r>
              <a:rPr lang="en-US" dirty="0" err="1"/>
              <a:t>intrebari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074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4E67-57A4-9825-9E94-C2B258A6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3D74-CBD0-AEEC-7CF1-ED875B10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Introducere</a:t>
            </a:r>
            <a:endParaRPr lang="en-US" dirty="0"/>
          </a:p>
          <a:p>
            <a:r>
              <a:rPr lang="en-US" dirty="0"/>
              <a:t>State-of-the-art</a:t>
            </a:r>
          </a:p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  <a:p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proiectate</a:t>
            </a:r>
            <a:endParaRPr lang="en-US" dirty="0"/>
          </a:p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 err="1"/>
              <a:t>Scenarii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en-US" dirty="0"/>
          </a:p>
          <a:p>
            <a:r>
              <a:rPr lang="en-GB" dirty="0"/>
              <a:t>Backlog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Sprinturi</a:t>
            </a:r>
            <a:r>
              <a:rPr lang="en-GB" dirty="0"/>
              <a:t> </a:t>
            </a:r>
          </a:p>
          <a:p>
            <a:r>
              <a:rPr lang="en-US" dirty="0"/>
              <a:t>Demo </a:t>
            </a:r>
            <a:r>
              <a:rPr lang="en-US" dirty="0" err="1"/>
              <a:t>Produs</a:t>
            </a:r>
            <a:endParaRPr lang="en-US" dirty="0"/>
          </a:p>
          <a:p>
            <a:r>
              <a:rPr lang="en-US" dirty="0" err="1"/>
              <a:t>Concluzii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6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Incendiile</a:t>
            </a:r>
            <a:r>
              <a:rPr lang="en-GB" sz="3200" dirty="0"/>
              <a:t> </a:t>
            </a:r>
            <a:r>
              <a:rPr lang="en-GB" sz="3200" dirty="0" err="1"/>
              <a:t>reprezintă</a:t>
            </a:r>
            <a:r>
              <a:rPr lang="en-GB" sz="3200" dirty="0"/>
              <a:t> o </a:t>
            </a:r>
            <a:r>
              <a:rPr lang="en-GB" sz="3200" dirty="0" err="1"/>
              <a:t>amenințare</a:t>
            </a:r>
            <a:r>
              <a:rPr lang="en-GB" sz="3200" dirty="0"/>
              <a:t> </a:t>
            </a:r>
            <a:r>
              <a:rPr lang="en-GB" sz="3200" dirty="0" err="1"/>
              <a:t>majoră</a:t>
            </a:r>
            <a:r>
              <a:rPr lang="en-GB" sz="3200" dirty="0"/>
              <a:t> pentru </a:t>
            </a:r>
            <a:r>
              <a:rPr lang="en-GB" sz="3200" dirty="0" err="1"/>
              <a:t>siguranța</a:t>
            </a:r>
            <a:r>
              <a:rPr lang="en-GB" sz="3200" dirty="0"/>
              <a:t> </a:t>
            </a:r>
            <a:r>
              <a:rPr lang="en-GB" sz="3200" dirty="0" err="1"/>
              <a:t>oamenilor</a:t>
            </a:r>
            <a:r>
              <a:rPr lang="en-GB" sz="3200" dirty="0"/>
              <a:t> </a:t>
            </a:r>
            <a:r>
              <a:rPr lang="en-GB" sz="3200" dirty="0" err="1"/>
              <a:t>și</a:t>
            </a:r>
            <a:r>
              <a:rPr lang="en-GB" sz="3200" dirty="0"/>
              <a:t> </a:t>
            </a:r>
            <a:r>
              <a:rPr lang="en-GB" sz="3200" dirty="0" err="1"/>
              <a:t>bunurilor</a:t>
            </a:r>
            <a:r>
              <a:rPr lang="en-GB" sz="3200" dirty="0"/>
              <a:t> </a:t>
            </a:r>
            <a:r>
              <a:rPr lang="en-GB" sz="3200" dirty="0" err="1"/>
              <a:t>materiale</a:t>
            </a:r>
            <a:r>
              <a:rPr lang="en-GB" sz="3200" dirty="0"/>
              <a:t>. </a:t>
            </a:r>
            <a:r>
              <a:rPr lang="en-GB" sz="3200" dirty="0" err="1"/>
              <a:t>Dezvoltarea</a:t>
            </a:r>
            <a:r>
              <a:rPr lang="en-GB" sz="3200" dirty="0"/>
              <a:t> </a:t>
            </a:r>
            <a:r>
              <a:rPr lang="en-GB" sz="3200" dirty="0" err="1"/>
              <a:t>unor</a:t>
            </a:r>
            <a:r>
              <a:rPr lang="en-GB" sz="3200" dirty="0"/>
              <a:t> </a:t>
            </a:r>
            <a:r>
              <a:rPr lang="en-GB" sz="3200" dirty="0" err="1"/>
              <a:t>sisteme</a:t>
            </a:r>
            <a:r>
              <a:rPr lang="en-GB" sz="3200" dirty="0"/>
              <a:t> </a:t>
            </a:r>
            <a:r>
              <a:rPr lang="en-GB" sz="3200" dirty="0" err="1"/>
              <a:t>autonome</a:t>
            </a:r>
            <a:r>
              <a:rPr lang="en-GB" sz="3200" dirty="0"/>
              <a:t> de </a:t>
            </a:r>
            <a:r>
              <a:rPr lang="en-GB" sz="3200" dirty="0" err="1"/>
              <a:t>intervenție</a:t>
            </a:r>
            <a:r>
              <a:rPr lang="en-GB" sz="3200" dirty="0"/>
              <a:t> </a:t>
            </a:r>
            <a:r>
              <a:rPr lang="en-GB" sz="3200" dirty="0" err="1"/>
              <a:t>poate</a:t>
            </a:r>
            <a:r>
              <a:rPr lang="en-GB" sz="3200" dirty="0"/>
              <a:t> reduce </a:t>
            </a:r>
            <a:r>
              <a:rPr lang="en-GB" sz="3200" dirty="0" err="1"/>
              <a:t>timpul</a:t>
            </a:r>
            <a:r>
              <a:rPr lang="en-GB" sz="3200" dirty="0"/>
              <a:t> de </a:t>
            </a:r>
            <a:r>
              <a:rPr lang="en-GB" sz="3200" dirty="0" err="1"/>
              <a:t>reacție</a:t>
            </a:r>
            <a:r>
              <a:rPr lang="en-GB" sz="3200" dirty="0"/>
              <a:t> </a:t>
            </a:r>
            <a:r>
              <a:rPr lang="en-GB" sz="3200" dirty="0" err="1"/>
              <a:t>și</a:t>
            </a:r>
            <a:r>
              <a:rPr lang="en-GB" sz="3200" dirty="0"/>
              <a:t> </a:t>
            </a:r>
            <a:r>
              <a:rPr lang="en-GB" sz="3200" dirty="0" err="1"/>
              <a:t>riscurile</a:t>
            </a:r>
            <a:r>
              <a:rPr lang="en-GB" sz="3200" dirty="0"/>
              <a:t> pentru </a:t>
            </a:r>
            <a:r>
              <a:rPr lang="en-GB" sz="3200" dirty="0" err="1"/>
              <a:t>echipele</a:t>
            </a:r>
            <a:r>
              <a:rPr lang="en-GB" sz="3200" dirty="0"/>
              <a:t> </a:t>
            </a:r>
            <a:r>
              <a:rPr lang="en-GB" sz="3200" dirty="0" err="1"/>
              <a:t>umane</a:t>
            </a:r>
            <a:r>
              <a:rPr lang="en-GB" sz="3200" dirty="0"/>
              <a:t> de </a:t>
            </a:r>
            <a:r>
              <a:rPr lang="en-GB" sz="3200" dirty="0" err="1"/>
              <a:t>intervenție</a:t>
            </a:r>
            <a:r>
              <a:rPr lang="en-GB" sz="3200" dirty="0"/>
              <a:t>. </a:t>
            </a:r>
            <a:r>
              <a:rPr lang="en-GB" sz="3200" dirty="0" err="1"/>
              <a:t>Proiectul</a:t>
            </a:r>
            <a:r>
              <a:rPr lang="en-GB" sz="3200" dirty="0"/>
              <a:t> </a:t>
            </a:r>
            <a:r>
              <a:rPr lang="en-GB" sz="3200" dirty="0" err="1"/>
              <a:t>propune</a:t>
            </a:r>
            <a:r>
              <a:rPr lang="en-GB" sz="3200" dirty="0"/>
              <a:t> un robot </a:t>
            </a:r>
            <a:r>
              <a:rPr lang="en-GB" sz="3200" dirty="0" err="1"/>
              <a:t>autonom</a:t>
            </a:r>
            <a:r>
              <a:rPr lang="en-GB" sz="3200" dirty="0"/>
              <a:t> </a:t>
            </a:r>
            <a:r>
              <a:rPr lang="en-GB" sz="3200" dirty="0" err="1"/>
              <a:t>capabil</a:t>
            </a:r>
            <a:r>
              <a:rPr lang="en-GB" sz="3200" dirty="0"/>
              <a:t> </a:t>
            </a:r>
            <a:r>
              <a:rPr lang="en-GB" sz="3200" dirty="0" err="1"/>
              <a:t>să</a:t>
            </a:r>
            <a:r>
              <a:rPr lang="en-GB" sz="3200" dirty="0"/>
              <a:t> </a:t>
            </a:r>
            <a:r>
              <a:rPr lang="en-GB" sz="3200" dirty="0" err="1"/>
              <a:t>detecteze</a:t>
            </a:r>
            <a:r>
              <a:rPr lang="en-GB" sz="3200" dirty="0"/>
              <a:t> </a:t>
            </a:r>
            <a:r>
              <a:rPr lang="en-GB" sz="3200" dirty="0" err="1"/>
              <a:t>și</a:t>
            </a:r>
            <a:r>
              <a:rPr lang="en-GB" sz="3200" dirty="0"/>
              <a:t> </a:t>
            </a:r>
            <a:r>
              <a:rPr lang="en-GB" sz="3200" dirty="0" err="1"/>
              <a:t>să</a:t>
            </a:r>
            <a:r>
              <a:rPr lang="en-GB" sz="3200" dirty="0"/>
              <a:t> </a:t>
            </a:r>
            <a:r>
              <a:rPr lang="en-GB" sz="3200" dirty="0" err="1"/>
              <a:t>stingă</a:t>
            </a:r>
            <a:r>
              <a:rPr lang="en-GB" sz="3200" dirty="0"/>
              <a:t> </a:t>
            </a:r>
            <a:r>
              <a:rPr lang="en-GB" sz="3200" dirty="0" err="1"/>
              <a:t>focuri</a:t>
            </a:r>
            <a:r>
              <a:rPr lang="en-GB" sz="3200" dirty="0"/>
              <a:t> de mici </a:t>
            </a:r>
            <a:r>
              <a:rPr lang="en-GB" sz="3200" dirty="0" err="1"/>
              <a:t>dimensiuni</a:t>
            </a:r>
            <a:r>
              <a:rPr lang="en-GB" sz="3200" dirty="0"/>
              <a:t> </a:t>
            </a:r>
            <a:r>
              <a:rPr lang="en-GB" sz="3200" dirty="0" err="1"/>
              <a:t>în</a:t>
            </a:r>
            <a:r>
              <a:rPr lang="en-GB" sz="3200" dirty="0"/>
              <a:t> </a:t>
            </a:r>
            <a:r>
              <a:rPr lang="en-GB" sz="3200" dirty="0" err="1"/>
              <a:t>medii</a:t>
            </a:r>
            <a:r>
              <a:rPr lang="en-GB" sz="3200" dirty="0"/>
              <a:t> </a:t>
            </a:r>
            <a:r>
              <a:rPr lang="en-GB" sz="3200" dirty="0" err="1"/>
              <a:t>controlate</a:t>
            </a:r>
            <a:r>
              <a:rPr lang="en-GB" sz="32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98A7F-6611-F09D-C193-0D5D08281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D529-BB40-9D49-8385-7521165C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2EE9-E738-2F75-7404-5A1E3FFC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err="1"/>
              <a:t>Soluțiile</a:t>
            </a:r>
            <a:r>
              <a:rPr lang="en-GB" sz="3200" dirty="0"/>
              <a:t> </a:t>
            </a:r>
            <a:r>
              <a:rPr lang="en-GB" sz="3200" dirty="0" err="1"/>
              <a:t>actuale</a:t>
            </a:r>
            <a:r>
              <a:rPr lang="en-GB" sz="3200" dirty="0"/>
              <a:t> </a:t>
            </a:r>
            <a:r>
              <a:rPr lang="en-GB" sz="3200" dirty="0" err="1"/>
              <a:t>includ</a:t>
            </a:r>
            <a:r>
              <a:rPr lang="en-GB" sz="3200" dirty="0"/>
              <a:t> </a:t>
            </a:r>
            <a:r>
              <a:rPr lang="en-GB" sz="3200" dirty="0" err="1"/>
              <a:t>roboți</a:t>
            </a:r>
            <a:r>
              <a:rPr lang="en-GB" sz="3200" dirty="0"/>
              <a:t> precum Thermite RS3 </a:t>
            </a:r>
            <a:r>
              <a:rPr lang="en-GB" sz="3200" dirty="0" err="1"/>
              <a:t>sau</a:t>
            </a:r>
            <a:r>
              <a:rPr lang="en-GB" sz="3200" dirty="0"/>
              <a:t> </a:t>
            </a:r>
            <a:r>
              <a:rPr lang="en-GB" sz="3200" dirty="0" err="1"/>
              <a:t>FireOx</a:t>
            </a:r>
            <a:r>
              <a:rPr lang="en-GB" sz="3200" dirty="0"/>
              <a:t>, </a:t>
            </a:r>
            <a:r>
              <a:rPr lang="en-GB" sz="3200" dirty="0" err="1"/>
              <a:t>utilizați</a:t>
            </a:r>
            <a:r>
              <a:rPr lang="en-GB" sz="3200" dirty="0"/>
              <a:t> de </a:t>
            </a:r>
            <a:r>
              <a:rPr lang="en-GB" sz="3200" dirty="0" err="1"/>
              <a:t>către</a:t>
            </a:r>
            <a:r>
              <a:rPr lang="en-GB" sz="3200" dirty="0"/>
              <a:t> </a:t>
            </a:r>
            <a:r>
              <a:rPr lang="en-GB" sz="3200" dirty="0" err="1"/>
              <a:t>forțele</a:t>
            </a:r>
            <a:r>
              <a:rPr lang="en-GB" sz="3200" dirty="0"/>
              <a:t> de </a:t>
            </a:r>
            <a:r>
              <a:rPr lang="en-GB" sz="3200" dirty="0" err="1"/>
              <a:t>intervenție</a:t>
            </a:r>
            <a:r>
              <a:rPr lang="en-GB" sz="3200" dirty="0"/>
              <a:t>. </a:t>
            </a:r>
            <a:r>
              <a:rPr lang="en-GB" sz="3200" dirty="0" err="1"/>
              <a:t>Totuși</a:t>
            </a:r>
            <a:r>
              <a:rPr lang="en-GB" sz="3200" dirty="0"/>
              <a:t>, </a:t>
            </a:r>
            <a:r>
              <a:rPr lang="en-GB" sz="3200" dirty="0" err="1"/>
              <a:t>acestea</a:t>
            </a:r>
            <a:r>
              <a:rPr lang="en-GB" sz="3200" dirty="0"/>
              <a:t> sunt </a:t>
            </a:r>
            <a:r>
              <a:rPr lang="en-GB" sz="3200" dirty="0" err="1"/>
              <a:t>costisitoare</a:t>
            </a:r>
            <a:r>
              <a:rPr lang="en-GB" sz="3200" dirty="0"/>
              <a:t> </a:t>
            </a:r>
            <a:r>
              <a:rPr lang="en-GB" sz="3200" dirty="0" err="1"/>
              <a:t>și</a:t>
            </a:r>
            <a:r>
              <a:rPr lang="en-GB" sz="3200" dirty="0"/>
              <a:t> </a:t>
            </a:r>
            <a:r>
              <a:rPr lang="en-GB" sz="3200" dirty="0" err="1"/>
              <a:t>dificil</a:t>
            </a:r>
            <a:r>
              <a:rPr lang="en-GB" sz="3200" dirty="0"/>
              <a:t> de </a:t>
            </a:r>
            <a:r>
              <a:rPr lang="en-GB" sz="3200" dirty="0" err="1"/>
              <a:t>adaptat</a:t>
            </a:r>
            <a:r>
              <a:rPr lang="en-GB" sz="3200" dirty="0"/>
              <a:t> pentru </a:t>
            </a:r>
            <a:r>
              <a:rPr lang="en-GB" sz="3200" dirty="0" err="1"/>
              <a:t>utilizări</a:t>
            </a:r>
            <a:r>
              <a:rPr lang="en-GB" sz="3200" dirty="0"/>
              <a:t> </a:t>
            </a:r>
            <a:r>
              <a:rPr lang="en-GB" sz="3200" dirty="0" err="1"/>
              <a:t>personale</a:t>
            </a:r>
            <a:r>
              <a:rPr lang="en-GB" sz="3200" dirty="0"/>
              <a:t> </a:t>
            </a:r>
            <a:r>
              <a:rPr lang="en-GB" sz="3200" dirty="0" err="1"/>
              <a:t>sau</a:t>
            </a:r>
            <a:r>
              <a:rPr lang="en-GB" sz="3200" dirty="0"/>
              <a:t> </a:t>
            </a:r>
            <a:r>
              <a:rPr lang="en-GB" sz="3200" dirty="0" err="1"/>
              <a:t>educaționale</a:t>
            </a:r>
            <a:r>
              <a:rPr lang="en-GB" sz="3200" dirty="0"/>
              <a:t>. </a:t>
            </a:r>
            <a:r>
              <a:rPr lang="en-GB" sz="3200" dirty="0" err="1"/>
              <a:t>Proiectul</a:t>
            </a:r>
            <a:r>
              <a:rPr lang="en-GB" sz="3200" dirty="0"/>
              <a:t> meu </a:t>
            </a:r>
            <a:r>
              <a:rPr lang="en-GB" sz="3200" dirty="0" err="1"/>
              <a:t>oferă</a:t>
            </a:r>
            <a:r>
              <a:rPr lang="en-GB" sz="3200" dirty="0"/>
              <a:t> o </a:t>
            </a:r>
            <a:r>
              <a:rPr lang="en-GB" sz="3200" dirty="0" err="1"/>
              <a:t>alternativă</a:t>
            </a:r>
            <a:r>
              <a:rPr lang="en-GB" sz="3200" dirty="0"/>
              <a:t> </a:t>
            </a:r>
            <a:r>
              <a:rPr lang="en-GB" sz="3200" dirty="0" err="1"/>
              <a:t>accesibilă</a:t>
            </a:r>
            <a:r>
              <a:rPr lang="en-GB" sz="3200" dirty="0"/>
              <a:t>, </a:t>
            </a:r>
            <a:r>
              <a:rPr lang="en-GB" sz="3200" dirty="0" err="1"/>
              <a:t>ideală</a:t>
            </a:r>
            <a:r>
              <a:rPr lang="en-GB" sz="3200" dirty="0"/>
              <a:t> pentru </a:t>
            </a:r>
            <a:r>
              <a:rPr lang="en-GB" sz="3200" dirty="0" err="1"/>
              <a:t>explorări</a:t>
            </a:r>
            <a:r>
              <a:rPr lang="en-GB" sz="3200" dirty="0"/>
              <a:t> </a:t>
            </a:r>
            <a:r>
              <a:rPr lang="en-GB" sz="3200" dirty="0" err="1"/>
              <a:t>academice</a:t>
            </a:r>
            <a:r>
              <a:rPr lang="en-GB" sz="3200" dirty="0"/>
              <a:t> </a:t>
            </a:r>
            <a:r>
              <a:rPr lang="en-GB" sz="3200" dirty="0" err="1"/>
              <a:t>și</a:t>
            </a:r>
            <a:r>
              <a:rPr lang="en-GB" sz="3200" dirty="0"/>
              <a:t> </a:t>
            </a:r>
            <a:r>
              <a:rPr lang="en-GB" sz="3200" dirty="0" err="1"/>
              <a:t>prototipuri</a:t>
            </a:r>
            <a:r>
              <a:rPr lang="en-GB" sz="3200" dirty="0"/>
              <a:t> </a:t>
            </a:r>
            <a:r>
              <a:rPr lang="en-GB" sz="3200" dirty="0" err="1"/>
              <a:t>experimentale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39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397A5-6F78-B34B-2A8C-46F3ADA29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5E6C-B1A4-D849-AD31-155C2AB8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folosite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4E7B-037E-26D5-2D53-9CBAC1D7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Arduino Mega 2560 pentru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ESP32 pentru </a:t>
            </a:r>
            <a:r>
              <a:rPr lang="en-GB" sz="3200" dirty="0" err="1"/>
              <a:t>comenzi</a:t>
            </a:r>
            <a:r>
              <a:rPr lang="en-GB" sz="3200" dirty="0"/>
              <a:t> </a:t>
            </a:r>
            <a:r>
              <a:rPr lang="en-GB" sz="3200" dirty="0" err="1"/>
              <a:t>manuale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err="1"/>
              <a:t>Senzori</a:t>
            </a:r>
            <a:r>
              <a:rPr lang="en-GB" sz="3200" dirty="0"/>
              <a:t> de </a:t>
            </a:r>
            <a:r>
              <a:rPr lang="en-GB" sz="3200" dirty="0" err="1"/>
              <a:t>flacără</a:t>
            </a:r>
            <a:r>
              <a:rPr lang="en-GB" sz="3200" dirty="0"/>
              <a:t>, ultrasonic, </a:t>
            </a:r>
            <a:r>
              <a:rPr lang="en-GB" sz="3200" dirty="0" err="1"/>
              <a:t>motoare</a:t>
            </a:r>
            <a:r>
              <a:rPr lang="en-GB" sz="3200" dirty="0"/>
              <a:t> DC </a:t>
            </a:r>
            <a:r>
              <a:rPr lang="en-GB" sz="3200" dirty="0" err="1"/>
              <a:t>și</a:t>
            </a:r>
            <a:r>
              <a:rPr lang="en-GB" sz="3200" dirty="0"/>
              <a:t> servo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err="1"/>
              <a:t>Metodologie</a:t>
            </a:r>
            <a:r>
              <a:rPr lang="en-GB" sz="3200" dirty="0"/>
              <a:t> Agile pentru </a:t>
            </a:r>
            <a:r>
              <a:rPr lang="en-GB" sz="3200" dirty="0" err="1"/>
              <a:t>dezvoltare</a:t>
            </a:r>
            <a:endParaRPr lang="en-GB" sz="3200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8264-FA2F-72B8-E1DB-0648E427F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76A-DBA4-C7D0-679F-EFFE7AEC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Functionalitati</a:t>
            </a:r>
            <a:r>
              <a:rPr lang="en-US" dirty="0"/>
              <a:t> </a:t>
            </a:r>
            <a:r>
              <a:rPr lang="en-US" dirty="0" err="1"/>
              <a:t>proiectate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2F7D-93B4-819C-E24A-975906E21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err="1"/>
              <a:t>Navigație</a:t>
            </a:r>
            <a:r>
              <a:rPr lang="en-GB" sz="3200" dirty="0"/>
              <a:t> </a:t>
            </a:r>
            <a:r>
              <a:rPr lang="en-GB" sz="3200" dirty="0" err="1"/>
              <a:t>autonomă</a:t>
            </a:r>
            <a:r>
              <a:rPr lang="en-GB" sz="3200" dirty="0"/>
              <a:t> cu </a:t>
            </a:r>
            <a:r>
              <a:rPr lang="en-GB" sz="3200" dirty="0" err="1"/>
              <a:t>evitare</a:t>
            </a:r>
            <a:r>
              <a:rPr lang="en-GB" sz="3200" dirty="0"/>
              <a:t> </a:t>
            </a:r>
            <a:r>
              <a:rPr lang="en-GB" sz="3200" dirty="0" err="1"/>
              <a:t>obstacole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err="1"/>
              <a:t>Detecție</a:t>
            </a:r>
            <a:r>
              <a:rPr lang="en-GB" sz="3200" dirty="0"/>
              <a:t> </a:t>
            </a:r>
            <a:r>
              <a:rPr lang="en-GB" sz="3200" dirty="0" err="1"/>
              <a:t>direcțională</a:t>
            </a:r>
            <a:r>
              <a:rPr lang="en-GB" sz="3200" dirty="0"/>
              <a:t> a </a:t>
            </a:r>
            <a:r>
              <a:rPr lang="en-GB" sz="3200" dirty="0" err="1"/>
              <a:t>focului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 err="1"/>
              <a:t>Stingere</a:t>
            </a:r>
            <a:r>
              <a:rPr lang="en-GB" sz="3200" dirty="0"/>
              <a:t> cu </a:t>
            </a:r>
            <a:r>
              <a:rPr lang="en-GB" sz="3200" dirty="0" err="1"/>
              <a:t>pompă</a:t>
            </a:r>
            <a:r>
              <a:rPr lang="en-GB" sz="3200" dirty="0"/>
              <a:t> de </a:t>
            </a:r>
            <a:r>
              <a:rPr lang="en-GB" sz="3200" dirty="0" err="1"/>
              <a:t>apă</a:t>
            </a:r>
            <a:r>
              <a:rPr lang="en-GB" sz="3200" dirty="0"/>
              <a:t> </a:t>
            </a:r>
            <a:r>
              <a:rPr lang="en-GB" sz="3200" dirty="0" err="1"/>
              <a:t>și</a:t>
            </a:r>
            <a:r>
              <a:rPr lang="en-GB" sz="3200" dirty="0"/>
              <a:t> </a:t>
            </a:r>
            <a:r>
              <a:rPr lang="en-GB" sz="3200" dirty="0" err="1"/>
              <a:t>duză</a:t>
            </a:r>
            <a:r>
              <a:rPr lang="en-GB" sz="3200" dirty="0"/>
              <a:t> </a:t>
            </a:r>
            <a:r>
              <a:rPr lang="en-GB" sz="3200" dirty="0" err="1"/>
              <a:t>rotativă</a:t>
            </a:r>
            <a:endParaRPr lang="en-GB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200" dirty="0"/>
              <a:t>Control manual </a:t>
            </a:r>
            <a:r>
              <a:rPr lang="en-GB" sz="3200" dirty="0" err="1"/>
              <a:t>în</a:t>
            </a:r>
            <a:r>
              <a:rPr lang="en-GB" sz="3200" dirty="0"/>
              <a:t> </a:t>
            </a:r>
            <a:r>
              <a:rPr lang="en-GB" sz="3200" dirty="0" err="1"/>
              <a:t>caz</a:t>
            </a:r>
            <a:r>
              <a:rPr lang="en-GB" sz="3200" dirty="0"/>
              <a:t> de </a:t>
            </a:r>
            <a:r>
              <a:rPr lang="en-GB" sz="3200" dirty="0" err="1"/>
              <a:t>nevoie</a:t>
            </a:r>
            <a:endParaRPr lang="en-GB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1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7E883-33E9-16E9-11ED-F920B6E8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76D7-82DE-9752-BCCB-751C5E4C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5B7ADEB-883E-C2C0-8E1E-1982FFA62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45327"/>
              </p:ext>
            </p:extLst>
          </p:nvPr>
        </p:nvGraphicFramePr>
        <p:xfrm>
          <a:off x="1096963" y="2182811"/>
          <a:ext cx="10058397" cy="3685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902759814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786885506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553037991"/>
                    </a:ext>
                  </a:extLst>
                </a:gridCol>
              </a:tblGrid>
              <a:tr h="754383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Arhitectura</a:t>
                      </a:r>
                      <a:r>
                        <a:rPr lang="en-GB" sz="2000" dirty="0"/>
                        <a:t> 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Arhitectura</a:t>
                      </a:r>
                      <a:r>
                        <a:rPr lang="en-GB" sz="2000" dirty="0"/>
                        <a:t>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/>
                        <a:t>Arhitectura</a:t>
                      </a:r>
                      <a:r>
                        <a:rPr lang="en-GB" sz="2000" dirty="0"/>
                        <a:t> de </a:t>
                      </a:r>
                      <a:r>
                        <a:rPr lang="en-GB" sz="2000" dirty="0" err="1"/>
                        <a:t>Comunicații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075161"/>
                  </a:ext>
                </a:extLst>
              </a:tr>
              <a:tr h="293104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err="1"/>
                        <a:t>Schelet</a:t>
                      </a:r>
                      <a:r>
                        <a:rPr lang="en-GB" sz="2000" dirty="0"/>
                        <a:t> 4WD cu </a:t>
                      </a:r>
                      <a:r>
                        <a:rPr lang="en-GB" sz="2000" dirty="0" err="1"/>
                        <a:t>șasiu</a:t>
                      </a:r>
                      <a:r>
                        <a:rPr lang="en-GB" sz="2000" dirty="0"/>
                        <a:t>  Smart Car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Arduino Mega, ESP32, L298N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err="1"/>
                        <a:t>Senzori</a:t>
                      </a:r>
                      <a:r>
                        <a:rPr lang="en-GB" sz="2000" dirty="0"/>
                        <a:t>: </a:t>
                      </a:r>
                      <a:r>
                        <a:rPr lang="en-GB" sz="2000" dirty="0" err="1"/>
                        <a:t>flacără</a:t>
                      </a:r>
                      <a:r>
                        <a:rPr lang="en-GB" sz="2000" dirty="0"/>
                        <a:t>, ultrasonic, </a:t>
                      </a:r>
                      <a:r>
                        <a:rPr lang="en-GB" sz="2000" dirty="0" err="1"/>
                        <a:t>pompa</a:t>
                      </a:r>
                      <a:r>
                        <a:rPr lang="en-GB" sz="2000" dirty="0"/>
                        <a:t>, servo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err="1"/>
                        <a:t>Surse</a:t>
                      </a:r>
                      <a:r>
                        <a:rPr lang="en-GB" sz="2000" dirty="0"/>
                        <a:t> de </a:t>
                      </a:r>
                      <a:r>
                        <a:rPr lang="en-GB" sz="2000" dirty="0" err="1"/>
                        <a:t>alimentare</a:t>
                      </a:r>
                      <a:r>
                        <a:rPr lang="en-GB" sz="2000" dirty="0"/>
                        <a:t>:  </a:t>
                      </a:r>
                      <a:r>
                        <a:rPr lang="en-GB" sz="2000" dirty="0" err="1"/>
                        <a:t>baterii</a:t>
                      </a:r>
                      <a:r>
                        <a:rPr lang="en-GB" sz="2000" dirty="0"/>
                        <a:t> 7.4V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Cod C++ pentru Arduino Mega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Cod pentru ESP32 (BLE/Web)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err="1"/>
                        <a:t>Structură</a:t>
                      </a:r>
                      <a:r>
                        <a:rPr lang="en-GB" sz="2000" dirty="0"/>
                        <a:t> </a:t>
                      </a:r>
                      <a:r>
                        <a:rPr lang="en-GB" sz="2000" dirty="0" err="1"/>
                        <a:t>modulară</a:t>
                      </a:r>
                      <a:r>
                        <a:rPr lang="en-GB" sz="2000" dirty="0"/>
                        <a:t>: </a:t>
                      </a:r>
                      <a:r>
                        <a:rPr lang="en-GB" sz="2000" dirty="0" err="1"/>
                        <a:t>detectare</a:t>
                      </a:r>
                      <a:r>
                        <a:rPr lang="en-GB" sz="2000" dirty="0"/>
                        <a:t>, </a:t>
                      </a:r>
                      <a:r>
                        <a:rPr lang="en-GB" sz="2000" dirty="0" err="1"/>
                        <a:t>navigație</a:t>
                      </a:r>
                      <a:r>
                        <a:rPr lang="en-GB" sz="2000" dirty="0"/>
                        <a:t>, </a:t>
                      </a:r>
                      <a:r>
                        <a:rPr lang="en-GB" sz="2000" dirty="0" err="1"/>
                        <a:t>stingere</a:t>
                      </a:r>
                      <a:r>
                        <a:rPr lang="en-GB" sz="2000" dirty="0"/>
                        <a:t>, </a:t>
                      </a:r>
                      <a:r>
                        <a:rPr lang="en-GB" sz="2000" dirty="0" err="1"/>
                        <a:t>comutare</a:t>
                      </a:r>
                      <a:r>
                        <a:rPr lang="en-GB" sz="2000" dirty="0"/>
                        <a:t> mod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ESP32 ↔ Arduino (</a:t>
                      </a:r>
                      <a:r>
                        <a:rPr lang="en-GB" sz="2000" dirty="0" err="1"/>
                        <a:t>opțional</a:t>
                      </a:r>
                      <a:r>
                        <a:rPr lang="en-GB" sz="2000" dirty="0"/>
                        <a:t>: UART/I2C/SPI)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Control ESP32: via Bluetooth </a:t>
                      </a:r>
                      <a:r>
                        <a:rPr lang="en-GB" sz="2000" dirty="0" err="1"/>
                        <a:t>sau</a:t>
                      </a:r>
                      <a:r>
                        <a:rPr lang="en-GB" sz="2000" dirty="0"/>
                        <a:t> Wi-Fi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 err="1"/>
                        <a:t>Comenzi</a:t>
                      </a:r>
                      <a:r>
                        <a:rPr lang="en-GB" sz="2000" dirty="0"/>
                        <a:t>: </a:t>
                      </a:r>
                      <a:r>
                        <a:rPr lang="en-GB" sz="2000" dirty="0" err="1"/>
                        <a:t>mișcare</a:t>
                      </a:r>
                      <a:r>
                        <a:rPr lang="en-GB" sz="2000" dirty="0"/>
                        <a:t>, </a:t>
                      </a:r>
                      <a:r>
                        <a:rPr lang="en-GB" sz="2000" dirty="0" err="1"/>
                        <a:t>stingere</a:t>
                      </a:r>
                      <a:r>
                        <a:rPr lang="en-GB" sz="2000" dirty="0"/>
                        <a:t>, </a:t>
                      </a:r>
                      <a:r>
                        <a:rPr lang="en-GB" sz="2000" dirty="0" err="1"/>
                        <a:t>rotire</a:t>
                      </a:r>
                      <a:r>
                        <a:rPr lang="en-GB" sz="2000" dirty="0"/>
                        <a:t> </a:t>
                      </a:r>
                      <a:r>
                        <a:rPr lang="en-GB" sz="2000" dirty="0" err="1"/>
                        <a:t>duză</a:t>
                      </a:r>
                      <a:endParaRPr lang="en-GB" sz="2000" dirty="0"/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6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52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0C4B-13DC-1B0C-1979-2942DF36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F503-7025-1C03-7FA5-AD25C5EC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2CFE-60B2-8F9E-3E6F-AC5A4C1C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Mod </a:t>
            </a:r>
            <a:r>
              <a:rPr lang="en-US" b="1" dirty="0" err="1"/>
              <a:t>Autonom</a:t>
            </a:r>
            <a:r>
              <a:rPr lang="en-US" b="1" dirty="0"/>
              <a:t>: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pornește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</a:t>
            </a:r>
            <a:r>
              <a:rPr lang="en-US" dirty="0" err="1"/>
              <a:t>autonom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începe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scaneze</a:t>
            </a:r>
            <a:r>
              <a:rPr lang="en-US" dirty="0"/>
              <a:t> </a:t>
            </a:r>
            <a:r>
              <a:rPr lang="en-US" dirty="0" err="1"/>
              <a:t>împrejurimile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senzorul</a:t>
            </a:r>
            <a:r>
              <a:rPr lang="en-US" dirty="0"/>
              <a:t> ultrasonic </a:t>
            </a:r>
            <a:r>
              <a:rPr lang="en-US" dirty="0" err="1"/>
              <a:t>montat</a:t>
            </a:r>
            <a:r>
              <a:rPr lang="en-US" dirty="0"/>
              <a:t> pe un servomotor,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obstacole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surse</a:t>
            </a:r>
            <a:r>
              <a:rPr lang="en-US" dirty="0"/>
              <a:t> de </a:t>
            </a:r>
            <a:r>
              <a:rPr lang="en-US" dirty="0" err="1"/>
              <a:t>foc</a:t>
            </a:r>
            <a:r>
              <a:rPr lang="en-US" dirty="0"/>
              <a:t>. La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foc</a:t>
            </a:r>
            <a:r>
              <a:rPr lang="en-US" dirty="0"/>
              <a:t>, se </a:t>
            </a:r>
            <a:r>
              <a:rPr lang="en-US" dirty="0" err="1"/>
              <a:t>deplasează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acestuia</a:t>
            </a:r>
            <a:r>
              <a:rPr lang="en-US" dirty="0"/>
              <a:t>, </a:t>
            </a:r>
            <a:r>
              <a:rPr lang="en-US" dirty="0" err="1"/>
              <a:t>activează</a:t>
            </a:r>
            <a:r>
              <a:rPr lang="en-US" dirty="0"/>
              <a:t> </a:t>
            </a:r>
            <a:r>
              <a:rPr lang="en-US" dirty="0" err="1"/>
              <a:t>pompa</a:t>
            </a:r>
            <a:r>
              <a:rPr lang="en-US" dirty="0"/>
              <a:t> de </a:t>
            </a:r>
            <a:r>
              <a:rPr lang="en-US" dirty="0" err="1"/>
              <a:t>apă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rotește</a:t>
            </a:r>
            <a:r>
              <a:rPr lang="en-US" dirty="0"/>
              <a:t> </a:t>
            </a:r>
            <a:r>
              <a:rPr lang="en-US" dirty="0" err="1"/>
              <a:t>duza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direcționa</a:t>
            </a:r>
            <a:r>
              <a:rPr lang="en-US" dirty="0"/>
              <a:t> </a:t>
            </a:r>
            <a:r>
              <a:rPr lang="en-US" dirty="0" err="1"/>
              <a:t>jetul</a:t>
            </a:r>
            <a:r>
              <a:rPr lang="en-US" dirty="0"/>
              <a:t>.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stingerea</a:t>
            </a:r>
            <a:r>
              <a:rPr lang="en-US" dirty="0"/>
              <a:t> </a:t>
            </a:r>
            <a:r>
              <a:rPr lang="en-US" dirty="0" err="1"/>
              <a:t>focului</a:t>
            </a:r>
            <a:r>
              <a:rPr lang="en-US" dirty="0"/>
              <a:t>,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își</a:t>
            </a:r>
            <a:r>
              <a:rPr lang="en-US" dirty="0"/>
              <a:t> </a:t>
            </a:r>
            <a:r>
              <a:rPr lang="en-US" dirty="0" err="1"/>
              <a:t>reia</a:t>
            </a:r>
            <a:r>
              <a:rPr lang="en-US" dirty="0"/>
              <a:t> </a:t>
            </a:r>
            <a:r>
              <a:rPr lang="en-US" dirty="0" err="1"/>
              <a:t>misiunea</a:t>
            </a:r>
            <a:r>
              <a:rPr lang="en-US" dirty="0"/>
              <a:t> de </a:t>
            </a:r>
            <a:r>
              <a:rPr lang="en-US" dirty="0" err="1"/>
              <a:t>patrulare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Mod Manual: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întâmpină</a:t>
            </a:r>
            <a:r>
              <a:rPr lang="en-US" dirty="0"/>
              <a:t> un </a:t>
            </a:r>
            <a:r>
              <a:rPr lang="en-US" dirty="0" err="1"/>
              <a:t>obstacol</a:t>
            </a:r>
            <a:r>
              <a:rPr lang="en-US" dirty="0"/>
              <a:t> </a:t>
            </a:r>
            <a:r>
              <a:rPr lang="en-US" dirty="0" err="1"/>
              <a:t>imposibil</a:t>
            </a:r>
            <a:r>
              <a:rPr lang="en-US" dirty="0"/>
              <a:t> de </a:t>
            </a:r>
            <a:r>
              <a:rPr lang="en-US" dirty="0" err="1"/>
              <a:t>evitat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senzorii</a:t>
            </a:r>
            <a:r>
              <a:rPr lang="en-US" dirty="0"/>
              <a:t> nu pot </a:t>
            </a:r>
            <a:r>
              <a:rPr lang="en-US" dirty="0" err="1"/>
              <a:t>localiza</a:t>
            </a:r>
            <a:r>
              <a:rPr lang="en-US" dirty="0"/>
              <a:t> precis </a:t>
            </a:r>
            <a:r>
              <a:rPr lang="en-US" dirty="0" err="1"/>
              <a:t>sursa</a:t>
            </a:r>
            <a:r>
              <a:rPr lang="en-US" dirty="0"/>
              <a:t> </a:t>
            </a:r>
            <a:r>
              <a:rPr lang="en-US" dirty="0" err="1"/>
              <a:t>incendiului</a:t>
            </a:r>
            <a:r>
              <a:rPr lang="en-US" dirty="0"/>
              <a:t>, </a:t>
            </a:r>
            <a:r>
              <a:rPr lang="en-US" dirty="0" err="1"/>
              <a:t>operatorul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prelua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. Prin </a:t>
            </a:r>
            <a:r>
              <a:rPr lang="en-US" dirty="0" err="1"/>
              <a:t>intermediul</a:t>
            </a:r>
            <a:r>
              <a:rPr lang="en-US" dirty="0"/>
              <a:t> ESP32 </a:t>
            </a:r>
            <a:r>
              <a:rPr lang="en-US" dirty="0" err="1"/>
              <a:t>și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conexiuni</a:t>
            </a:r>
            <a:r>
              <a:rPr lang="en-US" dirty="0"/>
              <a:t> wireless (Bluetooth </a:t>
            </a:r>
            <a:r>
              <a:rPr lang="en-US" dirty="0" err="1"/>
              <a:t>sau</a:t>
            </a:r>
            <a:r>
              <a:rPr lang="en-US" dirty="0"/>
              <a:t> Wi-Fi), </a:t>
            </a:r>
            <a:r>
              <a:rPr lang="en-US" dirty="0" err="1"/>
              <a:t>utilizatorul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ghida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foc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activa</a:t>
            </a:r>
            <a:r>
              <a:rPr lang="en-US" dirty="0"/>
              <a:t>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stingere</a:t>
            </a:r>
            <a:r>
              <a:rPr lang="en-US" dirty="0"/>
              <a:t> manual, </a:t>
            </a:r>
            <a:r>
              <a:rPr lang="en-US" dirty="0" err="1"/>
              <a:t>asigurând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intervenția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</a:t>
            </a:r>
            <a:r>
              <a:rPr lang="en-US" dirty="0" err="1"/>
              <a:t>speciale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urgență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613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00870-74DD-88BE-7DA1-21861F0D8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ED7B-34E2-B907-B2E2-E23A541F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Backlog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Sprinturi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FCB1-4019-A697-3229-9614FD39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Epici</a:t>
            </a:r>
            <a:r>
              <a:rPr lang="en-GB" dirty="0"/>
              <a:t>: </a:t>
            </a:r>
            <a:r>
              <a:rPr lang="en-GB" dirty="0" err="1"/>
              <a:t>navigare</a:t>
            </a:r>
            <a:r>
              <a:rPr lang="en-GB" dirty="0"/>
              <a:t>, </a:t>
            </a:r>
            <a:r>
              <a:rPr lang="en-GB" dirty="0" err="1"/>
              <a:t>stingere</a:t>
            </a:r>
            <a:r>
              <a:rPr lang="en-GB" dirty="0"/>
              <a:t>, control manual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Sprint 1: </a:t>
            </a:r>
            <a:r>
              <a:rPr lang="en-GB" dirty="0" err="1"/>
              <a:t>mișcare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senzori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Sprint 2: </a:t>
            </a:r>
            <a:r>
              <a:rPr lang="en-GB" dirty="0" err="1"/>
              <a:t>stingere</a:t>
            </a:r>
            <a:r>
              <a:rPr lang="en-GB" dirty="0"/>
              <a:t> + </a:t>
            </a:r>
            <a:r>
              <a:rPr lang="en-GB" dirty="0" err="1"/>
              <a:t>testare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Sprint 3: </a:t>
            </a:r>
            <a:r>
              <a:rPr lang="en-GB" dirty="0" err="1"/>
              <a:t>integrare</a:t>
            </a:r>
            <a:r>
              <a:rPr lang="en-GB" dirty="0"/>
              <a:t> ESP32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Progres</a:t>
            </a:r>
            <a:r>
              <a:rPr lang="en-GB" dirty="0"/>
              <a:t> </a:t>
            </a:r>
            <a:r>
              <a:rPr lang="en-GB" dirty="0" err="1"/>
              <a:t>monitorizat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backlog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6840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E6FD3E-3033-4D44-9759-980DCC3E7F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887178-918B-41B5-90B5-AF84E76A42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F0338-C524-4CF6-9268-3569B6574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{FC1240AA-57B5-4E87-B376-F2F604C437B2}tf22581678_win32</Template>
  <TotalTime>144</TotalTime>
  <Words>491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RetrospectVTI</vt:lpstr>
      <vt:lpstr>Proiect ASIPSI Jamous Mikel AIA IV grp 2</vt:lpstr>
      <vt:lpstr>Cuprins</vt:lpstr>
      <vt:lpstr>Introducere</vt:lpstr>
      <vt:lpstr>State-of-the-art</vt:lpstr>
      <vt:lpstr>Tehnologii folosite</vt:lpstr>
      <vt:lpstr>Functionalitati proiectate</vt:lpstr>
      <vt:lpstr>Arhitectura Sistem</vt:lpstr>
      <vt:lpstr>Scenarii de utilizare</vt:lpstr>
      <vt:lpstr>Backlog și Sprinturi</vt:lpstr>
      <vt:lpstr>Demo produs</vt:lpstr>
      <vt:lpstr>Concluzii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Mikel Jamous</dc:creator>
  <cp:lastModifiedBy>Jamous, Mikel</cp:lastModifiedBy>
  <cp:revision>8</cp:revision>
  <dcterms:created xsi:type="dcterms:W3CDTF">2025-04-13T15:03:36Z</dcterms:created>
  <dcterms:modified xsi:type="dcterms:W3CDTF">2025-04-13T19:54:27Z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