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7" r:id="rId3"/>
    <p:sldId id="258" r:id="rId4"/>
    <p:sldId id="260" r:id="rId5"/>
    <p:sldId id="261" r:id="rId6"/>
    <p:sldId id="262" r:id="rId7"/>
    <p:sldId id="263" r:id="rId8"/>
    <p:sldId id="285" r:id="rId9"/>
    <p:sldId id="264" r:id="rId10"/>
    <p:sldId id="288" r:id="rId11"/>
    <p:sldId id="273" r:id="rId12"/>
    <p:sldId id="286" r:id="rId13"/>
    <p:sldId id="287" r:id="rId14"/>
    <p:sldId id="275" r:id="rId15"/>
    <p:sldId id="276" r:id="rId16"/>
    <p:sldId id="274" r:id="rId17"/>
    <p:sldId id="278" r:id="rId18"/>
    <p:sldId id="289" r:id="rId19"/>
    <p:sldId id="291" r:id="rId20"/>
    <p:sldId id="294" r:id="rId21"/>
    <p:sldId id="290" r:id="rId22"/>
    <p:sldId id="292" r:id="rId23"/>
    <p:sldId id="293" r:id="rId24"/>
    <p:sldId id="280" r:id="rId25"/>
    <p:sldId id="295" r:id="rId26"/>
    <p:sldId id="296" r:id="rId27"/>
    <p:sldId id="281" r:id="rId28"/>
    <p:sldId id="297" r:id="rId29"/>
    <p:sldId id="282" r:id="rId30"/>
    <p:sldId id="283" r:id="rId31"/>
    <p:sldId id="28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30/08/2021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‹Nº›</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‹Nº›</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30/08/2021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30/08/2021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30/08/2021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30/08/2021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30/08/2021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30/08/2021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30/08/2021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30/08/2021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30/08/2021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30/08/2021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30/08/2021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‹Nº›</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Clustering No-supervisado</a:t>
            </a:r>
            <a:endParaRPr lang="es-ES" dirty="0"/>
          </a:p>
        </p:txBody>
      </p:sp>
      <p:sp>
        <p:nvSpPr>
          <p:cNvPr id="3" name="Marcador de contenido 2"/>
          <p:cNvSpPr>
            <a:spLocks noGrp="1"/>
          </p:cNvSpPr>
          <p:nvPr>
            <p:ph idx="1"/>
          </p:nvPr>
        </p:nvSpPr>
        <p:spPr/>
        <p:txBody>
          <a:bodyPr/>
          <a:lstStyle/>
          <a:p>
            <a:pPr marL="0" indent="0" algn="just">
              <a:buNone/>
            </a:pPr>
            <a:r>
              <a:rPr lang="es-ES" dirty="0" smtClean="0"/>
              <a:t>¿Qué es?</a:t>
            </a:r>
          </a:p>
          <a:p>
            <a:pPr marL="0" indent="0" algn="just">
              <a:buNone/>
            </a:pPr>
            <a:endParaRPr lang="es-ES" dirty="0" smtClean="0"/>
          </a:p>
          <a:p>
            <a:pPr marL="0" indent="0" algn="just">
              <a:buNone/>
            </a:pPr>
            <a:r>
              <a:rPr lang="es-ES" dirty="0" smtClean="0"/>
              <a:t>“Si </a:t>
            </a:r>
            <a:r>
              <a:rPr lang="es-ES" dirty="0"/>
              <a:t>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a:t>
            </a:r>
            <a:r>
              <a:rPr lang="es-ES" dirty="0" smtClean="0"/>
              <a:t>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t>
            </a:r>
            <a:r>
              <a:rPr lang="es-ES" dirty="0" smtClean="0"/>
              <a:t>Clustering No-supervisado</a:t>
            </a:r>
            <a:endParaRPr lang="es-ES" dirty="0"/>
          </a:p>
        </p:txBody>
      </p:sp>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0688"/>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smtClean="0"/>
              <a:t>Atributos y clases</a:t>
            </a:r>
            <a:endParaRPr lang="es-ES" sz="2800" dirty="0"/>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smtClean="0"/>
              <a:t>Solo atributos</a:t>
            </a:r>
            <a:endParaRPr lang="es-ES" sz="2800" dirty="0"/>
          </a:p>
        </p:txBody>
      </p:sp>
    </p:spTree>
    <p:extLst>
      <p:ext uri="{BB962C8B-B14F-4D97-AF65-F5344CB8AC3E}">
        <p14:creationId xmlns:p14="http://schemas.microsoft.com/office/powerpoint/2010/main" val="414852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smtClean="0"/>
              <a:t>En resumen…</a:t>
            </a:r>
          </a:p>
          <a:p>
            <a:r>
              <a:rPr lang="es-ES" sz="3200" dirty="0" smtClean="0"/>
              <a:t>El clustering es una técnica para encontrar grupos con ciertas similitudes dentro del grupo de datos </a:t>
            </a:r>
            <a:r>
              <a:rPr lang="es-ES" sz="3200" dirty="0" smtClean="0">
                <a:sym typeface="Wingdings" panose="05000000000000000000" pitchFamily="2" charset="2"/>
              </a:rPr>
              <a:t> Clústeres </a:t>
            </a:r>
          </a:p>
          <a:p>
            <a:r>
              <a:rPr lang="es-ES" sz="3200" dirty="0" smtClean="0"/>
              <a:t>Es una técnica clasificada dentro de clasificación NO-SUPERVISADA</a:t>
            </a:r>
          </a:p>
          <a:p>
            <a:r>
              <a:rPr lang="es-ES" sz="3200" dirty="0" smtClean="0"/>
              <a:t>Solo se basa en los atributos de las variables</a:t>
            </a:r>
          </a:p>
          <a:p>
            <a:r>
              <a:rPr lang="es-ES" sz="3200" dirty="0" smtClean="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Clustering: </a:t>
            </a:r>
            <a:r>
              <a:rPr lang="en-GB" dirty="0" err="1" smtClean="0"/>
              <a:t>Algoritmos</a:t>
            </a:r>
            <a:r>
              <a:rPr lang="en-GB" dirty="0" smtClean="0"/>
              <a:t> </a:t>
            </a:r>
            <a:r>
              <a:rPr lang="en-GB" dirty="0" err="1" smtClean="0"/>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smtClean="0"/>
              <a:t>Dentro de los algoritmos del clustering, existen diversos tipos (entre otros) </a:t>
            </a:r>
            <a:endParaRPr lang="es-ES" sz="3600"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Clustering: </a:t>
            </a:r>
            <a:r>
              <a:rPr lang="en-GB" dirty="0" err="1" smtClean="0"/>
              <a:t>Algoritmos</a:t>
            </a:r>
            <a:r>
              <a:rPr lang="en-GB" dirty="0" smtClean="0"/>
              <a:t> </a:t>
            </a:r>
            <a:r>
              <a:rPr lang="en-GB" dirty="0" err="1" smtClean="0"/>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p:txBody>
          <a:bodyPr/>
          <a:lstStyle/>
          <a:p>
            <a:r>
              <a:rPr lang="en-GB" dirty="0" smtClean="0"/>
              <a:t>Definición de outliers:</a:t>
            </a:r>
          </a:p>
          <a:p>
            <a:pPr marL="0" indent="0">
              <a:buNone/>
            </a:pPr>
            <a:r>
              <a:rPr lang="en-GB" dirty="0" smtClean="0"/>
              <a:t>“</a:t>
            </a:r>
            <a:r>
              <a:rPr lang="es-ES" dirty="0"/>
              <a:t>Los </a:t>
            </a:r>
            <a:r>
              <a:rPr lang="es-ES" dirty="0" smtClean="0"/>
              <a:t>outliers o valores </a:t>
            </a:r>
            <a:r>
              <a:rPr lang="es-ES" dirty="0"/>
              <a:t>atípicos en un conjunto de datos se definen como observaciones anómalas que podrían haber sido causadas por errores de lectura </a:t>
            </a:r>
            <a:r>
              <a:rPr lang="es-ES" dirty="0" smtClean="0"/>
              <a:t>o por un pico de corriente en la fuente de datos o por diversas razones”</a:t>
            </a:r>
            <a:endParaRPr lang="es-ES" dirty="0"/>
          </a:p>
          <a:p>
            <a:pPr marL="0" indent="0">
              <a:buNone/>
            </a:pPr>
            <a:r>
              <a:rPr lang="es-ES" dirty="0" smtClean="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smtClean="0"/>
              <a:t>Q1 </a:t>
            </a:r>
            <a:r>
              <a:rPr lang="en-GB" dirty="0" smtClean="0">
                <a:sym typeface="Wingdings" panose="05000000000000000000" pitchFamily="2" charset="2"/>
              </a:rPr>
              <a:t> </a:t>
            </a:r>
            <a:r>
              <a:rPr lang="es-ES" dirty="0" smtClean="0">
                <a:sym typeface="Wingdings" panose="05000000000000000000" pitchFamily="2" charset="2"/>
              </a:rPr>
              <a:t>25</a:t>
            </a:r>
            <a:r>
              <a:rPr lang="es-ES" dirty="0">
                <a:sym typeface="Wingdings" panose="05000000000000000000" pitchFamily="2" charset="2"/>
              </a:rPr>
              <a:t>% de las observaciones están por </a:t>
            </a:r>
            <a:r>
              <a:rPr lang="es-ES" dirty="0" smtClean="0">
                <a:sym typeface="Wingdings" panose="05000000000000000000" pitchFamily="2" charset="2"/>
              </a:rPr>
              <a:t>debajo</a:t>
            </a:r>
          </a:p>
          <a:p>
            <a:pPr marL="0" indent="0">
              <a:buNone/>
            </a:pPr>
            <a:r>
              <a:rPr lang="en-GB" dirty="0" smtClean="0"/>
              <a:t>Q2 </a:t>
            </a:r>
            <a:r>
              <a:rPr lang="en-GB" dirty="0">
                <a:sym typeface="Wingdings" panose="05000000000000000000" pitchFamily="2" charset="2"/>
              </a:rPr>
              <a:t> </a:t>
            </a:r>
            <a:r>
              <a:rPr lang="es-ES" dirty="0" smtClean="0">
                <a:sym typeface="Wingdings" panose="05000000000000000000" pitchFamily="2" charset="2"/>
              </a:rPr>
              <a:t>50% </a:t>
            </a:r>
            <a:r>
              <a:rPr lang="es-ES" dirty="0">
                <a:sym typeface="Wingdings" panose="05000000000000000000" pitchFamily="2" charset="2"/>
              </a:rPr>
              <a:t>de las observaciones están por debajo</a:t>
            </a:r>
            <a:endParaRPr lang="en-GB" dirty="0"/>
          </a:p>
          <a:p>
            <a:pPr marL="0" indent="0">
              <a:buNone/>
            </a:pPr>
            <a:r>
              <a:rPr lang="en-GB" dirty="0" smtClean="0"/>
              <a:t>Q3 </a:t>
            </a:r>
            <a:r>
              <a:rPr lang="en-GB" dirty="0">
                <a:sym typeface="Wingdings" panose="05000000000000000000" pitchFamily="2" charset="2"/>
              </a:rPr>
              <a:t> </a:t>
            </a:r>
            <a:r>
              <a:rPr lang="es-ES" dirty="0" smtClean="0">
                <a:sym typeface="Wingdings" panose="05000000000000000000" pitchFamily="2" charset="2"/>
              </a:rPr>
              <a:t>75% </a:t>
            </a:r>
            <a:r>
              <a:rPr lang="es-ES" dirty="0">
                <a:sym typeface="Wingdings" panose="05000000000000000000" pitchFamily="2" charset="2"/>
              </a:rPr>
              <a:t>de las observaciones están por debajo</a:t>
            </a:r>
            <a:endParaRPr lang="en-GB" dirty="0"/>
          </a:p>
          <a:p>
            <a:pPr marL="0" indent="0">
              <a:buNone/>
            </a:pPr>
            <a:endParaRPr lang="en-GB" dirty="0" smtClean="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a:t>
            </a:r>
            <a:r>
              <a:rPr lang="es-ES" sz="3200" b="1" dirty="0" smtClean="0"/>
              <a:t>Intercuartílico IQR</a:t>
            </a:r>
            <a:endParaRPr lang="es-ES" sz="3200" b="1" dirty="0"/>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 DBSCAN</a:t>
            </a:r>
            <a:endParaRPr lang="es-ES" sz="3200" b="1" dirty="0"/>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a:t>
            </a:r>
            <a:r>
              <a:rPr lang="es-ES" altLang="es-ES" sz="2000" dirty="0" smtClean="0"/>
              <a:t>p</a:t>
            </a:r>
            <a:r>
              <a:rPr lang="es-ES" altLang="es-ES" sz="2000" dirty="0"/>
              <a:t> es un punto núcleo si al menos </a:t>
            </a:r>
            <a:r>
              <a:rPr lang="es-ES" altLang="es-ES" sz="2000" dirty="0" err="1"/>
              <a:t>minPts</a:t>
            </a:r>
            <a:r>
              <a:rPr lang="es-ES" altLang="es-ES" sz="2000" dirty="0"/>
              <a:t> puntos están a una distancia ε de él y, esos puntos son directamente alcanzables </a:t>
            </a:r>
            <a:r>
              <a:rPr lang="es-ES" altLang="es-ES" sz="2000" dirty="0" smtClean="0"/>
              <a:t>desde</a:t>
            </a:r>
            <a:r>
              <a:rPr lang="es-ES" altLang="es-ES" sz="2000" dirty="0"/>
              <a:t> </a:t>
            </a:r>
            <a:r>
              <a:rPr lang="es-ES" altLang="es-ES" sz="2000" dirty="0" smtClean="0"/>
              <a:t>p. </a:t>
            </a:r>
            <a:r>
              <a:rPr lang="es-ES" altLang="es-ES" sz="2000" dirty="0"/>
              <a:t>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a:t>
            </a:r>
            <a:r>
              <a:rPr lang="es-ES" altLang="es-ES" sz="2000" dirty="0" smtClean="0"/>
              <a:t>q es</a:t>
            </a:r>
            <a:r>
              <a:rPr lang="es-ES" altLang="es-ES" sz="2000" dirty="0"/>
              <a:t> alcanzable </a:t>
            </a:r>
            <a:r>
              <a:rPr lang="es-ES" altLang="es-ES" sz="2000" dirty="0" smtClean="0"/>
              <a:t>desde si </a:t>
            </a:r>
            <a:r>
              <a:rPr lang="es-ES" altLang="es-ES" sz="2000" dirty="0"/>
              <a:t>existe una secuencia de puntos </a:t>
            </a:r>
            <a:r>
              <a:rPr lang="es-ES" altLang="es-ES" sz="2000" dirty="0" smtClean="0"/>
              <a:t>pi donde</a:t>
            </a:r>
            <a:r>
              <a:rPr lang="es-ES" altLang="es-ES" sz="2000" dirty="0"/>
              <a:t> </a:t>
            </a:r>
            <a:r>
              <a:rPr lang="es-ES" altLang="es-ES" sz="2000" dirty="0" smtClean="0"/>
              <a:t>y</a:t>
            </a:r>
            <a:r>
              <a:rPr lang="es-ES" altLang="es-ES" sz="2000" dirty="0"/>
              <a:t> </a:t>
            </a:r>
            <a:r>
              <a:rPr lang="es-ES" altLang="es-ES" sz="2000" dirty="0" smtClean="0"/>
              <a:t>tal </a:t>
            </a:r>
            <a:r>
              <a:rPr lang="es-ES" altLang="es-ES" sz="2000" dirty="0"/>
              <a:t>que cada punto </a:t>
            </a:r>
            <a:r>
              <a:rPr lang="es-ES" altLang="es-ES" sz="2000" dirty="0" smtClean="0"/>
              <a:t>es </a:t>
            </a:r>
            <a:r>
              <a:rPr lang="es-ES" altLang="es-ES" sz="2000" dirty="0"/>
              <a:t>directamente alcanzable </a:t>
            </a:r>
            <a:r>
              <a:rPr lang="es-ES" altLang="es-ES" sz="2000" dirty="0" smtClean="0"/>
              <a:t>desde</a:t>
            </a:r>
            <a:r>
              <a:rPr lang="es-ES" altLang="es-ES" sz="2000" dirty="0"/>
              <a:t> </a:t>
            </a:r>
            <a:r>
              <a:rPr lang="es-ES" altLang="es-ES" sz="2000" dirty="0" smtClean="0"/>
              <a:t>p; </a:t>
            </a:r>
            <a:r>
              <a:rPr lang="es-ES" altLang="es-ES" sz="2000" dirty="0"/>
              <a:t>es decir, todos los puntos de la secuencia deben ser puntos núcleos, con la posible excepción de </a:t>
            </a:r>
            <a:r>
              <a:rPr lang="es-ES" altLang="es-ES" sz="2000" dirty="0" smtClean="0"/>
              <a:t>q.</a:t>
            </a:r>
            <a:endParaRPr lang="es-ES" altLang="es-ES" sz="2000" dirty="0"/>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a:t>
            </a:r>
            <a:r>
              <a:rPr lang="es-ES" sz="3200" b="1" dirty="0" smtClean="0"/>
              <a:t>– DBSCAN (</a:t>
            </a:r>
            <a:r>
              <a:rPr lang="en-GB" sz="3200" b="1" dirty="0" smtClean="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smtClean="0"/>
              <a:t>Implementación en R </a:t>
            </a:r>
            <a:r>
              <a:rPr lang="es-ES" b="1" dirty="0" smtClean="0">
                <a:sym typeface="Wingdings" panose="05000000000000000000" pitchFamily="2" charset="2"/>
              </a:rPr>
              <a:t> Determinar </a:t>
            </a:r>
            <a:r>
              <a:rPr lang="es-ES" b="1" dirty="0" err="1" smtClean="0">
                <a:sym typeface="Wingdings" panose="05000000000000000000" pitchFamily="2" charset="2"/>
              </a:rPr>
              <a:t>Eps</a:t>
            </a:r>
            <a:r>
              <a:rPr lang="es-ES" b="1" dirty="0" smtClean="0">
                <a:sym typeface="Wingdings" panose="05000000000000000000" pitchFamily="2" charset="2"/>
              </a:rPr>
              <a:t> y </a:t>
            </a:r>
            <a:r>
              <a:rPr lang="es-ES" b="1" dirty="0" err="1" smtClean="0">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smtClean="0">
                <a:sym typeface="Wingdings" panose="05000000000000000000" pitchFamily="2" charset="2"/>
              </a:rPr>
              <a:t>MinPts</a:t>
            </a:r>
            <a:r>
              <a:rPr lang="es-ES" b="1" dirty="0" smtClean="0">
                <a:sym typeface="Wingdings" panose="05000000000000000000" pitchFamily="2" charset="2"/>
              </a:rPr>
              <a:t> se inicializa como el numero de dimensión del </a:t>
            </a:r>
            <a:r>
              <a:rPr lang="es-ES" b="1" dirty="0" err="1" smtClean="0">
                <a:sym typeface="Wingdings" panose="05000000000000000000" pitchFamily="2" charset="2"/>
              </a:rPr>
              <a:t>dataset</a:t>
            </a:r>
            <a:r>
              <a:rPr lang="es-ES" b="1" dirty="0" smtClean="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a:t>
            </a:r>
            <a:r>
              <a:rPr lang="es-ES" sz="3200" b="1" dirty="0" smtClean="0"/>
              <a:t>– DBSCAN (</a:t>
            </a:r>
            <a:r>
              <a:rPr lang="en-GB" sz="3200" b="1" dirty="0" smtClean="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K-</a:t>
            </a:r>
            <a:r>
              <a:rPr lang="es-ES" dirty="0" err="1" smtClean="0"/>
              <a:t>means</a:t>
            </a:r>
            <a:r>
              <a:rPr lang="es-ES" dirty="0" smtClean="0"/>
              <a:t> </a:t>
            </a:r>
            <a:endParaRPr lang="es-ES" dirty="0"/>
          </a:p>
        </p:txBody>
      </p:sp>
      <p:sp>
        <p:nvSpPr>
          <p:cNvPr id="3" name="Marcador de contenido 2"/>
          <p:cNvSpPr>
            <a:spLocks noGrp="1"/>
          </p:cNvSpPr>
          <p:nvPr>
            <p:ph idx="1"/>
          </p:nvPr>
        </p:nvSpPr>
        <p:spPr/>
        <p:txBody>
          <a:bodyPr>
            <a:normAutofit/>
          </a:bodyPr>
          <a:lstStyle/>
          <a:p>
            <a:pPr marL="0" indent="0" algn="just">
              <a:buNone/>
            </a:pPr>
            <a:r>
              <a:rPr lang="es-ES" sz="3200" dirty="0" smtClean="0"/>
              <a:t>“Este </a:t>
            </a:r>
            <a:r>
              <a:rPr lang="es-ES" sz="3200" dirty="0"/>
              <a:t>algoritmo es parte de los algoritmos de agrupación en clústeres de particiones y es uno de los algoritmos de agrupación en clústeres más utilizados, probablemente debido a su robustez y flexibilidad. Algunos estudios ([5</a:t>
            </a:r>
            <a:r>
              <a:rPr lang="es-ES" sz="3200" dirty="0" smtClean="0"/>
              <a:t>]-[</a:t>
            </a:r>
            <a:r>
              <a:rPr lang="es-ES" sz="3200" dirty="0"/>
              <a:t>6]) muestran que este algoritmo es el más apropiado para la aplicación en la agrupación de perfiles eléctricos, por lo que es muy útil también en perfiles de demanda de </a:t>
            </a:r>
            <a:r>
              <a:rPr lang="es-ES" sz="3200" dirty="0" smtClean="0"/>
              <a:t>calor”</a:t>
            </a:r>
            <a:endParaRPr lang="es-ES" sz="3200" dirty="0"/>
          </a:p>
        </p:txBody>
      </p:sp>
    </p:spTree>
    <p:extLst>
      <p:ext uri="{BB962C8B-B14F-4D97-AF65-F5344CB8AC3E}">
        <p14:creationId xmlns:p14="http://schemas.microsoft.com/office/powerpoint/2010/main" val="234201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K-</a:t>
            </a:r>
            <a:r>
              <a:rPr lang="es-ES" dirty="0" err="1" smtClean="0"/>
              <a:t>means</a:t>
            </a:r>
            <a:r>
              <a:rPr lang="es-ES" dirty="0" smtClean="0"/>
              <a:t> </a:t>
            </a:r>
            <a:endParaRPr lang="es-ES" dirty="0"/>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smtClean="0"/>
              <a:t>centroides</a:t>
            </a:r>
            <a:r>
              <a:rPr lang="es-ES" sz="2400" dirty="0" smtClean="0"/>
              <a:t>.</a:t>
            </a:r>
          </a:p>
          <a:p>
            <a:pPr marL="514350" indent="-514350">
              <a:buFont typeface="+mj-lt"/>
              <a:buAutoNum type="arabicPeriod"/>
            </a:pPr>
            <a:r>
              <a:rPr lang="es-ES" sz="2400" dirty="0" smtClean="0"/>
              <a:t>Cada </a:t>
            </a:r>
            <a:r>
              <a:rPr lang="es-ES" sz="2400" dirty="0"/>
              <a:t>observación se asigna al </a:t>
            </a:r>
            <a:r>
              <a:rPr lang="es-ES" sz="2400" dirty="0" err="1"/>
              <a:t>centroide</a:t>
            </a:r>
            <a:r>
              <a:rPr lang="es-ES" sz="2400" dirty="0"/>
              <a:t> más cercano en función de la distancia de disimilitud entre la observación y el </a:t>
            </a:r>
            <a:r>
              <a:rPr lang="es-ES" sz="2400" dirty="0" err="1" smtClean="0"/>
              <a:t>centroide</a:t>
            </a:r>
            <a:r>
              <a:rPr lang="es-ES" sz="2400" dirty="0" smtClean="0"/>
              <a:t>.</a:t>
            </a:r>
          </a:p>
          <a:p>
            <a:pPr marL="514350" indent="-514350">
              <a:buFont typeface="+mj-lt"/>
              <a:buAutoNum type="arabicPeriod"/>
            </a:pPr>
            <a:r>
              <a:rPr lang="es-ES" sz="2400" dirty="0" smtClean="0"/>
              <a:t>Los </a:t>
            </a:r>
            <a:r>
              <a:rPr lang="es-ES" sz="2400" dirty="0" err="1"/>
              <a:t>centroides</a:t>
            </a:r>
            <a:r>
              <a:rPr lang="es-ES" sz="2400" dirty="0"/>
              <a:t> de cada grupo se actualizan calculando el valor medio de las observaciones en el </a:t>
            </a:r>
            <a:r>
              <a:rPr lang="es-ES" sz="2400" dirty="0" smtClean="0"/>
              <a:t>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smtClean="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a:t>
            </a:r>
            <a:r>
              <a:rPr lang="es-ES" dirty="0" smtClean="0"/>
              <a:t>K-</a:t>
            </a:r>
            <a:r>
              <a:rPr lang="es-ES" dirty="0" err="1" smtClean="0"/>
              <a:t>medoids</a:t>
            </a:r>
            <a:r>
              <a:rPr lang="es-ES" dirty="0" smtClean="0"/>
              <a:t> (PAM) </a:t>
            </a:r>
            <a:endParaRPr lang="es-ES" dirty="0"/>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a:t>
            </a:r>
            <a:r>
              <a:rPr lang="es-ES" sz="3200" dirty="0" smtClean="0"/>
              <a:t>k-</a:t>
            </a:r>
            <a:r>
              <a:rPr lang="es-ES" sz="3200" dirty="0" err="1" smtClean="0"/>
              <a:t>medoids</a:t>
            </a:r>
            <a:r>
              <a:rPr lang="es-ES" sz="3200" dirty="0"/>
              <a:t>, cada grupo </a:t>
            </a:r>
            <a:r>
              <a:rPr lang="es-ES" sz="3200" dirty="0" smtClean="0"/>
              <a:t>está representado </a:t>
            </a:r>
            <a:r>
              <a:rPr lang="es-ES" sz="3200" dirty="0"/>
              <a:t>por uno de los puntos de datos en el grupo. Estos puntos se denominan </a:t>
            </a:r>
            <a:r>
              <a:rPr lang="es-ES" sz="3200" dirty="0" err="1" smtClean="0"/>
              <a:t>medoids</a:t>
            </a:r>
            <a:r>
              <a:rPr lang="es-ES" sz="3200" dirty="0" smtClean="0"/>
              <a:t> </a:t>
            </a:r>
            <a:r>
              <a:rPr lang="es-ES" sz="3200" dirty="0"/>
              <a:t>de </a:t>
            </a:r>
            <a:r>
              <a:rPr lang="es-ES" sz="3200" dirty="0" smtClean="0"/>
              <a:t>clúster”</a:t>
            </a:r>
            <a:endParaRPr lang="es-ES" sz="3200" dirty="0"/>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Métodos</a:t>
            </a:r>
            <a:r>
              <a:rPr lang="en-GB" dirty="0" smtClean="0"/>
              <a:t> </a:t>
            </a:r>
            <a:r>
              <a:rPr lang="en-GB" dirty="0" smtClean="0"/>
              <a:t>de </a:t>
            </a:r>
            <a:r>
              <a:rPr lang="en-GB" dirty="0" err="1" smtClean="0"/>
              <a:t>Imputación</a:t>
            </a:r>
            <a:endParaRPr lang="en-GB" dirty="0"/>
          </a:p>
        </p:txBody>
      </p:sp>
      <p:sp>
        <p:nvSpPr>
          <p:cNvPr id="3" name="Marcador de contenido 2"/>
          <p:cNvSpPr>
            <a:spLocks noGrp="1"/>
          </p:cNvSpPr>
          <p:nvPr>
            <p:ph idx="1"/>
          </p:nvPr>
        </p:nvSpPr>
        <p:spPr>
          <a:xfrm>
            <a:off x="838200" y="1825626"/>
            <a:ext cx="10515600" cy="4300854"/>
          </a:xfrm>
        </p:spPr>
        <p:txBody>
          <a:bodyPr>
            <a:normAutofit/>
          </a:bodyPr>
          <a:lstStyle/>
          <a:p>
            <a:pPr marL="514350" indent="-514350" fontAlgn="base">
              <a:buFont typeface="+mj-lt"/>
              <a:buAutoNum type="arabicPeriod"/>
            </a:pPr>
            <a:r>
              <a:rPr lang="en-US" sz="2400" dirty="0"/>
              <a:t>Select k objects to become the </a:t>
            </a:r>
            <a:r>
              <a:rPr lang="en-US" sz="2400" dirty="0" err="1"/>
              <a:t>medoids</a:t>
            </a:r>
            <a:r>
              <a:rPr lang="en-US" sz="2400" dirty="0"/>
              <a:t>, or in case these objects were provided use them as the </a:t>
            </a:r>
            <a:r>
              <a:rPr lang="en-US" sz="2400" dirty="0" err="1"/>
              <a:t>medoids</a:t>
            </a:r>
            <a:r>
              <a:rPr lang="en-US" sz="2400" dirty="0"/>
              <a:t>;</a:t>
            </a:r>
          </a:p>
          <a:p>
            <a:pPr marL="514350" indent="-514350" fontAlgn="base">
              <a:buFont typeface="+mj-lt"/>
              <a:buAutoNum type="arabicPeriod"/>
            </a:pPr>
            <a:r>
              <a:rPr lang="en-US" sz="2400" dirty="0"/>
              <a:t>Calculate the dissimilarity matrix if it was not provided;</a:t>
            </a:r>
          </a:p>
          <a:p>
            <a:pPr marL="514350" indent="-514350" fontAlgn="base">
              <a:buFont typeface="+mj-lt"/>
              <a:buAutoNum type="arabicPeriod"/>
            </a:pPr>
            <a:r>
              <a:rPr lang="en-US" sz="2400" dirty="0"/>
              <a:t>Assign every object to its closest </a:t>
            </a:r>
            <a:r>
              <a:rPr lang="en-US" sz="2400" dirty="0" err="1" smtClean="0"/>
              <a:t>medoid</a:t>
            </a:r>
            <a:endParaRPr lang="en-US" sz="2400" dirty="0"/>
          </a:p>
          <a:p>
            <a:pPr marL="514350" indent="-514350" fontAlgn="base">
              <a:buFont typeface="+mj-lt"/>
              <a:buAutoNum type="arabicPeriod"/>
            </a:pPr>
            <a:r>
              <a:rPr lang="en-US" sz="2400" dirty="0"/>
              <a:t>For each cluster search if any of the object of the cluster decreases the average dissimilarity coefficient; if it does, select the entity that decreases this coefficient the most as the </a:t>
            </a:r>
            <a:r>
              <a:rPr lang="en-US" sz="2400" dirty="0" err="1"/>
              <a:t>medoid</a:t>
            </a:r>
            <a:r>
              <a:rPr lang="en-US" sz="2400" dirty="0"/>
              <a:t> for this cluster; 5. If at least one </a:t>
            </a:r>
            <a:r>
              <a:rPr lang="en-US" sz="2400" dirty="0" err="1"/>
              <a:t>medoid</a:t>
            </a:r>
            <a:r>
              <a:rPr lang="en-US" sz="2400" dirty="0"/>
              <a:t> has changed go to (3), else end the algorithm</a:t>
            </a:r>
            <a:endParaRPr lang="en-US" sz="2400" dirty="0"/>
          </a:p>
          <a:p>
            <a:endParaRPr lang="en-GB" sz="2400" dirty="0"/>
          </a:p>
        </p:txBody>
      </p:sp>
    </p:spTree>
    <p:extLst>
      <p:ext uri="{BB962C8B-B14F-4D97-AF65-F5344CB8AC3E}">
        <p14:creationId xmlns:p14="http://schemas.microsoft.com/office/powerpoint/2010/main" val="2987094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a:t>
            </a:r>
            <a:r>
              <a:rPr lang="es-ES" dirty="0" err="1" smtClean="0"/>
              <a:t>Validation</a:t>
            </a:r>
            <a:r>
              <a:rPr lang="es-ES" dirty="0" smtClean="0"/>
              <a:t> Indexes (</a:t>
            </a:r>
            <a:r>
              <a:rPr lang="es-ES" dirty="0" err="1" smtClean="0"/>
              <a:t>CVIs</a:t>
            </a:r>
            <a:r>
              <a:rPr lang="es-ES" dirty="0" smtClean="0"/>
              <a:t>)</a:t>
            </a:r>
            <a:endParaRPr lang="es-ES" dirty="0"/>
          </a:p>
        </p:txBody>
      </p:sp>
      <p:sp>
        <p:nvSpPr>
          <p:cNvPr id="3" name="Marcador de contenido 2"/>
          <p:cNvSpPr>
            <a:spLocks noGrp="1"/>
          </p:cNvSpPr>
          <p:nvPr>
            <p:ph idx="1"/>
          </p:nvPr>
        </p:nvSpPr>
        <p:spPr/>
        <p:txBody>
          <a:bodyPr/>
          <a:lstStyle/>
          <a:p>
            <a:pPr algn="just"/>
            <a:r>
              <a:rPr lang="es-ES" dirty="0" smtClean="0"/>
              <a:t>Los índices de validación de clústeres o </a:t>
            </a:r>
            <a:r>
              <a:rPr lang="es-ES" dirty="0" err="1" smtClean="0"/>
              <a:t>CVIs</a:t>
            </a:r>
            <a:r>
              <a:rPr lang="es-ES" dirty="0" smtClean="0"/>
              <a:t> son índices matemáticos que se utilizan para evaluar cuantitativamente la calidad de los clústeres. Se clasifican:</a:t>
            </a:r>
          </a:p>
          <a:p>
            <a:pPr lvl="1" algn="just"/>
            <a:r>
              <a:rPr lang="es-ES" b="1" u="sng" dirty="0"/>
              <a:t>Externos</a:t>
            </a:r>
            <a:r>
              <a:rPr lang="es-ES" dirty="0" smtClean="0"/>
              <a:t>: Estos </a:t>
            </a:r>
            <a:r>
              <a:rPr lang="es-ES" dirty="0"/>
              <a:t>índices utilizan datos etiquetados externos para calcular la eficacia del proceso de agrupación. Estos datos externos se consideran como la verdadera condición.</a:t>
            </a:r>
            <a:endParaRPr lang="es-ES" dirty="0" smtClean="0"/>
          </a:p>
          <a:p>
            <a:pPr lvl="1" algn="just"/>
            <a:r>
              <a:rPr lang="es-ES" b="1" u="sng" dirty="0"/>
              <a:t>Internos: </a:t>
            </a:r>
            <a:r>
              <a:rPr lang="es-ES" dirty="0" smtClean="0"/>
              <a:t>utilizan </a:t>
            </a:r>
            <a:r>
              <a:rPr lang="es-ES" dirty="0"/>
              <a:t>la información interna de los clústeres para evaluar este proceso de clasificación </a:t>
            </a:r>
            <a:endParaRPr lang="es-ES" dirty="0" smtClean="0"/>
          </a:p>
        </p:txBody>
      </p:sp>
    </p:spTree>
    <p:extLst>
      <p:ext uri="{BB962C8B-B14F-4D97-AF65-F5344CB8AC3E}">
        <p14:creationId xmlns:p14="http://schemas.microsoft.com/office/powerpoint/2010/main" val="222471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a:t>
            </a:r>
            <a:r>
              <a:rPr lang="es-ES" dirty="0" err="1" smtClean="0"/>
              <a:t>Validation</a:t>
            </a:r>
            <a:r>
              <a:rPr lang="es-ES" dirty="0" smtClean="0"/>
              <a:t> Indexes (</a:t>
            </a:r>
            <a:r>
              <a:rPr lang="es-ES" dirty="0" err="1" smtClean="0"/>
              <a:t>CVIs</a:t>
            </a:r>
            <a:r>
              <a:rPr lang="es-ES" dirty="0" smtClean="0"/>
              <a:t>)</a:t>
            </a:r>
            <a:endParaRPr lang="es-ES" dirty="0"/>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a:t>
            </a:r>
            <a:r>
              <a:rPr lang="es-ES" dirty="0" smtClean="0"/>
              <a:t>clúster.</a:t>
            </a:r>
            <a:endParaRPr lang="es-ES" dirty="0"/>
          </a:p>
        </p:txBody>
      </p:sp>
    </p:spTree>
    <p:extLst>
      <p:ext uri="{BB962C8B-B14F-4D97-AF65-F5344CB8AC3E}">
        <p14:creationId xmlns:p14="http://schemas.microsoft.com/office/powerpoint/2010/main" val="400762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Adicional</a:t>
            </a:r>
            <a:r>
              <a:rPr lang="en-GB" dirty="0" smtClean="0"/>
              <a:t>: </a:t>
            </a:r>
            <a:r>
              <a:rPr lang="en-GB" dirty="0" err="1" smtClean="0"/>
              <a:t>Métodos</a:t>
            </a:r>
            <a:r>
              <a:rPr lang="en-GB" dirty="0" smtClean="0"/>
              <a:t> </a:t>
            </a:r>
            <a:r>
              <a:rPr lang="en-GB" dirty="0" smtClean="0"/>
              <a:t>de </a:t>
            </a:r>
            <a:r>
              <a:rPr lang="en-GB" dirty="0" err="1" smtClean="0"/>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smtClean="0"/>
              <a:t>Indice</a:t>
            </a:r>
            <a:r>
              <a:rPr lang="es-ES" b="1" u="sng" dirty="0" smtClean="0"/>
              <a:t> de </a:t>
            </a:r>
            <a:r>
              <a:rPr lang="es-ES" b="1" u="sng" dirty="0" err="1" smtClean="0"/>
              <a:t>Silhouette</a:t>
            </a:r>
            <a:r>
              <a:rPr lang="es-ES" b="1" u="sng" dirty="0" smtClean="0"/>
              <a:t> </a:t>
            </a:r>
            <a:r>
              <a:rPr lang="es-ES" b="1" u="sng" dirty="0" smtClean="0">
                <a:sym typeface="Wingdings" panose="05000000000000000000" pitchFamily="2" charset="2"/>
              </a:rPr>
              <a:t> </a:t>
            </a:r>
            <a:r>
              <a:rPr lang="es-ES" dirty="0" smtClean="0">
                <a:sym typeface="Wingdings" panose="05000000000000000000" pitchFamily="2" charset="2"/>
              </a:rPr>
              <a:t>Se busca </a:t>
            </a:r>
            <a:r>
              <a:rPr lang="es-ES" b="1" dirty="0" smtClean="0">
                <a:sym typeface="Wingdings" panose="05000000000000000000" pitchFamily="2" charset="2"/>
              </a:rPr>
              <a:t>maximizar</a:t>
            </a:r>
            <a:r>
              <a:rPr lang="es-ES" dirty="0" smtClean="0">
                <a:sym typeface="Wingdings" panose="05000000000000000000" pitchFamily="2" charset="2"/>
              </a:rPr>
              <a:t> el índice</a:t>
            </a:r>
            <a:endParaRPr lang="es-ES" dirty="0" smtClean="0"/>
          </a:p>
          <a:p>
            <a:pPr marL="0" indent="0">
              <a:buNone/>
            </a:pPr>
            <a:endParaRPr lang="es-ES" dirty="0" smtClean="0"/>
          </a:p>
          <a:p>
            <a:endParaRPr lang="es-ES" dirty="0" smtClean="0"/>
          </a:p>
          <a:p>
            <a:endParaRPr lang="es-ES" dirty="0"/>
          </a:p>
          <a:p>
            <a:pPr marL="0" indent="0">
              <a:buNone/>
            </a:pPr>
            <a:r>
              <a:rPr lang="es-ES" b="1" u="sng" dirty="0"/>
              <a:t>Índice de </a:t>
            </a:r>
            <a:r>
              <a:rPr lang="es-ES" b="1" u="sng" dirty="0" err="1" smtClean="0"/>
              <a:t>Dunn</a:t>
            </a:r>
            <a:r>
              <a:rPr lang="es-ES" b="1" u="sng" dirty="0" smtClean="0"/>
              <a:t> </a:t>
            </a:r>
            <a:r>
              <a:rPr lang="es-ES" b="1" u="sng" dirty="0" smtClean="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a:t>
            </a:r>
            <a:r>
              <a:rPr lang="es-ES" dirty="0" smtClean="0">
                <a:sym typeface="Wingdings" panose="05000000000000000000" pitchFamily="2" charset="2"/>
              </a:rPr>
              <a:t>índice</a:t>
            </a:r>
          </a:p>
          <a:p>
            <a:pPr marL="0" indent="0">
              <a:buNone/>
            </a:pPr>
            <a:endParaRPr lang="es-ES" dirty="0">
              <a:sym typeface="Wingdings" panose="05000000000000000000" pitchFamily="2" charset="2"/>
            </a:endParaRPr>
          </a:p>
          <a:p>
            <a:pPr marL="0" indent="0">
              <a:buNone/>
            </a:pPr>
            <a:r>
              <a:rPr lang="es-ES" dirty="0" smtClean="0"/>
              <a:t>		d</a:t>
            </a:r>
            <a:r>
              <a:rPr lang="es-ES" baseline="-25000" dirty="0" smtClean="0"/>
              <a:t>min</a:t>
            </a:r>
            <a:r>
              <a:rPr lang="es-ES" dirty="0" smtClean="0"/>
              <a:t> </a:t>
            </a:r>
            <a:r>
              <a:rPr lang="es-ES" dirty="0"/>
              <a:t>la distancia mínima entre puntos de diferentes grupos</a:t>
            </a:r>
          </a:p>
          <a:p>
            <a:pPr marL="0" indent="0">
              <a:buNone/>
            </a:pPr>
            <a:r>
              <a:rPr lang="es-ES" dirty="0" smtClean="0"/>
              <a:t>		y </a:t>
            </a:r>
            <a:r>
              <a:rPr lang="es-ES" dirty="0"/>
              <a:t>d</a:t>
            </a:r>
            <a:r>
              <a:rPr lang="es-ES" baseline="-25000" dirty="0"/>
              <a:t>max</a:t>
            </a:r>
            <a:r>
              <a:rPr lang="es-ES" dirty="0"/>
              <a:t> la mayor distancia dentro del clúster.</a:t>
            </a:r>
            <a:endParaRPr lang="es-ES" dirty="0"/>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smtClean="0"/>
              <a:t>Hay bastante matemática detrás. Para mas información: </a:t>
            </a:r>
          </a:p>
          <a:p>
            <a:r>
              <a:rPr lang="es-ES" dirty="0">
                <a:hlinkClick r:id="rId4"/>
              </a:rPr>
              <a:t>https://www.datanovia.com/en/lessons/cluster-validation-statistics-must-know-methods/#</a:t>
            </a:r>
            <a:r>
              <a:rPr lang="es-ES" dirty="0" smtClean="0">
                <a:hlinkClick r:id="rId4"/>
              </a:rPr>
              <a:t>silhouette-coefficient</a:t>
            </a:r>
            <a:r>
              <a:rPr lang="es-ES" dirty="0" smtClean="0"/>
              <a:t> </a:t>
            </a:r>
            <a:endParaRPr lang="es-ES" dirty="0"/>
          </a:p>
        </p:txBody>
      </p:sp>
    </p:spTree>
    <p:extLst>
      <p:ext uri="{BB962C8B-B14F-4D97-AF65-F5344CB8AC3E}">
        <p14:creationId xmlns:p14="http://schemas.microsoft.com/office/powerpoint/2010/main" val="230751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Adicional</a:t>
            </a:r>
            <a:r>
              <a:rPr lang="en-GB" dirty="0" smtClean="0"/>
              <a:t>: </a:t>
            </a:r>
            <a:r>
              <a:rPr lang="en-GB" dirty="0" err="1" smtClean="0"/>
              <a:t>Métodos</a:t>
            </a:r>
            <a:r>
              <a:rPr lang="en-GB" dirty="0" smtClean="0"/>
              <a:t> </a:t>
            </a:r>
            <a:r>
              <a:rPr lang="en-GB" dirty="0" smtClean="0"/>
              <a:t>de </a:t>
            </a:r>
            <a:r>
              <a:rPr lang="en-GB" dirty="0" err="1" smtClean="0"/>
              <a:t>Imputación</a:t>
            </a:r>
            <a:endParaRPr lang="en-GB" dirty="0"/>
          </a:p>
        </p:txBody>
      </p:sp>
      <p:sp>
        <p:nvSpPr>
          <p:cNvPr id="3" name="Marcador de contenido 2"/>
          <p:cNvSpPr>
            <a:spLocks noGrp="1"/>
          </p:cNvSpPr>
          <p:nvPr>
            <p:ph idx="1"/>
          </p:nvPr>
        </p:nvSpPr>
        <p:spPr/>
        <p:txBody>
          <a:bodyPr/>
          <a:lstStyle/>
          <a:p>
            <a:endParaRPr lang="en-GB" dirty="0"/>
          </a:p>
        </p:txBody>
      </p:sp>
    </p:spTree>
    <p:extLst>
      <p:ext uri="{BB962C8B-B14F-4D97-AF65-F5344CB8AC3E}">
        <p14:creationId xmlns:p14="http://schemas.microsoft.com/office/powerpoint/2010/main" val="2074918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Conclusiones</a:t>
            </a:r>
            <a:r>
              <a:rPr lang="en-GB" dirty="0" smtClean="0"/>
              <a:t> Finales</a:t>
            </a:r>
            <a:endParaRPr lang="en-GB" dirty="0"/>
          </a:p>
        </p:txBody>
      </p:sp>
      <p:sp>
        <p:nvSpPr>
          <p:cNvPr id="3" name="Marcador de contenido 2"/>
          <p:cNvSpPr>
            <a:spLocks noGrp="1"/>
          </p:cNvSpPr>
          <p:nvPr>
            <p:ph idx="1"/>
          </p:nvPr>
        </p:nvSpPr>
        <p:spPr/>
        <p:txBody>
          <a:bodyPr/>
          <a:lstStyle/>
          <a:p>
            <a:endParaRPr lang="en-GB"/>
          </a:p>
        </p:txBody>
      </p:sp>
    </p:spTree>
    <p:extLst>
      <p:ext uri="{BB962C8B-B14F-4D97-AF65-F5344CB8AC3E}">
        <p14:creationId xmlns:p14="http://schemas.microsoft.com/office/powerpoint/2010/main" val="364742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Concepto</a:t>
            </a:r>
            <a:r>
              <a:rPr lang="en-GB" dirty="0" smtClean="0"/>
              <a:t> </a:t>
            </a:r>
            <a:r>
              <a:rPr lang="en-GB" dirty="0" err="1" smtClean="0"/>
              <a:t>Práctica</a:t>
            </a:r>
            <a:r>
              <a:rPr lang="en-GB" dirty="0" smtClean="0"/>
              <a:t> 4 </a:t>
            </a:r>
            <a:endParaRPr lang="en-GB" dirty="0"/>
          </a:p>
        </p:txBody>
      </p:sp>
      <p:sp>
        <p:nvSpPr>
          <p:cNvPr id="3" name="Marcador de contenido 2"/>
          <p:cNvSpPr>
            <a:spLocks noGrp="1"/>
          </p:cNvSpPr>
          <p:nvPr>
            <p:ph idx="1"/>
          </p:nvPr>
        </p:nvSpPr>
        <p:spPr/>
        <p:txBody>
          <a:bodyPr/>
          <a:lstStyle/>
          <a:p>
            <a:r>
              <a:rPr lang="es-ES" dirty="0" smtClean="0"/>
              <a:t>Análisis e identificación de outliers de perfiles de temperatura de suministro de un </a:t>
            </a:r>
            <a:r>
              <a:rPr lang="es-ES" dirty="0" err="1" smtClean="0"/>
              <a:t>district-heating</a:t>
            </a:r>
            <a:r>
              <a:rPr lang="es-ES" dirty="0"/>
              <a:t> </a:t>
            </a:r>
            <a:r>
              <a:rPr lang="es-ES" dirty="0" smtClean="0"/>
              <a:t>o red de distrito.</a:t>
            </a:r>
          </a:p>
          <a:p>
            <a:r>
              <a:rPr lang="es-ES" dirty="0" smtClean="0"/>
              <a:t>Análisis de clustering no-supervisado usando k-</a:t>
            </a:r>
            <a:r>
              <a:rPr lang="es-ES" dirty="0" err="1" smtClean="0"/>
              <a:t>means</a:t>
            </a:r>
            <a:r>
              <a:rPr lang="es-ES" dirty="0" smtClean="0"/>
              <a:t> de los perfiles de uno de los edificios</a:t>
            </a:r>
          </a:p>
          <a:p>
            <a:r>
              <a:rPr lang="es-ES" dirty="0" smtClean="0"/>
              <a:t>Validación de clústeres</a:t>
            </a:r>
          </a:p>
          <a:p>
            <a:r>
              <a:rPr lang="es-ES" dirty="0" smtClean="0"/>
              <a:t>Plotear los clústeres </a:t>
            </a:r>
          </a:p>
          <a:p>
            <a:endParaRPr lang="es-ES" dirty="0" smtClean="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nvPr>
        </p:nvGraphicFramePr>
        <p:xfrm>
          <a:off x="965790" y="1260825"/>
          <a:ext cx="10857615" cy="488188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highlight>
                            <a:srgbClr val="FFFF00"/>
                          </a:highlight>
                        </a:rPr>
                        <a:t>CONTENIDO</a:t>
                      </a:r>
                      <a:endParaRPr lang="en-GB" sz="1600" dirty="0">
                        <a:highlight>
                          <a:srgbClr val="FFFF00"/>
                        </a:highlight>
                      </a:endParaRP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smtClean="0"/>
              <a:t>Mikel LUMBRERAS MUGAGUREN,</a:t>
            </a:r>
            <a:r>
              <a:rPr lang="es-ES" sz="2000" dirty="0" smtClean="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smtClean="0">
                <a:ea typeface="Times New Roman" panose="02020603050405020304" pitchFamily="18" charset="0"/>
              </a:rPr>
              <a:t>Predoctoral</a:t>
            </a:r>
            <a:r>
              <a:rPr lang="en-GB" sz="2000" dirty="0" smtClean="0">
                <a:ea typeface="Times New Roman" panose="02020603050405020304" pitchFamily="18" charset="0"/>
              </a:rPr>
              <a:t> </a:t>
            </a:r>
            <a:r>
              <a:rPr lang="en-GB" sz="2000" dirty="0" err="1" smtClean="0">
                <a:ea typeface="Times New Roman" panose="02020603050405020304" pitchFamily="18" charset="0"/>
              </a:rPr>
              <a:t>en</a:t>
            </a:r>
            <a:r>
              <a:rPr lang="en-GB" sz="2000" dirty="0" smtClean="0">
                <a:ea typeface="Times New Roman" panose="02020603050405020304" pitchFamily="18" charset="0"/>
              </a:rPr>
              <a:t> ENEDI, </a:t>
            </a:r>
            <a:r>
              <a:rPr lang="en-GB" sz="2000" dirty="0" err="1" smtClean="0">
                <a:ea typeface="Times New Roman" panose="02020603050405020304" pitchFamily="18" charset="0"/>
              </a:rPr>
              <a:t>Departamento</a:t>
            </a:r>
            <a:r>
              <a:rPr lang="en-GB" sz="2000" dirty="0" smtClean="0">
                <a:ea typeface="Times New Roman" panose="02020603050405020304" pitchFamily="18" charset="0"/>
              </a:rPr>
              <a:t> de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a:t>
            </a:r>
            <a:r>
              <a:rPr lang="en-GB" sz="2000" dirty="0" err="1" smtClean="0">
                <a:ea typeface="Times New Roman" panose="02020603050405020304" pitchFamily="18" charset="0"/>
              </a:rPr>
              <a:t>Energetica</a:t>
            </a:r>
            <a:endParaRPr lang="en-GB" sz="2000" dirty="0" smtClean="0">
              <a:ea typeface="Times New Roman" panose="02020603050405020304" pitchFamily="18" charset="0"/>
            </a:endParaRPr>
          </a:p>
          <a:p>
            <a:pPr marL="0" indent="0">
              <a:buNone/>
            </a:pPr>
            <a:r>
              <a:rPr lang="en-GB" sz="2000" dirty="0" err="1" smtClean="0">
                <a:ea typeface="Times New Roman" panose="02020603050405020304" pitchFamily="18" charset="0"/>
              </a:rPr>
              <a:t>Máster</a:t>
            </a:r>
            <a:r>
              <a:rPr lang="en-GB" sz="2000" dirty="0" smtClean="0">
                <a:ea typeface="Times New Roman" panose="02020603050405020304" pitchFamily="18" charset="0"/>
              </a:rPr>
              <a:t> </a:t>
            </a:r>
            <a:r>
              <a:rPr lang="en-GB" sz="2000" dirty="0" err="1" smtClean="0">
                <a:ea typeface="Times New Roman" panose="02020603050405020304" pitchFamily="18" charset="0"/>
              </a:rPr>
              <a:t>en</a:t>
            </a:r>
            <a:r>
              <a:rPr lang="en-GB" sz="2000" dirty="0" smtClean="0">
                <a:ea typeface="Times New Roman" panose="02020603050405020304" pitchFamily="18" charset="0"/>
              </a:rPr>
              <a:t>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Industrial </a:t>
            </a:r>
            <a:r>
              <a:rPr lang="en-GB" sz="2000" dirty="0" err="1" smtClean="0">
                <a:ea typeface="Times New Roman" panose="02020603050405020304" pitchFamily="18" charset="0"/>
              </a:rPr>
              <a:t>especialización</a:t>
            </a:r>
            <a:r>
              <a:rPr lang="en-GB" sz="2000" dirty="0" smtClean="0">
                <a:ea typeface="Times New Roman" panose="02020603050405020304" pitchFamily="18" charset="0"/>
              </a:rPr>
              <a:t> de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a:t>
            </a:r>
            <a:r>
              <a:rPr lang="en-GB" sz="2000" dirty="0" err="1" smtClean="0">
                <a:ea typeface="Times New Roman" panose="02020603050405020304" pitchFamily="18" charset="0"/>
              </a:rPr>
              <a:t>Termoenergética</a:t>
            </a:r>
            <a:endParaRPr lang="en-GB" sz="2000" dirty="0" smtClean="0">
              <a:ea typeface="Times New Roman" panose="02020603050405020304" pitchFamily="18" charset="0"/>
            </a:endParaRPr>
          </a:p>
          <a:p>
            <a:pPr marL="0" indent="0">
              <a:buNone/>
            </a:pPr>
            <a:r>
              <a:rPr lang="en-GB" sz="2000" dirty="0" smtClean="0">
                <a:ea typeface="Times New Roman" panose="02020603050405020304" pitchFamily="18" charset="0"/>
              </a:rPr>
              <a:t> </a:t>
            </a:r>
            <a:endParaRPr lang="en-GB" sz="2000" dirty="0">
              <a:ea typeface="Times New Roman" panose="02020603050405020304" pitchFamily="18" charset="0"/>
            </a:endParaRP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a:t>
            </a:r>
            <a:r>
              <a:rPr lang="en-GB" sz="2000" u="sng" dirty="0" smtClean="0">
                <a:solidFill>
                  <a:srgbClr val="0000FF"/>
                </a:solidFill>
                <a:ea typeface="Times New Roman" panose="02020603050405020304" pitchFamily="18" charset="0"/>
                <a:hlinkClick r:id="rId2"/>
              </a:rPr>
              <a:t>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smtClean="0"/>
              <a:t>Módulo 4: </a:t>
            </a:r>
            <a:r>
              <a:rPr lang="es-ES" sz="4800" dirty="0" smtClean="0"/>
              <a:t>Clusterización No Supervisada y Métodos de Imputación</a:t>
            </a:r>
            <a:endParaRPr lang="es-ES" sz="4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 Clase 4</a:t>
            </a:r>
            <a:endParaRPr lang="es-ES" dirty="0"/>
          </a:p>
        </p:txBody>
      </p:sp>
      <p:sp>
        <p:nvSpPr>
          <p:cNvPr id="3" name="Marcador de contenido 2"/>
          <p:cNvSpPr>
            <a:spLocks noGrp="1"/>
          </p:cNvSpPr>
          <p:nvPr>
            <p:ph idx="1"/>
          </p:nvPr>
        </p:nvSpPr>
        <p:spPr/>
        <p:txBody>
          <a:bodyPr/>
          <a:lstStyle/>
          <a:p>
            <a:r>
              <a:rPr lang="es-ES" dirty="0" smtClean="0"/>
              <a:t>Introducción y Objetivos</a:t>
            </a:r>
          </a:p>
          <a:p>
            <a:r>
              <a:rPr lang="es-ES" dirty="0" smtClean="0"/>
              <a:t>Clasificación No-Supervisada vs Supervisada</a:t>
            </a:r>
          </a:p>
          <a:p>
            <a:r>
              <a:rPr lang="es-ES" dirty="0" smtClean="0"/>
              <a:t>Identificación de Outliers</a:t>
            </a:r>
          </a:p>
          <a:p>
            <a:r>
              <a:rPr lang="es-ES" dirty="0" smtClean="0"/>
              <a:t>Algoritmos Más Comunes de clustering</a:t>
            </a:r>
          </a:p>
          <a:p>
            <a:r>
              <a:rPr lang="es-ES" dirty="0" smtClean="0"/>
              <a:t>Validación de clústeres no-supervisados</a:t>
            </a:r>
          </a:p>
          <a:p>
            <a:r>
              <a:rPr lang="es-ES" dirty="0" smtClean="0"/>
              <a:t>Extra: </a:t>
            </a:r>
            <a:r>
              <a:rPr lang="es-ES" dirty="0" smtClean="0"/>
              <a:t>Métodos </a:t>
            </a:r>
            <a:r>
              <a:rPr lang="es-ES" dirty="0" smtClean="0"/>
              <a:t>de Imputación</a:t>
            </a:r>
          </a:p>
          <a:p>
            <a:r>
              <a:rPr lang="es-ES" dirty="0" smtClean="0"/>
              <a:t>Introducción a la práctica </a:t>
            </a:r>
            <a:endParaRPr lang="es-ES" dirty="0"/>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Módulo 4</a:t>
            </a:r>
            <a:endParaRPr lang="es-ES" dirty="0"/>
          </a:p>
        </p:txBody>
      </p:sp>
      <p:sp>
        <p:nvSpPr>
          <p:cNvPr id="3" name="Marcador de contenido 2"/>
          <p:cNvSpPr>
            <a:spLocks noGrp="1"/>
          </p:cNvSpPr>
          <p:nvPr>
            <p:ph idx="1"/>
          </p:nvPr>
        </p:nvSpPr>
        <p:spPr/>
        <p:txBody>
          <a:bodyPr/>
          <a:lstStyle/>
          <a:p>
            <a:r>
              <a:rPr lang="es-ES" dirty="0" smtClean="0"/>
              <a:t>Definir qué es el clustering no-supervisado</a:t>
            </a:r>
          </a:p>
          <a:p>
            <a:r>
              <a:rPr lang="es-ES" dirty="0" smtClean="0"/>
              <a:t>Ver los algoritmos más comunes</a:t>
            </a:r>
          </a:p>
          <a:p>
            <a:r>
              <a:rPr lang="es-ES" dirty="0" smtClean="0"/>
              <a:t>Identificar posibles aplicaciones: Identificación de outliers</a:t>
            </a:r>
          </a:p>
          <a:p>
            <a:r>
              <a:rPr lang="es-ES" dirty="0" smtClean="0"/>
              <a:t>Estudiar la validación de clústeres no supervisados</a:t>
            </a:r>
          </a:p>
          <a:p>
            <a:r>
              <a:rPr lang="es-ES" dirty="0" smtClean="0"/>
              <a:t>Definir qué son los métodos de imputación</a:t>
            </a:r>
          </a:p>
          <a:p>
            <a:endParaRPr lang="es-ES" dirty="0" smtClean="0"/>
          </a:p>
          <a:p>
            <a:endParaRPr lang="es-ES" dirty="0" smtClean="0"/>
          </a:p>
          <a:p>
            <a:endParaRPr lang="es-ES" dirty="0" smtClean="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1870</Words>
  <Application>Microsoft Office PowerPoint</Application>
  <PresentationFormat>Panorámica</PresentationFormat>
  <Paragraphs>188</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30</vt:i4>
      </vt:variant>
    </vt:vector>
  </HeadingPairs>
  <TitlesOfParts>
    <vt:vector size="37" baseType="lpstr">
      <vt:lpstr>Arial</vt:lpstr>
      <vt:lpstr>Calibri</vt:lpstr>
      <vt:lpstr>Calibri Light</vt:lpstr>
      <vt:lpstr>Times New Roman</vt:lpstr>
      <vt:lpstr>Wingdings</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Clusterización No Supervisada y Métodos de Imputación</vt:lpstr>
      <vt:lpstr>Índice Clase 4</vt:lpstr>
      <vt:lpstr>Objetivos Módulo 4</vt:lpstr>
      <vt:lpstr>Introducción Clustering No-supervisado</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Identificación de Outliers</vt:lpstr>
      <vt:lpstr>Identificación de Outliers</vt:lpstr>
      <vt:lpstr>Identificación de Outliers</vt:lpstr>
      <vt:lpstr>Algoritmos más Comunes: K-means </vt:lpstr>
      <vt:lpstr>Algoritmos más Comunes: K-means </vt:lpstr>
      <vt:lpstr>Algoritmos más Comunes: K-medoids (PAM) </vt:lpstr>
      <vt:lpstr>Métodos de Imputación</vt:lpstr>
      <vt:lpstr>Cluster Validation Indexes (CVIs)</vt:lpstr>
      <vt:lpstr>Cluster Validation Indexes (CVIs)</vt:lpstr>
      <vt:lpstr>Adicional: Métodos de Imputación</vt:lpstr>
      <vt:lpstr>Adicional: Métodos de Imputación</vt:lpstr>
      <vt:lpstr>Conclusiones Finales</vt:lpstr>
      <vt:lpstr>Concepto Práctica 4 </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28</cp:revision>
  <dcterms:created xsi:type="dcterms:W3CDTF">2021-08-24T09:03:25Z</dcterms:created>
  <dcterms:modified xsi:type="dcterms:W3CDTF">2021-08-30T10:57:37Z</dcterms:modified>
</cp:coreProperties>
</file>