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59" r:id="rId4"/>
    <p:sldId id="274" r:id="rId5"/>
    <p:sldId id="264" r:id="rId6"/>
    <p:sldId id="261" r:id="rId7"/>
    <p:sldId id="307" r:id="rId8"/>
    <p:sldId id="262" r:id="rId9"/>
    <p:sldId id="275" r:id="rId10"/>
    <p:sldId id="308" r:id="rId11"/>
    <p:sldId id="309" r:id="rId12"/>
    <p:sldId id="263" r:id="rId13"/>
    <p:sldId id="276" r:id="rId14"/>
    <p:sldId id="310" r:id="rId15"/>
    <p:sldId id="311" r:id="rId16"/>
    <p:sldId id="312" r:id="rId17"/>
    <p:sldId id="313" r:id="rId1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IBM Plex Mono" panose="020B0509050203000203" pitchFamily="49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D85A9-DD1B-4B22-8230-C9B8CBD8A6E9}">
  <a:tblStyle styleId="{459D85A9-DD1B-4B22-8230-C9B8CBD8A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0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6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CF53673-F2A6-D61D-EC9A-0145A40C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759738E-7B17-3CC2-2E8E-6B59C12AB6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89B7B55-0E78-3545-187D-226D6AED6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429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>
          <a:extLst>
            <a:ext uri="{FF2B5EF4-FFF2-40B4-BE49-F238E27FC236}">
              <a16:creationId xmlns:a16="http://schemas.microsoft.com/office/drawing/2014/main" id="{765195C3-9488-A88B-63C9-021CF93B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>
            <a:extLst>
              <a:ext uri="{FF2B5EF4-FFF2-40B4-BE49-F238E27FC236}">
                <a16:creationId xmlns:a16="http://schemas.microsoft.com/office/drawing/2014/main" id="{07FEEC01-9B57-0487-206B-31E4AEAC4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E21616A6-C347-9740-F4AE-CB2C8EE1A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7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>
          <a:extLst>
            <a:ext uri="{FF2B5EF4-FFF2-40B4-BE49-F238E27FC236}">
              <a16:creationId xmlns:a16="http://schemas.microsoft.com/office/drawing/2014/main" id="{F9B1DB9E-1E06-9CCD-C26D-E5AFA1BF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>
            <a:extLst>
              <a:ext uri="{FF2B5EF4-FFF2-40B4-BE49-F238E27FC236}">
                <a16:creationId xmlns:a16="http://schemas.microsoft.com/office/drawing/2014/main" id="{0AFFDB73-A580-1446-F1B9-74E86CC3A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5EEE7E53-6E9C-BD20-5F5F-B618915D0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7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99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70" r:id="rId10"/>
    <p:sldLayoutId id="2147483672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Trabajo realizado por Mikel, Izan y Adrián A.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</a:rPr>
              <a:t>Manual de diagramas </a:t>
            </a:r>
            <a:r>
              <a:rPr lang="es-ES" dirty="0">
                <a:solidFill>
                  <a:schemeClr val="dk1"/>
                </a:solidFill>
              </a:rPr>
              <a:t>UML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3A55971-367E-48FD-B59D-79974B35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44" y="700297"/>
            <a:ext cx="7153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caso de uso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9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¿Qué es un diagrama de casos de uso?</a:t>
            </a:r>
            <a:endParaRPr dirty="0"/>
          </a:p>
        </p:txBody>
      </p:sp>
      <p:sp>
        <p:nvSpPr>
          <p:cNvPr id="76" name="Google Shape;1472;p37">
            <a:extLst>
              <a:ext uri="{FF2B5EF4-FFF2-40B4-BE49-F238E27FC236}">
                <a16:creationId xmlns:a16="http://schemas.microsoft.com/office/drawing/2014/main" id="{F268BC2F-3B71-41A2-8425-AFDD6D886213}"/>
              </a:ext>
            </a:extLst>
          </p:cNvPr>
          <p:cNvSpPr txBox="1">
            <a:spLocks/>
          </p:cNvSpPr>
          <p:nvPr/>
        </p:nvSpPr>
        <p:spPr>
          <a:xfrm>
            <a:off x="1342302" y="1552713"/>
            <a:ext cx="7420698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A</a:t>
            </a:r>
            <a:r>
              <a:rPr lang="es-ES" sz="4000" dirty="0"/>
              <a:t> </a:t>
            </a:r>
            <a:r>
              <a:rPr lang="es-ES" b="0" dirty="0"/>
              <a:t>Representa funciones del sistema y actores.</a:t>
            </a:r>
            <a:endParaRPr lang="es-ES" sz="2400" b="0" dirty="0"/>
          </a:p>
        </p:txBody>
      </p:sp>
      <p:sp>
        <p:nvSpPr>
          <p:cNvPr id="77" name="Google Shape;1472;p37">
            <a:extLst>
              <a:ext uri="{FF2B5EF4-FFF2-40B4-BE49-F238E27FC236}">
                <a16:creationId xmlns:a16="http://schemas.microsoft.com/office/drawing/2014/main" id="{9A44F50C-8959-4BEF-BB52-A6075F917BB3}"/>
              </a:ext>
            </a:extLst>
          </p:cNvPr>
          <p:cNvSpPr txBox="1">
            <a:spLocks/>
          </p:cNvSpPr>
          <p:nvPr/>
        </p:nvSpPr>
        <p:spPr>
          <a:xfrm>
            <a:off x="1342302" y="2435362"/>
            <a:ext cx="724289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B</a:t>
            </a:r>
            <a:r>
              <a:rPr lang="es-ES" sz="3600" dirty="0"/>
              <a:t> </a:t>
            </a:r>
            <a:r>
              <a:rPr lang="es-ES" b="0" dirty="0"/>
              <a:t>Captura requisitos funcionales</a:t>
            </a:r>
            <a:endParaRPr lang="es-ES" sz="4000" dirty="0"/>
          </a:p>
        </p:txBody>
      </p:sp>
      <p:sp>
        <p:nvSpPr>
          <p:cNvPr id="78" name="Google Shape;1472;p37">
            <a:extLst>
              <a:ext uri="{FF2B5EF4-FFF2-40B4-BE49-F238E27FC236}">
                <a16:creationId xmlns:a16="http://schemas.microsoft.com/office/drawing/2014/main" id="{197961EF-BB2D-4019-BCBD-AAF2A79ABD3B}"/>
              </a:ext>
            </a:extLst>
          </p:cNvPr>
          <p:cNvSpPr txBox="1">
            <a:spLocks/>
          </p:cNvSpPr>
          <p:nvPr/>
        </p:nvSpPr>
        <p:spPr>
          <a:xfrm>
            <a:off x="1342303" y="3318011"/>
            <a:ext cx="724289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C</a:t>
            </a:r>
            <a:r>
              <a:rPr lang="es-ES" sz="3600" dirty="0"/>
              <a:t> </a:t>
            </a:r>
            <a:r>
              <a:rPr lang="es-ES" b="0" dirty="0"/>
              <a:t>Facilita el modelado del sistema</a:t>
            </a:r>
            <a:endParaRPr lang="en" sz="40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Identificar actores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Definir caso de uso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Dibujar el diagrama con actores y casos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se hace?</a:t>
            </a:r>
            <a:endParaRPr dirty="0"/>
          </a:p>
        </p:txBody>
      </p:sp>
      <p:sp>
        <p:nvSpPr>
          <p:cNvPr id="2151" name="Google Shape;2151;p55"/>
          <p:cNvSpPr txBox="1"/>
          <p:nvPr/>
        </p:nvSpPr>
        <p:spPr>
          <a:xfrm>
            <a:off x="1113250" y="1664288"/>
            <a:ext cx="140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Primero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3756660" y="1664288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512760" y="1664288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Conectar actores y casos mediante líneas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995280" y="3613850"/>
            <a:ext cx="164124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Revisar y refinar diagrama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756660" y="3613850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Final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cxnSpLocks/>
            <a:stCxn id="2161" idx="4"/>
            <a:endCxn id="2155" idx="0"/>
          </p:cNvCxnSpPr>
          <p:nvPr/>
        </p:nvCxnSpPr>
        <p:spPr>
          <a:xfrm rot="5400000">
            <a:off x="1625132" y="3423065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cxnSpLocks/>
            <a:stCxn id="2151" idx="2"/>
            <a:endCxn id="2166" idx="0"/>
          </p:cNvCxnSpPr>
          <p:nvPr/>
        </p:nvCxnSpPr>
        <p:spPr>
          <a:xfrm rot="5400000">
            <a:off x="1609777" y="2374411"/>
            <a:ext cx="41224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cxnSpLocks/>
            <a:stCxn id="2152" idx="2"/>
            <a:endCxn id="2170" idx="0"/>
          </p:cNvCxnSpPr>
          <p:nvPr/>
        </p:nvCxnSpPr>
        <p:spPr>
          <a:xfrm rot="5400000">
            <a:off x="4364165" y="2376123"/>
            <a:ext cx="41567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cxnSpLocks/>
            <a:stCxn id="2153" idx="2"/>
            <a:endCxn id="2172" idx="0"/>
          </p:cNvCxnSpPr>
          <p:nvPr/>
        </p:nvCxnSpPr>
        <p:spPr>
          <a:xfrm rot="16200000" flipH="1">
            <a:off x="7120291" y="2376097"/>
            <a:ext cx="415634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cxnSpLocks/>
            <a:stCxn id="2157" idx="0"/>
            <a:endCxn id="2174" idx="4"/>
          </p:cNvCxnSpPr>
          <p:nvPr/>
        </p:nvCxnSpPr>
        <p:spPr>
          <a:xfrm rot="5400000" flipH="1" flipV="1">
            <a:off x="4381232" y="3423066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C48CF5E-4680-4319-A464-517A8DEE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259" y="107172"/>
            <a:ext cx="5050049" cy="38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DFD36D4-3CD1-E7DA-4C29-6FCEB388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E9DED75-81AB-C0CA-1B47-C52DC515A5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7300C77-C919-1F6A-DF94-C6EA793217B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B3A30C9B-EA6C-F3CB-1EED-415E96D918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B72DFB7-8A41-51F5-4831-B8FFDD8D77A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6D3AEFEF-E5BC-F7DF-EAE4-50270FC369F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6F8CC78-A11E-126D-EEE9-26048D7A524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42BE24DB-4D11-4CF4-85FF-C40D44A90EC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7641311-42BB-08EB-3AE3-0F4BDB704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Entornos de desarrollo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7E407A8D-5AD1-0728-A860-B31FC2AB088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3D6947-5333-3435-41D7-1211F099A08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E26276A-0963-DB5C-92E1-B22491ADDD3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BED13BB-8746-CA5B-1E93-CEBD14F6867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388D585-A252-9BB8-F0D8-55B0A9C3E25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87ADDC1-93C2-90BE-F40B-07F5130EDD4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68EBD74-E438-00F3-4B07-21FBF83F624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945457EC-6F27-4242-7E99-F3F507C5B56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6C70816-5145-9ACE-F646-1F9C4725B08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4AB5094E-F2ED-6B2D-8E81-383C972AEE5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BEE9A55-A2D8-629A-B50A-E3CF31B6F37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36AC500-349F-8203-7955-4F93DAD6008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B3FC43C7-B39E-6A8D-C868-4078E7144E2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65803677-8A82-239F-2B57-9B143DAEC49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02855E98-BB81-179C-8B7B-68B7B961D96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D2798A6-750A-20A6-19F5-1A141F9EBE4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22A57DD7-14A1-C560-67BB-D0F85AFF857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6F5D974E-3A40-850A-A067-0DF3E99C5C9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1D373D0-B0FC-EB3C-6A31-267E21706AF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13A3E24-E327-83F9-28FA-D8EA02D80BC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68EDA53-C361-E781-EB1B-13DB36FD020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E3247FD-210E-F3D7-287D-3158F5E77E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FDC4800-FEB7-A7BB-CF70-1E0E596E976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44AEC2D9-82DB-F035-54A0-F6FE22BDC6F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E77E97EE-F1EC-43CC-FC5A-668E2D78187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E41F62F-8063-09E0-DB8D-8EFCE5E5BBC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30D01C9-7048-A7F4-4DD4-CBF6AD2EE98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5D18870-82DF-AEC1-394F-0D07F8FB47F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F97DB142-658A-297E-19AA-5D963257DB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9DA6618-04CC-B903-6064-35D992E24C43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D93632C-0043-52F0-26BC-2E6924BDEB68}"/>
              </a:ext>
            </a:extLst>
          </p:cNvPr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50C660E-C494-A26A-45BE-CCB251E4906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A728F53-FAB6-984D-3B13-B37E836EECE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C6E6724-51F6-DF3B-1B89-B5C71E6DD56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87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>
          <a:extLst>
            <a:ext uri="{FF2B5EF4-FFF2-40B4-BE49-F238E27FC236}">
              <a16:creationId xmlns:a16="http://schemas.microsoft.com/office/drawing/2014/main" id="{39C81E0F-E751-0B29-E547-AF51FFAE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891F70AB-5FE7-1ED6-FA6C-1A21C64C5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Visual Studio </a:t>
            </a:r>
            <a:r>
              <a:rPr lang="es-ES" dirty="0" err="1"/>
              <a:t>Code</a:t>
            </a:r>
            <a:endParaRPr dirty="0"/>
          </a:p>
        </p:txBody>
      </p:sp>
      <p:grpSp>
        <p:nvGrpSpPr>
          <p:cNvPr id="2" name="Google Shape;2510;p65">
            <a:extLst>
              <a:ext uri="{FF2B5EF4-FFF2-40B4-BE49-F238E27FC236}">
                <a16:creationId xmlns:a16="http://schemas.microsoft.com/office/drawing/2014/main" id="{6B0598DD-A90E-3253-863F-284A825D7AAC}"/>
              </a:ext>
            </a:extLst>
          </p:cNvPr>
          <p:cNvGrpSpPr/>
          <p:nvPr/>
        </p:nvGrpSpPr>
        <p:grpSpPr>
          <a:xfrm>
            <a:off x="720000" y="1625677"/>
            <a:ext cx="3242400" cy="2500097"/>
            <a:chOff x="5554075" y="3770358"/>
            <a:chExt cx="476669" cy="395898"/>
          </a:xfrm>
        </p:grpSpPr>
        <p:sp>
          <p:nvSpPr>
            <p:cNvPr id="3" name="Google Shape;2511;p65">
              <a:extLst>
                <a:ext uri="{FF2B5EF4-FFF2-40B4-BE49-F238E27FC236}">
                  <a16:creationId xmlns:a16="http://schemas.microsoft.com/office/drawing/2014/main" id="{0E96EE49-A703-2C5B-455B-84C66FFA8C2A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12;p65">
              <a:extLst>
                <a:ext uri="{FF2B5EF4-FFF2-40B4-BE49-F238E27FC236}">
                  <a16:creationId xmlns:a16="http://schemas.microsoft.com/office/drawing/2014/main" id="{480E1B82-07E3-FF46-FE39-790EA0965D9C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13;p65">
              <a:extLst>
                <a:ext uri="{FF2B5EF4-FFF2-40B4-BE49-F238E27FC236}">
                  <a16:creationId xmlns:a16="http://schemas.microsoft.com/office/drawing/2014/main" id="{B7A7114B-9300-BBB2-4A8B-C3E2E2466D52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4;p65">
              <a:extLst>
                <a:ext uri="{FF2B5EF4-FFF2-40B4-BE49-F238E27FC236}">
                  <a16:creationId xmlns:a16="http://schemas.microsoft.com/office/drawing/2014/main" id="{0D35ECB3-9DB5-A5D7-E2FC-89211FA93596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5;p65">
              <a:extLst>
                <a:ext uri="{FF2B5EF4-FFF2-40B4-BE49-F238E27FC236}">
                  <a16:creationId xmlns:a16="http://schemas.microsoft.com/office/drawing/2014/main" id="{7807FBC6-C577-53DA-B82C-1855CFB5F7C4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6;p65">
              <a:extLst>
                <a:ext uri="{FF2B5EF4-FFF2-40B4-BE49-F238E27FC236}">
                  <a16:creationId xmlns:a16="http://schemas.microsoft.com/office/drawing/2014/main" id="{417B69FB-90F6-B118-70DC-FD6F88CF93ED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7;p65">
              <a:extLst>
                <a:ext uri="{FF2B5EF4-FFF2-40B4-BE49-F238E27FC236}">
                  <a16:creationId xmlns:a16="http://schemas.microsoft.com/office/drawing/2014/main" id="{7DD2BE44-B3ED-1829-E451-DB74020514E5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8;p65">
              <a:extLst>
                <a:ext uri="{FF2B5EF4-FFF2-40B4-BE49-F238E27FC236}">
                  <a16:creationId xmlns:a16="http://schemas.microsoft.com/office/drawing/2014/main" id="{89D63308-CD7F-438F-4AEE-D16749E372B2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9;p65">
              <a:extLst>
                <a:ext uri="{FF2B5EF4-FFF2-40B4-BE49-F238E27FC236}">
                  <a16:creationId xmlns:a16="http://schemas.microsoft.com/office/drawing/2014/main" id="{D0D862E6-64F7-25B4-4D82-3AC8A171DB28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0;p65">
              <a:extLst>
                <a:ext uri="{FF2B5EF4-FFF2-40B4-BE49-F238E27FC236}">
                  <a16:creationId xmlns:a16="http://schemas.microsoft.com/office/drawing/2014/main" id="{5A3ED978-772E-EC1C-3119-B9BEB88A5639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1;p65">
              <a:extLst>
                <a:ext uri="{FF2B5EF4-FFF2-40B4-BE49-F238E27FC236}">
                  <a16:creationId xmlns:a16="http://schemas.microsoft.com/office/drawing/2014/main" id="{B010784E-757E-C06A-8F4B-4987DDB4F9D0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2;p65">
              <a:extLst>
                <a:ext uri="{FF2B5EF4-FFF2-40B4-BE49-F238E27FC236}">
                  <a16:creationId xmlns:a16="http://schemas.microsoft.com/office/drawing/2014/main" id="{46DAB1CE-1E4B-D50C-F618-42E46B49BEBB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3;p65">
              <a:extLst>
                <a:ext uri="{FF2B5EF4-FFF2-40B4-BE49-F238E27FC236}">
                  <a16:creationId xmlns:a16="http://schemas.microsoft.com/office/drawing/2014/main" id="{A0E34C11-A548-CD1A-5703-2AB2C88996D3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4;p65">
              <a:extLst>
                <a:ext uri="{FF2B5EF4-FFF2-40B4-BE49-F238E27FC236}">
                  <a16:creationId xmlns:a16="http://schemas.microsoft.com/office/drawing/2014/main" id="{26461E61-FC70-81E4-AA4E-CBD67B7EC698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5;p65">
              <a:extLst>
                <a:ext uri="{FF2B5EF4-FFF2-40B4-BE49-F238E27FC236}">
                  <a16:creationId xmlns:a16="http://schemas.microsoft.com/office/drawing/2014/main" id="{3DEF07E4-A45C-EFA4-260A-5D428BFEE576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6;p65">
              <a:extLst>
                <a:ext uri="{FF2B5EF4-FFF2-40B4-BE49-F238E27FC236}">
                  <a16:creationId xmlns:a16="http://schemas.microsoft.com/office/drawing/2014/main" id="{D8F0D5CA-E149-2BA4-49D2-2A3407451A87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7;p65">
              <a:extLst>
                <a:ext uri="{FF2B5EF4-FFF2-40B4-BE49-F238E27FC236}">
                  <a16:creationId xmlns:a16="http://schemas.microsoft.com/office/drawing/2014/main" id="{1E2434EB-B285-EFDE-D2EE-7ACC6CC8C6A4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8;p65">
              <a:extLst>
                <a:ext uri="{FF2B5EF4-FFF2-40B4-BE49-F238E27FC236}">
                  <a16:creationId xmlns:a16="http://schemas.microsoft.com/office/drawing/2014/main" id="{B46D3CB2-0B37-E3A0-FCB5-634A4414E023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9;p65">
              <a:extLst>
                <a:ext uri="{FF2B5EF4-FFF2-40B4-BE49-F238E27FC236}">
                  <a16:creationId xmlns:a16="http://schemas.microsoft.com/office/drawing/2014/main" id="{64AC075D-BC0B-680E-84CB-7181052BE01C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0;p65">
              <a:extLst>
                <a:ext uri="{FF2B5EF4-FFF2-40B4-BE49-F238E27FC236}">
                  <a16:creationId xmlns:a16="http://schemas.microsoft.com/office/drawing/2014/main" id="{D8EB187A-98B0-BC47-429E-D751D102EB3A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1;p65">
              <a:extLst>
                <a:ext uri="{FF2B5EF4-FFF2-40B4-BE49-F238E27FC236}">
                  <a16:creationId xmlns:a16="http://schemas.microsoft.com/office/drawing/2014/main" id="{0BA24FCF-FB1D-6256-A83F-A850EB1A3DB3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2;p65">
              <a:extLst>
                <a:ext uri="{FF2B5EF4-FFF2-40B4-BE49-F238E27FC236}">
                  <a16:creationId xmlns:a16="http://schemas.microsoft.com/office/drawing/2014/main" id="{B4BEBC25-4996-423D-84B3-E2A2CFB14859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3;p65">
              <a:extLst>
                <a:ext uri="{FF2B5EF4-FFF2-40B4-BE49-F238E27FC236}">
                  <a16:creationId xmlns:a16="http://schemas.microsoft.com/office/drawing/2014/main" id="{D2440B43-C6F5-72DF-474F-7EAC0B06C354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4;p65">
              <a:extLst>
                <a:ext uri="{FF2B5EF4-FFF2-40B4-BE49-F238E27FC236}">
                  <a16:creationId xmlns:a16="http://schemas.microsoft.com/office/drawing/2014/main" id="{F36B82F6-7296-2B07-73F4-11055D8F29F8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35;p65">
              <a:extLst>
                <a:ext uri="{FF2B5EF4-FFF2-40B4-BE49-F238E27FC236}">
                  <a16:creationId xmlns:a16="http://schemas.microsoft.com/office/drawing/2014/main" id="{53D9C66C-4205-67F6-09C0-3465C8BB313F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5BA451-7343-CD4C-D022-FDAA13DB4696}"/>
              </a:ext>
            </a:extLst>
          </p:cNvPr>
          <p:cNvSpPr txBox="1"/>
          <p:nvPr/>
        </p:nvSpPr>
        <p:spPr>
          <a:xfrm>
            <a:off x="4654586" y="1265515"/>
            <a:ext cx="35722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Ligero y gratuito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VS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arranca rápido y funciona en Windows, macOS y Linux.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Ecosistema de extensiones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permite integrar herramientas de diagramado, control de versiones, previsualización de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Markdown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y más.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Workspaces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configurar un espacio de trabajo específico para el proyecto (con archivos .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code-workspace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 facilita tener ajustados los ajustes de UML, rutas de salida de imágenes y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snippets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personalizados.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82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>
          <a:extLst>
            <a:ext uri="{FF2B5EF4-FFF2-40B4-BE49-F238E27FC236}">
              <a16:creationId xmlns:a16="http://schemas.microsoft.com/office/drawing/2014/main" id="{D0B14DE8-57C4-BA6C-96C2-89C94B24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A0168B47-CBDD-8247-B8D2-1B1A0F08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-ES" dirty="0"/>
              <a:t>raw.io</a:t>
            </a:r>
            <a:endParaRPr dirty="0"/>
          </a:p>
        </p:txBody>
      </p:sp>
      <p:sp>
        <p:nvSpPr>
          <p:cNvPr id="27" name="Google Shape;2502;p65">
            <a:extLst>
              <a:ext uri="{FF2B5EF4-FFF2-40B4-BE49-F238E27FC236}">
                <a16:creationId xmlns:a16="http://schemas.microsoft.com/office/drawing/2014/main" id="{DEE11ABA-8B5F-76A1-15D3-CA18B2E224ED}"/>
              </a:ext>
            </a:extLst>
          </p:cNvPr>
          <p:cNvSpPr/>
          <p:nvPr/>
        </p:nvSpPr>
        <p:spPr>
          <a:xfrm>
            <a:off x="5133976" y="1209675"/>
            <a:ext cx="2922966" cy="3265403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2DE2EF-693C-0266-B9ED-E8FCF3C2F78C}"/>
              </a:ext>
            </a:extLst>
          </p:cNvPr>
          <p:cNvSpPr txBox="1"/>
          <p:nvPr/>
        </p:nvSpPr>
        <p:spPr>
          <a:xfrm>
            <a:off x="447675" y="1017725"/>
            <a:ext cx="4600575" cy="403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Draw.io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Integration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permite editar archivos .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drawio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dentro de VS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y, al igual que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PlantUML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 versionarlos en Git: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Instalar la extensión Draw.io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Integration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desde el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marketplace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VS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Crear un archivo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CasosDeUso.drawio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en la carpeta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diagrams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Abrirlo con el editor incorporado, dibujar con la interfaz habitual de Draw.io y guardar.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Exportar desde el mismo plugin a .png o .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svg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incrustar en la documentación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Markdown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1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Ventaja clave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mantiene todos los artefactos de diagrama (texto y gráficos) bajo el mismo control de versiones y en el mismo IDE, sin necesidad de salir a la web.</a:t>
            </a:r>
          </a:p>
        </p:txBody>
      </p:sp>
    </p:spTree>
    <p:extLst>
      <p:ext uri="{BB962C8B-B14F-4D97-AF65-F5344CB8AC3E}">
        <p14:creationId xmlns:p14="http://schemas.microsoft.com/office/powerpoint/2010/main" val="218733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I</a:t>
            </a:r>
            <a:r>
              <a:rPr lang="es-ES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ntroducción-UML</a:t>
            </a:r>
            <a:endParaRPr lang="es-ES"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QUÉ ES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Lenguaje gráfico para representar sistemas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700" y="2244724"/>
            <a:ext cx="2948500" cy="84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Permite visualizar, construir y </a:t>
            </a:r>
          </a:p>
          <a:p>
            <a:r>
              <a:rPr lang="es-ES" dirty="0"/>
              <a:t>documentar software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Se aplica en programación orientada a objetos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948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Clases, Secuencia y Casos</a:t>
            </a:r>
          </a:p>
          <a:p>
            <a:r>
              <a:rPr lang="es-ES" dirty="0"/>
              <a:t>de Uso.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FUNCIONES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APLICACIÓN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DIAGRAMAS CLAVE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clases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un diagrama de clases</a:t>
            </a:r>
            <a:endParaRPr dirty="0"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público, -privado y # protegido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4" y="3123802"/>
            <a:ext cx="2206235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Multiplicidad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Visibilidad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853440" y="3551587"/>
            <a:ext cx="251103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Asociación, Agregación, Composición, Herencia e Implementación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6" y="3551574"/>
            <a:ext cx="2364729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Indica el número de instancias relacionadas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Relaciones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Nombre, atributos y métodos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  <a:stCxn id="2103" idx="1"/>
          </p:cNvCxnSpPr>
          <p:nvPr/>
        </p:nvCxnSpPr>
        <p:spPr>
          <a:xfrm rot="10800000">
            <a:off x="4860028" y="3080302"/>
            <a:ext cx="919497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Relaciones entre clases</a:t>
            </a:r>
            <a:endParaRPr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DC4C6C9-B68C-4711-89C7-A77C6D8B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210428"/>
            <a:ext cx="533400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" name="Imagen 88">
            <a:extLst>
              <a:ext uri="{FF2B5EF4-FFF2-40B4-BE49-F238E27FC236}">
                <a16:creationId xmlns:a16="http://schemas.microsoft.com/office/drawing/2014/main" id="{0C5A1D46-BF30-4C93-81C7-AB3632816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57" y="131180"/>
            <a:ext cx="3966696" cy="39666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secuencia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582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</a:t>
            </a:r>
            <a:endParaRPr dirty="0"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3401850" y="240694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Representa flujo de mensajes y control.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873686" y="237679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Muestra interacciones</a:t>
            </a:r>
          </a:p>
          <a:p>
            <a:r>
              <a:rPr lang="es-ES" dirty="0"/>
              <a:t>temporales entre</a:t>
            </a:r>
          </a:p>
          <a:p>
            <a:r>
              <a:rPr lang="es-ES" dirty="0"/>
              <a:t>objetos.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3378963" y="2050411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Flujo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880439" y="2041850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Interacciones</a:t>
            </a:r>
            <a:endParaRPr dirty="0"/>
          </a:p>
        </p:txBody>
      </p:sp>
      <p:grpSp>
        <p:nvGrpSpPr>
          <p:cNvPr id="30" name="Google Shape;2503;p65">
            <a:extLst>
              <a:ext uri="{FF2B5EF4-FFF2-40B4-BE49-F238E27FC236}">
                <a16:creationId xmlns:a16="http://schemas.microsoft.com/office/drawing/2014/main" id="{9B157149-D594-4D5E-A450-97BCB61C5C30}"/>
              </a:ext>
            </a:extLst>
          </p:cNvPr>
          <p:cNvGrpSpPr/>
          <p:nvPr/>
        </p:nvGrpSpPr>
        <p:grpSpPr>
          <a:xfrm>
            <a:off x="1006540" y="1595596"/>
            <a:ext cx="449475" cy="429645"/>
            <a:chOff x="6364927" y="3740390"/>
            <a:chExt cx="476593" cy="455567"/>
          </a:xfrm>
        </p:grpSpPr>
        <p:sp>
          <p:nvSpPr>
            <p:cNvPr id="31" name="Google Shape;2504;p65">
              <a:extLst>
                <a:ext uri="{FF2B5EF4-FFF2-40B4-BE49-F238E27FC236}">
                  <a16:creationId xmlns:a16="http://schemas.microsoft.com/office/drawing/2014/main" id="{99AE3025-B30E-4595-A402-A8AA47844F89}"/>
                </a:ext>
              </a:extLst>
            </p:cNvPr>
            <p:cNvSpPr/>
            <p:nvPr/>
          </p:nvSpPr>
          <p:spPr>
            <a:xfrm>
              <a:off x="6465929" y="4095562"/>
              <a:ext cx="27201" cy="13676"/>
            </a:xfrm>
            <a:custGeom>
              <a:avLst/>
              <a:gdLst/>
              <a:ahLst/>
              <a:cxnLst/>
              <a:rect l="l" t="t" r="r" b="b"/>
              <a:pathLst>
                <a:path w="718" h="361" extrusionOk="0">
                  <a:moveTo>
                    <a:pt x="197" y="0"/>
                  </a:moveTo>
                  <a:cubicBezTo>
                    <a:pt x="102" y="0"/>
                    <a:pt x="17" y="70"/>
                    <a:pt x="8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19" y="361"/>
                  </a:lnTo>
                  <a:cubicBezTo>
                    <a:pt x="615" y="361"/>
                    <a:pt x="700" y="292"/>
                    <a:pt x="708" y="197"/>
                  </a:cubicBezTo>
                  <a:cubicBezTo>
                    <a:pt x="717" y="90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5;p65">
              <a:extLst>
                <a:ext uri="{FF2B5EF4-FFF2-40B4-BE49-F238E27FC236}">
                  <a16:creationId xmlns:a16="http://schemas.microsoft.com/office/drawing/2014/main" id="{FB54F1AE-42AB-4528-B1FD-11972F5F3053}"/>
                </a:ext>
              </a:extLst>
            </p:cNvPr>
            <p:cNvSpPr/>
            <p:nvPr/>
          </p:nvSpPr>
          <p:spPr>
            <a:xfrm>
              <a:off x="6713090" y="4148980"/>
              <a:ext cx="27239" cy="13676"/>
            </a:xfrm>
            <a:custGeom>
              <a:avLst/>
              <a:gdLst/>
              <a:ahLst/>
              <a:cxnLst/>
              <a:rect l="l" t="t" r="r" b="b"/>
              <a:pathLst>
                <a:path w="719" h="361" extrusionOk="0">
                  <a:moveTo>
                    <a:pt x="198" y="0"/>
                  </a:moveTo>
                  <a:cubicBezTo>
                    <a:pt x="103" y="0"/>
                    <a:pt x="18" y="70"/>
                    <a:pt x="9" y="165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20" y="361"/>
                  </a:lnTo>
                  <a:cubicBezTo>
                    <a:pt x="616" y="361"/>
                    <a:pt x="701" y="291"/>
                    <a:pt x="709" y="197"/>
                  </a:cubicBezTo>
                  <a:cubicBezTo>
                    <a:pt x="718" y="89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6;p65">
              <a:extLst>
                <a:ext uri="{FF2B5EF4-FFF2-40B4-BE49-F238E27FC236}">
                  <a16:creationId xmlns:a16="http://schemas.microsoft.com/office/drawing/2014/main" id="{9FD6B315-E952-4DFA-BF5B-F61AC0012F7C}"/>
                </a:ext>
              </a:extLst>
            </p:cNvPr>
            <p:cNvSpPr/>
            <p:nvPr/>
          </p:nvSpPr>
          <p:spPr>
            <a:xfrm>
              <a:off x="6364927" y="3740390"/>
              <a:ext cx="476593" cy="455567"/>
            </a:xfrm>
            <a:custGeom>
              <a:avLst/>
              <a:gdLst/>
              <a:ahLst/>
              <a:cxnLst/>
              <a:rect l="l" t="t" r="r" b="b"/>
              <a:pathLst>
                <a:path w="12580" h="12025" extrusionOk="0">
                  <a:moveTo>
                    <a:pt x="7995" y="2735"/>
                  </a:moveTo>
                  <a:cubicBezTo>
                    <a:pt x="8050" y="2735"/>
                    <a:pt x="8105" y="2753"/>
                    <a:pt x="8151" y="2791"/>
                  </a:cubicBezTo>
                  <a:lnTo>
                    <a:pt x="9383" y="3794"/>
                  </a:lnTo>
                  <a:cubicBezTo>
                    <a:pt x="9472" y="3867"/>
                    <a:pt x="9502" y="3995"/>
                    <a:pt x="9442" y="4108"/>
                  </a:cubicBezTo>
                  <a:cubicBezTo>
                    <a:pt x="9429" y="4132"/>
                    <a:pt x="9411" y="4153"/>
                    <a:pt x="9390" y="4170"/>
                  </a:cubicBezTo>
                  <a:lnTo>
                    <a:pt x="8149" y="5156"/>
                  </a:lnTo>
                  <a:cubicBezTo>
                    <a:pt x="8104" y="5191"/>
                    <a:pt x="8051" y="5209"/>
                    <a:pt x="7995" y="5209"/>
                  </a:cubicBezTo>
                  <a:cubicBezTo>
                    <a:pt x="7968" y="5209"/>
                    <a:pt x="7941" y="5205"/>
                    <a:pt x="7914" y="5197"/>
                  </a:cubicBezTo>
                  <a:cubicBezTo>
                    <a:pt x="7903" y="5192"/>
                    <a:pt x="7890" y="5187"/>
                    <a:pt x="7879" y="5181"/>
                  </a:cubicBezTo>
                  <a:cubicBezTo>
                    <a:pt x="7785" y="5127"/>
                    <a:pt x="7740" y="5033"/>
                    <a:pt x="7752" y="4936"/>
                  </a:cubicBezTo>
                  <a:cubicBezTo>
                    <a:pt x="7759" y="4871"/>
                    <a:pt x="7791" y="4812"/>
                    <a:pt x="7843" y="4771"/>
                  </a:cubicBezTo>
                  <a:lnTo>
                    <a:pt x="8110" y="4559"/>
                  </a:lnTo>
                  <a:cubicBezTo>
                    <a:pt x="8200" y="4486"/>
                    <a:pt x="8210" y="4342"/>
                    <a:pt x="8099" y="4259"/>
                  </a:cubicBezTo>
                  <a:cubicBezTo>
                    <a:pt x="8072" y="4239"/>
                    <a:pt x="8041" y="4230"/>
                    <a:pt x="8008" y="4230"/>
                  </a:cubicBezTo>
                  <a:lnTo>
                    <a:pt x="5386" y="4230"/>
                  </a:lnTo>
                  <a:cubicBezTo>
                    <a:pt x="5322" y="4230"/>
                    <a:pt x="5260" y="4202"/>
                    <a:pt x="5224" y="4148"/>
                  </a:cubicBezTo>
                  <a:cubicBezTo>
                    <a:pt x="5088" y="3950"/>
                    <a:pt x="5228" y="3740"/>
                    <a:pt x="5416" y="3740"/>
                  </a:cubicBezTo>
                  <a:lnTo>
                    <a:pt x="8034" y="3740"/>
                  </a:lnTo>
                  <a:cubicBezTo>
                    <a:pt x="8066" y="3740"/>
                    <a:pt x="8097" y="3730"/>
                    <a:pt x="8124" y="3710"/>
                  </a:cubicBezTo>
                  <a:cubicBezTo>
                    <a:pt x="8234" y="3629"/>
                    <a:pt x="8225" y="3484"/>
                    <a:pt x="8136" y="3412"/>
                  </a:cubicBezTo>
                  <a:lnTo>
                    <a:pt x="7841" y="3171"/>
                  </a:lnTo>
                  <a:cubicBezTo>
                    <a:pt x="7736" y="3086"/>
                    <a:pt x="7720" y="2930"/>
                    <a:pt x="7805" y="2825"/>
                  </a:cubicBezTo>
                  <a:cubicBezTo>
                    <a:pt x="7853" y="2766"/>
                    <a:pt x="7924" y="2735"/>
                    <a:pt x="7995" y="2735"/>
                  </a:cubicBezTo>
                  <a:close/>
                  <a:moveTo>
                    <a:pt x="6517" y="4592"/>
                  </a:moveTo>
                  <a:lnTo>
                    <a:pt x="6517" y="5739"/>
                  </a:lnTo>
                  <a:lnTo>
                    <a:pt x="6059" y="5739"/>
                  </a:lnTo>
                  <a:lnTo>
                    <a:pt x="6059" y="4592"/>
                  </a:lnTo>
                  <a:close/>
                  <a:moveTo>
                    <a:pt x="5224" y="366"/>
                  </a:moveTo>
                  <a:cubicBezTo>
                    <a:pt x="5465" y="366"/>
                    <a:pt x="5662" y="562"/>
                    <a:pt x="5662" y="804"/>
                  </a:cubicBezTo>
                  <a:lnTo>
                    <a:pt x="5662" y="3380"/>
                  </a:lnTo>
                  <a:lnTo>
                    <a:pt x="5413" y="3380"/>
                  </a:lnTo>
                  <a:cubicBezTo>
                    <a:pt x="5085" y="3380"/>
                    <a:pt x="4804" y="3636"/>
                    <a:pt x="4792" y="3965"/>
                  </a:cubicBezTo>
                  <a:cubicBezTo>
                    <a:pt x="4779" y="4309"/>
                    <a:pt x="5056" y="4593"/>
                    <a:pt x="5397" y="4593"/>
                  </a:cubicBezTo>
                  <a:lnTo>
                    <a:pt x="5662" y="4593"/>
                  </a:lnTo>
                  <a:lnTo>
                    <a:pt x="5662" y="5740"/>
                  </a:lnTo>
                  <a:lnTo>
                    <a:pt x="5044" y="5740"/>
                  </a:lnTo>
                  <a:cubicBezTo>
                    <a:pt x="5119" y="5650"/>
                    <a:pt x="5165" y="5538"/>
                    <a:pt x="5177" y="5420"/>
                  </a:cubicBezTo>
                  <a:cubicBezTo>
                    <a:pt x="5193" y="5259"/>
                    <a:pt x="5148" y="5103"/>
                    <a:pt x="5046" y="4980"/>
                  </a:cubicBezTo>
                  <a:cubicBezTo>
                    <a:pt x="4927" y="4834"/>
                    <a:pt x="4753" y="4758"/>
                    <a:pt x="4578" y="4758"/>
                  </a:cubicBezTo>
                  <a:cubicBezTo>
                    <a:pt x="4445" y="4758"/>
                    <a:pt x="4311" y="4802"/>
                    <a:pt x="4200" y="4893"/>
                  </a:cubicBezTo>
                  <a:lnTo>
                    <a:pt x="3892" y="5143"/>
                  </a:lnTo>
                  <a:cubicBezTo>
                    <a:pt x="3811" y="5210"/>
                    <a:pt x="3802" y="5332"/>
                    <a:pt x="3878" y="5409"/>
                  </a:cubicBezTo>
                  <a:cubicBezTo>
                    <a:pt x="3912" y="5444"/>
                    <a:pt x="3958" y="5461"/>
                    <a:pt x="4004" y="5461"/>
                  </a:cubicBezTo>
                  <a:cubicBezTo>
                    <a:pt x="4048" y="5461"/>
                    <a:pt x="4092" y="5446"/>
                    <a:pt x="4128" y="5417"/>
                  </a:cubicBezTo>
                  <a:lnTo>
                    <a:pt x="4428" y="5171"/>
                  </a:lnTo>
                  <a:cubicBezTo>
                    <a:pt x="4472" y="5135"/>
                    <a:pt x="4525" y="5118"/>
                    <a:pt x="4578" y="5118"/>
                  </a:cubicBezTo>
                  <a:cubicBezTo>
                    <a:pt x="4657" y="5118"/>
                    <a:pt x="4736" y="5157"/>
                    <a:pt x="4783" y="5231"/>
                  </a:cubicBezTo>
                  <a:cubicBezTo>
                    <a:pt x="4848" y="5336"/>
                    <a:pt x="4818" y="5473"/>
                    <a:pt x="4722" y="5552"/>
                  </a:cubicBezTo>
                  <a:lnTo>
                    <a:pt x="4442" y="5781"/>
                  </a:lnTo>
                  <a:cubicBezTo>
                    <a:pt x="4373" y="5836"/>
                    <a:pt x="4354" y="5936"/>
                    <a:pt x="4402" y="6017"/>
                  </a:cubicBezTo>
                  <a:cubicBezTo>
                    <a:pt x="4437" y="6071"/>
                    <a:pt x="4500" y="6101"/>
                    <a:pt x="4564" y="6101"/>
                  </a:cubicBezTo>
                  <a:lnTo>
                    <a:pt x="7156" y="6101"/>
                  </a:lnTo>
                  <a:cubicBezTo>
                    <a:pt x="7272" y="6101"/>
                    <a:pt x="7379" y="6179"/>
                    <a:pt x="7403" y="6292"/>
                  </a:cubicBezTo>
                  <a:cubicBezTo>
                    <a:pt x="7439" y="6452"/>
                    <a:pt x="7317" y="6594"/>
                    <a:pt x="7164" y="6594"/>
                  </a:cubicBezTo>
                  <a:lnTo>
                    <a:pt x="4579" y="6594"/>
                  </a:lnTo>
                  <a:lnTo>
                    <a:pt x="4579" y="6591"/>
                  </a:lnTo>
                  <a:cubicBezTo>
                    <a:pt x="4501" y="6606"/>
                    <a:pt x="4432" y="6657"/>
                    <a:pt x="4406" y="6731"/>
                  </a:cubicBezTo>
                  <a:cubicBezTo>
                    <a:pt x="4379" y="6805"/>
                    <a:pt x="4402" y="6887"/>
                    <a:pt x="4464" y="6936"/>
                  </a:cubicBezTo>
                  <a:lnTo>
                    <a:pt x="4731" y="7149"/>
                  </a:lnTo>
                  <a:cubicBezTo>
                    <a:pt x="4837" y="7233"/>
                    <a:pt x="4855" y="7389"/>
                    <a:pt x="4771" y="7494"/>
                  </a:cubicBezTo>
                  <a:cubicBezTo>
                    <a:pt x="4724" y="7553"/>
                    <a:pt x="4654" y="7588"/>
                    <a:pt x="4578" y="7588"/>
                  </a:cubicBezTo>
                  <a:cubicBezTo>
                    <a:pt x="4522" y="7588"/>
                    <a:pt x="4469" y="7569"/>
                    <a:pt x="4424" y="7533"/>
                  </a:cubicBezTo>
                  <a:lnTo>
                    <a:pt x="3193" y="6554"/>
                  </a:lnTo>
                  <a:cubicBezTo>
                    <a:pt x="3134" y="6509"/>
                    <a:pt x="3100" y="6438"/>
                    <a:pt x="3100" y="6363"/>
                  </a:cubicBezTo>
                  <a:cubicBezTo>
                    <a:pt x="3100" y="6289"/>
                    <a:pt x="3133" y="6219"/>
                    <a:pt x="3191" y="6171"/>
                  </a:cubicBezTo>
                  <a:lnTo>
                    <a:pt x="3447" y="5961"/>
                  </a:lnTo>
                  <a:cubicBezTo>
                    <a:pt x="3526" y="5897"/>
                    <a:pt x="3537" y="5781"/>
                    <a:pt x="3473" y="5702"/>
                  </a:cubicBezTo>
                  <a:cubicBezTo>
                    <a:pt x="3437" y="5658"/>
                    <a:pt x="3383" y="5635"/>
                    <a:pt x="3330" y="5635"/>
                  </a:cubicBezTo>
                  <a:cubicBezTo>
                    <a:pt x="3289" y="5635"/>
                    <a:pt x="3248" y="5648"/>
                    <a:pt x="3214" y="5676"/>
                  </a:cubicBezTo>
                  <a:lnTo>
                    <a:pt x="2956" y="5886"/>
                  </a:lnTo>
                  <a:cubicBezTo>
                    <a:pt x="2810" y="6003"/>
                    <a:pt x="2728" y="6179"/>
                    <a:pt x="2730" y="6365"/>
                  </a:cubicBezTo>
                  <a:cubicBezTo>
                    <a:pt x="2731" y="6553"/>
                    <a:pt x="2815" y="6726"/>
                    <a:pt x="2961" y="6842"/>
                  </a:cubicBezTo>
                  <a:lnTo>
                    <a:pt x="4193" y="7821"/>
                  </a:lnTo>
                  <a:cubicBezTo>
                    <a:pt x="4302" y="7908"/>
                    <a:pt x="4437" y="7955"/>
                    <a:pt x="4575" y="7955"/>
                  </a:cubicBezTo>
                  <a:cubicBezTo>
                    <a:pt x="4764" y="7955"/>
                    <a:pt x="4940" y="7870"/>
                    <a:pt x="5056" y="7724"/>
                  </a:cubicBezTo>
                  <a:cubicBezTo>
                    <a:pt x="5233" y="7502"/>
                    <a:pt x="5230" y="7195"/>
                    <a:pt x="5070" y="6985"/>
                  </a:cubicBezTo>
                  <a:lnTo>
                    <a:pt x="5661" y="6985"/>
                  </a:lnTo>
                  <a:lnTo>
                    <a:pt x="5661" y="8525"/>
                  </a:lnTo>
                  <a:lnTo>
                    <a:pt x="353" y="8525"/>
                  </a:lnTo>
                  <a:lnTo>
                    <a:pt x="353" y="804"/>
                  </a:lnTo>
                  <a:cubicBezTo>
                    <a:pt x="353" y="562"/>
                    <a:pt x="550" y="366"/>
                    <a:pt x="792" y="366"/>
                  </a:cubicBezTo>
                  <a:close/>
                  <a:moveTo>
                    <a:pt x="5663" y="8884"/>
                  </a:moveTo>
                  <a:lnTo>
                    <a:pt x="5663" y="9789"/>
                  </a:lnTo>
                  <a:cubicBezTo>
                    <a:pt x="5664" y="10031"/>
                    <a:pt x="5469" y="10228"/>
                    <a:pt x="5227" y="10228"/>
                  </a:cubicBezTo>
                  <a:lnTo>
                    <a:pt x="794" y="10228"/>
                  </a:lnTo>
                  <a:cubicBezTo>
                    <a:pt x="552" y="10228"/>
                    <a:pt x="357" y="10031"/>
                    <a:pt x="357" y="9789"/>
                  </a:cubicBezTo>
                  <a:lnTo>
                    <a:pt x="357" y="8884"/>
                  </a:lnTo>
                  <a:close/>
                  <a:moveTo>
                    <a:pt x="12218" y="10293"/>
                  </a:moveTo>
                  <a:lnTo>
                    <a:pt x="12218" y="11198"/>
                  </a:lnTo>
                  <a:cubicBezTo>
                    <a:pt x="12218" y="11440"/>
                    <a:pt x="12022" y="11637"/>
                    <a:pt x="11780" y="11637"/>
                  </a:cubicBezTo>
                  <a:lnTo>
                    <a:pt x="7349" y="11637"/>
                  </a:lnTo>
                  <a:cubicBezTo>
                    <a:pt x="7107" y="11637"/>
                    <a:pt x="6910" y="11440"/>
                    <a:pt x="6910" y="11198"/>
                  </a:cubicBezTo>
                  <a:lnTo>
                    <a:pt x="6910" y="10293"/>
                  </a:lnTo>
                  <a:close/>
                  <a:moveTo>
                    <a:pt x="807" y="1"/>
                  </a:moveTo>
                  <a:cubicBezTo>
                    <a:pt x="362" y="1"/>
                    <a:pt x="0" y="362"/>
                    <a:pt x="0" y="807"/>
                  </a:cubicBezTo>
                  <a:lnTo>
                    <a:pt x="0" y="9776"/>
                  </a:lnTo>
                  <a:cubicBezTo>
                    <a:pt x="0" y="10221"/>
                    <a:pt x="362" y="10582"/>
                    <a:pt x="807" y="10582"/>
                  </a:cubicBezTo>
                  <a:lnTo>
                    <a:pt x="5254" y="10582"/>
                  </a:lnTo>
                  <a:cubicBezTo>
                    <a:pt x="5699" y="10582"/>
                    <a:pt x="6060" y="10221"/>
                    <a:pt x="6060" y="9776"/>
                  </a:cubicBezTo>
                  <a:lnTo>
                    <a:pt x="6060" y="6978"/>
                  </a:lnTo>
                  <a:lnTo>
                    <a:pt x="6518" y="6978"/>
                  </a:lnTo>
                  <a:lnTo>
                    <a:pt x="6518" y="11218"/>
                  </a:lnTo>
                  <a:cubicBezTo>
                    <a:pt x="6518" y="11663"/>
                    <a:pt x="6879" y="12024"/>
                    <a:pt x="7325" y="12024"/>
                  </a:cubicBezTo>
                  <a:lnTo>
                    <a:pt x="11773" y="12024"/>
                  </a:lnTo>
                  <a:cubicBezTo>
                    <a:pt x="12218" y="12024"/>
                    <a:pt x="12579" y="11663"/>
                    <a:pt x="12579" y="11218"/>
                  </a:cubicBezTo>
                  <a:lnTo>
                    <a:pt x="12579" y="2248"/>
                  </a:lnTo>
                  <a:cubicBezTo>
                    <a:pt x="12579" y="1808"/>
                    <a:pt x="12216" y="1447"/>
                    <a:pt x="11771" y="1447"/>
                  </a:cubicBezTo>
                  <a:lnTo>
                    <a:pt x="11318" y="1447"/>
                  </a:lnTo>
                  <a:cubicBezTo>
                    <a:pt x="11223" y="1447"/>
                    <a:pt x="11137" y="1516"/>
                    <a:pt x="11130" y="1610"/>
                  </a:cubicBezTo>
                  <a:cubicBezTo>
                    <a:pt x="11120" y="1718"/>
                    <a:pt x="11204" y="1807"/>
                    <a:pt x="11309" y="1807"/>
                  </a:cubicBezTo>
                  <a:lnTo>
                    <a:pt x="11780" y="1807"/>
                  </a:lnTo>
                  <a:cubicBezTo>
                    <a:pt x="12022" y="1807"/>
                    <a:pt x="12219" y="2003"/>
                    <a:pt x="12219" y="2246"/>
                  </a:cubicBezTo>
                  <a:lnTo>
                    <a:pt x="12219" y="9966"/>
                  </a:lnTo>
                  <a:lnTo>
                    <a:pt x="6911" y="9966"/>
                  </a:lnTo>
                  <a:lnTo>
                    <a:pt x="6911" y="6952"/>
                  </a:lnTo>
                  <a:lnTo>
                    <a:pt x="7170" y="6952"/>
                  </a:lnTo>
                  <a:cubicBezTo>
                    <a:pt x="7497" y="6952"/>
                    <a:pt x="7779" y="6697"/>
                    <a:pt x="7791" y="6369"/>
                  </a:cubicBezTo>
                  <a:cubicBezTo>
                    <a:pt x="7803" y="6024"/>
                    <a:pt x="7527" y="5740"/>
                    <a:pt x="7185" y="5740"/>
                  </a:cubicBezTo>
                  <a:lnTo>
                    <a:pt x="6910" y="5740"/>
                  </a:lnTo>
                  <a:lnTo>
                    <a:pt x="6910" y="4593"/>
                  </a:lnTo>
                  <a:lnTo>
                    <a:pt x="7513" y="4593"/>
                  </a:lnTo>
                  <a:cubicBezTo>
                    <a:pt x="7428" y="4708"/>
                    <a:pt x="7385" y="4852"/>
                    <a:pt x="7397" y="5004"/>
                  </a:cubicBezTo>
                  <a:cubicBezTo>
                    <a:pt x="7402" y="5075"/>
                    <a:pt x="7421" y="5145"/>
                    <a:pt x="7452" y="5210"/>
                  </a:cubicBezTo>
                  <a:cubicBezTo>
                    <a:pt x="7557" y="5429"/>
                    <a:pt x="7770" y="5559"/>
                    <a:pt x="8002" y="5559"/>
                  </a:cubicBezTo>
                  <a:cubicBezTo>
                    <a:pt x="8138" y="5559"/>
                    <a:pt x="8271" y="5512"/>
                    <a:pt x="8379" y="5427"/>
                  </a:cubicBezTo>
                  <a:lnTo>
                    <a:pt x="9594" y="4461"/>
                  </a:lnTo>
                  <a:cubicBezTo>
                    <a:pt x="9738" y="4346"/>
                    <a:pt x="9821" y="4174"/>
                    <a:pt x="9822" y="3990"/>
                  </a:cubicBezTo>
                  <a:cubicBezTo>
                    <a:pt x="9825" y="3805"/>
                    <a:pt x="9743" y="3632"/>
                    <a:pt x="9600" y="3516"/>
                  </a:cubicBezTo>
                  <a:lnTo>
                    <a:pt x="8386" y="2525"/>
                  </a:lnTo>
                  <a:cubicBezTo>
                    <a:pt x="8273" y="2433"/>
                    <a:pt x="8137" y="2388"/>
                    <a:pt x="8002" y="2388"/>
                  </a:cubicBezTo>
                  <a:cubicBezTo>
                    <a:pt x="7826" y="2388"/>
                    <a:pt x="7652" y="2464"/>
                    <a:pt x="7533" y="2611"/>
                  </a:cubicBezTo>
                  <a:cubicBezTo>
                    <a:pt x="7431" y="2736"/>
                    <a:pt x="7384" y="2893"/>
                    <a:pt x="7400" y="3055"/>
                  </a:cubicBezTo>
                  <a:cubicBezTo>
                    <a:pt x="7411" y="3175"/>
                    <a:pt x="7459" y="3286"/>
                    <a:pt x="7534" y="3378"/>
                  </a:cubicBezTo>
                  <a:lnTo>
                    <a:pt x="6911" y="3378"/>
                  </a:lnTo>
                  <a:lnTo>
                    <a:pt x="6911" y="1996"/>
                  </a:lnTo>
                  <a:cubicBezTo>
                    <a:pt x="6911" y="1891"/>
                    <a:pt x="6997" y="1804"/>
                    <a:pt x="7103" y="1804"/>
                  </a:cubicBezTo>
                  <a:lnTo>
                    <a:pt x="10469" y="1804"/>
                  </a:lnTo>
                  <a:cubicBezTo>
                    <a:pt x="10492" y="1804"/>
                    <a:pt x="10514" y="1795"/>
                    <a:pt x="10529" y="1777"/>
                  </a:cubicBezTo>
                  <a:cubicBezTo>
                    <a:pt x="10670" y="1623"/>
                    <a:pt x="10564" y="1443"/>
                    <a:pt x="10414" y="1443"/>
                  </a:cubicBezTo>
                  <a:lnTo>
                    <a:pt x="7325" y="1443"/>
                  </a:lnTo>
                  <a:cubicBezTo>
                    <a:pt x="6879" y="1443"/>
                    <a:pt x="6518" y="1804"/>
                    <a:pt x="6518" y="2249"/>
                  </a:cubicBezTo>
                  <a:lnTo>
                    <a:pt x="6518" y="3375"/>
                  </a:lnTo>
                  <a:lnTo>
                    <a:pt x="6060" y="3375"/>
                  </a:lnTo>
                  <a:lnTo>
                    <a:pt x="6060" y="807"/>
                  </a:lnTo>
                  <a:cubicBezTo>
                    <a:pt x="6060" y="362"/>
                    <a:pt x="5699" y="1"/>
                    <a:pt x="5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7;p65">
              <a:extLst>
                <a:ext uri="{FF2B5EF4-FFF2-40B4-BE49-F238E27FC236}">
                  <a16:creationId xmlns:a16="http://schemas.microsoft.com/office/drawing/2014/main" id="{83EF8432-34AE-4AD8-93DA-8B23BBDA7F55}"/>
                </a:ext>
              </a:extLst>
            </p:cNvPr>
            <p:cNvSpPr/>
            <p:nvPr/>
          </p:nvSpPr>
          <p:spPr>
            <a:xfrm>
              <a:off x="6681646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8;p65">
              <a:extLst>
                <a:ext uri="{FF2B5EF4-FFF2-40B4-BE49-F238E27FC236}">
                  <a16:creationId xmlns:a16="http://schemas.microsoft.com/office/drawing/2014/main" id="{47F22833-6DD4-414E-883B-4F731CA6265E}"/>
                </a:ext>
              </a:extLst>
            </p:cNvPr>
            <p:cNvSpPr/>
            <p:nvPr/>
          </p:nvSpPr>
          <p:spPr>
            <a:xfrm>
              <a:off x="6717334" y="3953456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9;p65">
              <a:extLst>
                <a:ext uri="{FF2B5EF4-FFF2-40B4-BE49-F238E27FC236}">
                  <a16:creationId xmlns:a16="http://schemas.microsoft.com/office/drawing/2014/main" id="{57B8CB78-394B-45D8-88AB-BACC2E168A2B}"/>
                </a:ext>
              </a:extLst>
            </p:cNvPr>
            <p:cNvSpPr/>
            <p:nvPr/>
          </p:nvSpPr>
          <p:spPr>
            <a:xfrm>
              <a:off x="6753059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2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842;p65">
            <a:extLst>
              <a:ext uri="{FF2B5EF4-FFF2-40B4-BE49-F238E27FC236}">
                <a16:creationId xmlns:a16="http://schemas.microsoft.com/office/drawing/2014/main" id="{3F5E5C73-544B-4B7E-A68F-A0E8AE8F2F3F}"/>
              </a:ext>
            </a:extLst>
          </p:cNvPr>
          <p:cNvSpPr/>
          <p:nvPr/>
        </p:nvSpPr>
        <p:spPr>
          <a:xfrm>
            <a:off x="5930330" y="1610886"/>
            <a:ext cx="449559" cy="3910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2963;p65">
            <a:extLst>
              <a:ext uri="{FF2B5EF4-FFF2-40B4-BE49-F238E27FC236}">
                <a16:creationId xmlns:a16="http://schemas.microsoft.com/office/drawing/2014/main" id="{60EA0731-89D9-4167-9D03-B7D795936E6B}"/>
              </a:ext>
            </a:extLst>
          </p:cNvPr>
          <p:cNvGrpSpPr/>
          <p:nvPr/>
        </p:nvGrpSpPr>
        <p:grpSpPr>
          <a:xfrm>
            <a:off x="3401850" y="1603118"/>
            <a:ext cx="394595" cy="449261"/>
            <a:chOff x="742339" y="1436604"/>
            <a:chExt cx="418402" cy="476366"/>
          </a:xfrm>
        </p:grpSpPr>
        <p:sp>
          <p:nvSpPr>
            <p:cNvPr id="39" name="Google Shape;2964;p65">
              <a:extLst>
                <a:ext uri="{FF2B5EF4-FFF2-40B4-BE49-F238E27FC236}">
                  <a16:creationId xmlns:a16="http://schemas.microsoft.com/office/drawing/2014/main" id="{700A96F4-AB8E-40ED-88D1-CAECACD38F42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65;p65">
              <a:extLst>
                <a:ext uri="{FF2B5EF4-FFF2-40B4-BE49-F238E27FC236}">
                  <a16:creationId xmlns:a16="http://schemas.microsoft.com/office/drawing/2014/main" id="{92F57AEB-8E15-41D3-A1EC-1DC43F054823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66;p65">
              <a:extLst>
                <a:ext uri="{FF2B5EF4-FFF2-40B4-BE49-F238E27FC236}">
                  <a16:creationId xmlns:a16="http://schemas.microsoft.com/office/drawing/2014/main" id="{80037F1E-DB8A-4A13-BBD6-401575065391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67;p65">
              <a:extLst>
                <a:ext uri="{FF2B5EF4-FFF2-40B4-BE49-F238E27FC236}">
                  <a16:creationId xmlns:a16="http://schemas.microsoft.com/office/drawing/2014/main" id="{7BC922AD-C788-4141-9467-E19F392A0E2B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68;p65">
              <a:extLst>
                <a:ext uri="{FF2B5EF4-FFF2-40B4-BE49-F238E27FC236}">
                  <a16:creationId xmlns:a16="http://schemas.microsoft.com/office/drawing/2014/main" id="{6B55B173-F12C-41DD-B57E-A976F444BEB8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69;p65">
              <a:extLst>
                <a:ext uri="{FF2B5EF4-FFF2-40B4-BE49-F238E27FC236}">
                  <a16:creationId xmlns:a16="http://schemas.microsoft.com/office/drawing/2014/main" id="{D2E40BEA-6C7D-4722-A792-E32C06FB2658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70;p65">
              <a:extLst>
                <a:ext uri="{FF2B5EF4-FFF2-40B4-BE49-F238E27FC236}">
                  <a16:creationId xmlns:a16="http://schemas.microsoft.com/office/drawing/2014/main" id="{371926D7-1941-4A30-B910-4A459BBE9A8F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71;p65">
              <a:extLst>
                <a:ext uri="{FF2B5EF4-FFF2-40B4-BE49-F238E27FC236}">
                  <a16:creationId xmlns:a16="http://schemas.microsoft.com/office/drawing/2014/main" id="{DAA6DD95-F13F-4337-A053-D691189D332E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72;p65">
              <a:extLst>
                <a:ext uri="{FF2B5EF4-FFF2-40B4-BE49-F238E27FC236}">
                  <a16:creationId xmlns:a16="http://schemas.microsoft.com/office/drawing/2014/main" id="{250605B0-43F4-44DF-A308-F9926B78B56F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73;p65">
              <a:extLst>
                <a:ext uri="{FF2B5EF4-FFF2-40B4-BE49-F238E27FC236}">
                  <a16:creationId xmlns:a16="http://schemas.microsoft.com/office/drawing/2014/main" id="{35664E45-B252-4E8E-B304-F8B65E9142BB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74;p65">
              <a:extLst>
                <a:ext uri="{FF2B5EF4-FFF2-40B4-BE49-F238E27FC236}">
                  <a16:creationId xmlns:a16="http://schemas.microsoft.com/office/drawing/2014/main" id="{8354A016-51D5-4619-B7A2-1B581743DAD3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75;p65">
              <a:extLst>
                <a:ext uri="{FF2B5EF4-FFF2-40B4-BE49-F238E27FC236}">
                  <a16:creationId xmlns:a16="http://schemas.microsoft.com/office/drawing/2014/main" id="{88340F00-0293-409C-9B75-5BE37A1F03BF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635;p41">
            <a:extLst>
              <a:ext uri="{FF2B5EF4-FFF2-40B4-BE49-F238E27FC236}">
                <a16:creationId xmlns:a16="http://schemas.microsoft.com/office/drawing/2014/main" id="{8DAC9772-F94D-4BA7-867A-163A0D4B3539}"/>
              </a:ext>
            </a:extLst>
          </p:cNvPr>
          <p:cNvSpPr txBox="1">
            <a:spLocks/>
          </p:cNvSpPr>
          <p:nvPr/>
        </p:nvSpPr>
        <p:spPr>
          <a:xfrm>
            <a:off x="5930330" y="238838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dirty="0"/>
              <a:t>Útil para comprender lógica del sistema.</a:t>
            </a:r>
          </a:p>
          <a:p>
            <a:pPr marL="0" indent="0"/>
            <a:endParaRPr lang="en-US" dirty="0"/>
          </a:p>
        </p:txBody>
      </p:sp>
      <p:sp>
        <p:nvSpPr>
          <p:cNvPr id="52" name="Google Shape;1637;p41">
            <a:extLst>
              <a:ext uri="{FF2B5EF4-FFF2-40B4-BE49-F238E27FC236}">
                <a16:creationId xmlns:a16="http://schemas.microsoft.com/office/drawing/2014/main" id="{45143217-9916-4CCD-A84B-E85FCC616AFE}"/>
              </a:ext>
            </a:extLst>
          </p:cNvPr>
          <p:cNvSpPr txBox="1">
            <a:spLocks/>
          </p:cNvSpPr>
          <p:nvPr/>
        </p:nvSpPr>
        <p:spPr>
          <a:xfrm>
            <a:off x="5907443" y="2006611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dirty="0"/>
              <a:t>Utilidad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diagrama de secuencia</a:t>
            </a:r>
            <a:endParaRPr dirty="0"/>
          </a:p>
        </p:txBody>
      </p:sp>
      <p:sp>
        <p:nvSpPr>
          <p:cNvPr id="2123" name="Google Shape;2123;p54"/>
          <p:cNvSpPr txBox="1"/>
          <p:nvPr/>
        </p:nvSpPr>
        <p:spPr>
          <a:xfrm>
            <a:off x="3957050" y="15557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dirty="0"/>
              <a:t>Objetos y actores con línea de vida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20200" y="1554063"/>
            <a:ext cx="127122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Objetos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20000" y="15540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3957050" y="24546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Síncrono, Asíncrono, Retorno, Creación, Eliminación.</a:t>
            </a:r>
          </a:p>
        </p:txBody>
      </p:sp>
      <p:sp>
        <p:nvSpPr>
          <p:cNvPr id="2127" name="Google Shape;2127;p54"/>
          <p:cNvSpPr txBox="1"/>
          <p:nvPr/>
        </p:nvSpPr>
        <p:spPr>
          <a:xfrm>
            <a:off x="2120199" y="2452950"/>
            <a:ext cx="14622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Mensajes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20000" y="24529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3957050" y="33436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dirty="0"/>
              <a:t>indica duración de la actividad.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1861075" y="3342000"/>
            <a:ext cx="172135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Cuadro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Activación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20000" y="33420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cxnSpLocks/>
            <a:stCxn id="2125" idx="3"/>
            <a:endCxn id="2124" idx="1"/>
          </p:cNvCxnSpPr>
          <p:nvPr/>
        </p:nvCxnSpPr>
        <p:spPr>
          <a:xfrm>
            <a:off x="1442400" y="1842063"/>
            <a:ext cx="6778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cxnSpLocks/>
            <a:stCxn id="2124" idx="3"/>
            <a:endCxn id="2123" idx="1"/>
          </p:cNvCxnSpPr>
          <p:nvPr/>
        </p:nvCxnSpPr>
        <p:spPr>
          <a:xfrm>
            <a:off x="3391425" y="1842063"/>
            <a:ext cx="56562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cxnSpLocks/>
            <a:stCxn id="2127" idx="3"/>
            <a:endCxn id="2126" idx="1"/>
          </p:cNvCxnSpPr>
          <p:nvPr/>
        </p:nvCxnSpPr>
        <p:spPr>
          <a:xfrm>
            <a:off x="3582432" y="2740950"/>
            <a:ext cx="37461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cxnSpLocks/>
            <a:stCxn id="2130" idx="3"/>
            <a:endCxn id="2129" idx="1"/>
          </p:cNvCxnSpPr>
          <p:nvPr/>
        </p:nvCxnSpPr>
        <p:spPr>
          <a:xfrm>
            <a:off x="3582432" y="3630000"/>
            <a:ext cx="37461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cxnSpLocks/>
            <a:stCxn id="2128" idx="3"/>
            <a:endCxn id="2127" idx="1"/>
          </p:cNvCxnSpPr>
          <p:nvPr/>
        </p:nvCxnSpPr>
        <p:spPr>
          <a:xfrm>
            <a:off x="1442400" y="2740950"/>
            <a:ext cx="67779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cxnSpLocks/>
            <a:stCxn id="2131" idx="3"/>
            <a:endCxn id="2130" idx="1"/>
          </p:cNvCxnSpPr>
          <p:nvPr/>
        </p:nvCxnSpPr>
        <p:spPr>
          <a:xfrm>
            <a:off x="1442400" y="3630000"/>
            <a:ext cx="41867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439</Words>
  <Application>Microsoft Office PowerPoint</Application>
  <PresentationFormat>Presentación en pantalla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IBM Plex Mono</vt:lpstr>
      <vt:lpstr>Cambria</vt:lpstr>
      <vt:lpstr>Arial</vt:lpstr>
      <vt:lpstr>Poppins</vt:lpstr>
      <vt:lpstr>Source Code Pro</vt:lpstr>
      <vt:lpstr>Introduction to Coding Workshop by Slidesgo</vt:lpstr>
      <vt:lpstr>Manual de diagramas UML</vt:lpstr>
      <vt:lpstr>Introducción-UML</vt:lpstr>
      <vt:lpstr>01</vt:lpstr>
      <vt:lpstr>Elementos de un diagrama de clases</vt:lpstr>
      <vt:lpstr>Relaciones entre clases</vt:lpstr>
      <vt:lpstr>Diagrama aplicado: Librería</vt:lpstr>
      <vt:lpstr>02</vt:lpstr>
      <vt:lpstr>Funciones</vt:lpstr>
      <vt:lpstr>Elementos diagrama de secuencia</vt:lpstr>
      <vt:lpstr>Diagrama aplicado: Librería</vt:lpstr>
      <vt:lpstr>03</vt:lpstr>
      <vt:lpstr>¿Qué es un diagrama de casos de uso?</vt:lpstr>
      <vt:lpstr>¿Cómo se hace?</vt:lpstr>
      <vt:lpstr>Diagrama aplicado: Librería</vt:lpstr>
      <vt:lpstr>04</vt:lpstr>
      <vt:lpstr>Visual Studio Code</vt:lpstr>
      <vt:lpstr>Draw.io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lastModifiedBy>Adrián Argaiz</cp:lastModifiedBy>
  <cp:revision>11</cp:revision>
  <dcterms:modified xsi:type="dcterms:W3CDTF">2025-05-16T13:49:54Z</dcterms:modified>
</cp:coreProperties>
</file>