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88" r:id="rId1"/>
  </p:sldMasterIdLst>
  <p:notesMasterIdLst>
    <p:notesMasterId r:id="rId15"/>
  </p:notesMasterIdLst>
  <p:sldIdLst>
    <p:sldId id="4540" r:id="rId2"/>
    <p:sldId id="4084" r:id="rId3"/>
    <p:sldId id="4092" r:id="rId4"/>
    <p:sldId id="4085" r:id="rId5"/>
    <p:sldId id="4535" r:id="rId6"/>
    <p:sldId id="4086" r:id="rId7"/>
    <p:sldId id="4536" r:id="rId8"/>
    <p:sldId id="4538" r:id="rId9"/>
    <p:sldId id="4530" r:id="rId10"/>
    <p:sldId id="4101" r:id="rId11"/>
    <p:sldId id="4099" r:id="rId12"/>
    <p:sldId id="4102" r:id="rId13"/>
    <p:sldId id="453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35D"/>
    <a:srgbClr val="161666"/>
    <a:srgbClr val="131049"/>
    <a:srgbClr val="FAD204"/>
    <a:srgbClr val="F8E8E4"/>
    <a:srgbClr val="D5A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06" d="100"/>
          <a:sy n="106" d="100"/>
        </p:scale>
        <p:origin x="79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E5B99-A5C3-D745-B163-E17E0EE55B5C}" type="datetimeFigureOut">
              <a:rPr lang="en-US" smtClean="0"/>
              <a:t>2/20/25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C7CBCC-DBB1-1441-8FA8-B26453B747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61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515DD-CC17-BD5A-D26A-92D131F7FFB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493A40DD-26EC-5B19-76EB-B6B71684E24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245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FC07B-C137-3690-ACEE-E591D2950448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F2802BC-BFC1-6491-4113-44477B01863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42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142EFC-A45F-3464-F4BC-35D28380FAF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AB714DD6-E769-C5D1-72C4-9389081E19EE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929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8E2D8F-46E3-BE5B-83DE-B7837C9769B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EFA65B5B-CE7A-8E83-46FC-C930E60B3A7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98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227851-4701-210E-42C8-A3F3A5F6B3B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B98B36EF-5796-C114-99EB-3D6926819F2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633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90830-18C2-B979-2A5D-3B00BA53D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BFD01A-2D0A-5673-6FAE-0E0A43D73B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2BF02B-9BFC-3755-5C2C-ACAF063788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19992-D234-EA52-08D9-D176132203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FF3F0A-B565-B60E-E953-40C42F1F42CE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D154B86-7247-5522-193A-793335E71D6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316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8F2AEF-2B31-DB0F-DA77-1463AD0FD2E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2137CCF6-929C-F853-EF7B-6DB987C7CF5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972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D93DD-FC22-5F93-A66B-B95A26247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908FF7-A438-069F-246A-71AB65986C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936D0F-F453-005D-B917-A8EFEF1B3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E32DAC-F33B-3B76-DBB9-F6B7B3762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6D7EB7-2CAE-B578-12DA-9ECBFB2819EB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32C00F22-B1E0-1EA9-6AAB-7869B60C2B22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523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55C20-B923-209D-E07C-1CD623D65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EFE02-CAD8-0285-AE02-C550AFDF16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89AA61-F598-2D32-90DF-83A0E112E3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9E2D4-FF6A-AC91-9434-B89258EB77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C57AE5-E2B8-6C3D-98E9-6FCF881693F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AE16ACA-6F4D-AD8B-68CB-C8B4CEAF3C7D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4796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C7728-E5E1-B915-4A48-CBA931492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0EB7CE-EF1A-EBCC-6FE2-EEFAA2FF80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420B8-1E97-7698-391C-BE5B317E7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BCB20-C02E-5A55-3182-E696D1207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5A2EEA-66E8-85A9-70E6-E817521B10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E502FEB0-5D63-857C-7B89-561C10CB4D7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560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6BE02D-20C0-F840-AFAC-BEA99C74FDC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A2DC37-FB15-7373-5E2D-77D645515C7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GB"/>
              <a:t>1/22/25</a:t>
            </a:r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D0F177A4-6ACB-F52F-C20B-E57B6F861F78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Developers Institute | Final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389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69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8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55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8D73B-2357-3E52-2AAF-8C5BE996CC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0611" y="1828192"/>
            <a:ext cx="3554858" cy="3553933"/>
          </a:xfrm>
          <a:custGeom>
            <a:avLst/>
            <a:gdLst>
              <a:gd name="connsiteX0" fmla="*/ 2977116 w 5954232"/>
              <a:gd name="connsiteY0" fmla="*/ 0 h 5954232"/>
              <a:gd name="connsiteX1" fmla="*/ 5954232 w 5954232"/>
              <a:gd name="connsiteY1" fmla="*/ 2977116 h 5954232"/>
              <a:gd name="connsiteX2" fmla="*/ 2977116 w 5954232"/>
              <a:gd name="connsiteY2" fmla="*/ 5954232 h 5954232"/>
              <a:gd name="connsiteX3" fmla="*/ 0 w 5954232"/>
              <a:gd name="connsiteY3" fmla="*/ 2977116 h 5954232"/>
              <a:gd name="connsiteX4" fmla="*/ 2977116 w 5954232"/>
              <a:gd name="connsiteY4" fmla="*/ 0 h 595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4232" h="5954232">
                <a:moveTo>
                  <a:pt x="2977116" y="0"/>
                </a:moveTo>
                <a:cubicBezTo>
                  <a:pt x="4621332" y="0"/>
                  <a:pt x="5954232" y="1332900"/>
                  <a:pt x="5954232" y="2977116"/>
                </a:cubicBezTo>
                <a:cubicBezTo>
                  <a:pt x="5954232" y="4621332"/>
                  <a:pt x="4621332" y="5954232"/>
                  <a:pt x="2977116" y="5954232"/>
                </a:cubicBezTo>
                <a:cubicBezTo>
                  <a:pt x="1332900" y="5954232"/>
                  <a:pt x="0" y="4621332"/>
                  <a:pt x="0" y="2977116"/>
                </a:cubicBezTo>
                <a:cubicBezTo>
                  <a:pt x="0" y="1332900"/>
                  <a:pt x="1332900" y="0"/>
                  <a:pt x="2977116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 b="0" i="0">
                <a:latin typeface="Montserrat" pitchFamily="2" charset="77"/>
                <a:cs typeface="Space Grotesk" pitchFamily="2" charset="77"/>
              </a:defRPr>
            </a:lvl1pPr>
          </a:lstStyle>
          <a:p>
            <a:endParaRPr lang="en-SV" dirty="0"/>
          </a:p>
        </p:txBody>
      </p:sp>
    </p:spTree>
    <p:extLst>
      <p:ext uri="{BB962C8B-B14F-4D97-AF65-F5344CB8AC3E}">
        <p14:creationId xmlns:p14="http://schemas.microsoft.com/office/powerpoint/2010/main" val="31324205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41090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B8CA64A-2113-AA25-D4E4-D075D40E1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24377650"/>
              <a:gd name="connsiteY0" fmla="*/ 0 h 6858000"/>
              <a:gd name="connsiteX1" fmla="*/ 24377650 w 24377650"/>
              <a:gd name="connsiteY1" fmla="*/ 0 h 6858000"/>
              <a:gd name="connsiteX2" fmla="*/ 24377650 w 24377650"/>
              <a:gd name="connsiteY2" fmla="*/ 6858000 h 6858000"/>
              <a:gd name="connsiteX3" fmla="*/ 0 w 24377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7650" h="6858000">
                <a:moveTo>
                  <a:pt x="0" y="0"/>
                </a:moveTo>
                <a:lnTo>
                  <a:pt x="24377650" y="0"/>
                </a:lnTo>
                <a:lnTo>
                  <a:pt x="24377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202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oblem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E03067-C597-BC44-9C1A-74F99C49F3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8841" y="1448594"/>
            <a:ext cx="3961844" cy="3960813"/>
          </a:xfrm>
          <a:custGeom>
            <a:avLst/>
            <a:gdLst>
              <a:gd name="connsiteX0" fmla="*/ 0 w 8564135"/>
              <a:gd name="connsiteY0" fmla="*/ 0 h 8564136"/>
              <a:gd name="connsiteX1" fmla="*/ 8564135 w 8564135"/>
              <a:gd name="connsiteY1" fmla="*/ 0 h 8564136"/>
              <a:gd name="connsiteX2" fmla="*/ 8564135 w 8564135"/>
              <a:gd name="connsiteY2" fmla="*/ 8564136 h 8564136"/>
              <a:gd name="connsiteX3" fmla="*/ 0 w 8564135"/>
              <a:gd name="connsiteY3" fmla="*/ 8564136 h 856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4135" h="8564136">
                <a:moveTo>
                  <a:pt x="0" y="0"/>
                </a:moveTo>
                <a:lnTo>
                  <a:pt x="8564135" y="0"/>
                </a:lnTo>
                <a:lnTo>
                  <a:pt x="8564135" y="8564136"/>
                </a:lnTo>
                <a:lnTo>
                  <a:pt x="0" y="8564136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 b="0" i="0">
                <a:latin typeface="Montserrat" pitchFamily="2" charset="77"/>
                <a:cs typeface="Space Grotesk" pitchFamily="2" charset="77"/>
              </a:defRPr>
            </a:lvl1pPr>
          </a:lstStyle>
          <a:p>
            <a:endParaRPr lang="en-SV" dirty="0"/>
          </a:p>
        </p:txBody>
      </p:sp>
    </p:spTree>
    <p:extLst>
      <p:ext uri="{BB962C8B-B14F-4D97-AF65-F5344CB8AC3E}">
        <p14:creationId xmlns:p14="http://schemas.microsoft.com/office/powerpoint/2010/main" val="1328849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1675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8D73B-2357-3E52-2AAF-8C5BE996CCF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0611" y="1828192"/>
            <a:ext cx="3554858" cy="3553933"/>
          </a:xfrm>
          <a:custGeom>
            <a:avLst/>
            <a:gdLst>
              <a:gd name="connsiteX0" fmla="*/ 2977116 w 5954232"/>
              <a:gd name="connsiteY0" fmla="*/ 0 h 5954232"/>
              <a:gd name="connsiteX1" fmla="*/ 5954232 w 5954232"/>
              <a:gd name="connsiteY1" fmla="*/ 2977116 h 5954232"/>
              <a:gd name="connsiteX2" fmla="*/ 2977116 w 5954232"/>
              <a:gd name="connsiteY2" fmla="*/ 5954232 h 5954232"/>
              <a:gd name="connsiteX3" fmla="*/ 0 w 5954232"/>
              <a:gd name="connsiteY3" fmla="*/ 2977116 h 5954232"/>
              <a:gd name="connsiteX4" fmla="*/ 2977116 w 5954232"/>
              <a:gd name="connsiteY4" fmla="*/ 0 h 5954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4232" h="5954232">
                <a:moveTo>
                  <a:pt x="2977116" y="0"/>
                </a:moveTo>
                <a:cubicBezTo>
                  <a:pt x="4621332" y="0"/>
                  <a:pt x="5954232" y="1332900"/>
                  <a:pt x="5954232" y="2977116"/>
                </a:cubicBezTo>
                <a:cubicBezTo>
                  <a:pt x="5954232" y="4621332"/>
                  <a:pt x="4621332" y="5954232"/>
                  <a:pt x="2977116" y="5954232"/>
                </a:cubicBezTo>
                <a:cubicBezTo>
                  <a:pt x="1332900" y="5954232"/>
                  <a:pt x="0" y="4621332"/>
                  <a:pt x="0" y="2977116"/>
                </a:cubicBezTo>
                <a:cubicBezTo>
                  <a:pt x="0" y="1332900"/>
                  <a:pt x="1332900" y="0"/>
                  <a:pt x="2977116" y="0"/>
                </a:cubicBez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 b="0" i="0">
                <a:latin typeface="Montserrat" pitchFamily="2" charset="77"/>
                <a:cs typeface="Space Grotesk" pitchFamily="2" charset="77"/>
              </a:defRPr>
            </a:lvl1pPr>
          </a:lstStyle>
          <a:p>
            <a:endParaRPr lang="en-SV" dirty="0"/>
          </a:p>
        </p:txBody>
      </p:sp>
    </p:spTree>
    <p:extLst>
      <p:ext uri="{BB962C8B-B14F-4D97-AF65-F5344CB8AC3E}">
        <p14:creationId xmlns:p14="http://schemas.microsoft.com/office/powerpoint/2010/main" val="26203037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F0C4B7A-3CBD-F74D-CE30-0C24E2F2B9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0611" y="2686050"/>
            <a:ext cx="5184538" cy="3803650"/>
          </a:xfrm>
          <a:custGeom>
            <a:avLst/>
            <a:gdLst>
              <a:gd name="connsiteX0" fmla="*/ 0 w 10366375"/>
              <a:gd name="connsiteY0" fmla="*/ 0 h 7607300"/>
              <a:gd name="connsiteX1" fmla="*/ 10366375 w 10366375"/>
              <a:gd name="connsiteY1" fmla="*/ 0 h 7607300"/>
              <a:gd name="connsiteX2" fmla="*/ 10366375 w 10366375"/>
              <a:gd name="connsiteY2" fmla="*/ 7607300 h 7607300"/>
              <a:gd name="connsiteX3" fmla="*/ 0 w 10366375"/>
              <a:gd name="connsiteY3" fmla="*/ 7607300 h 760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6375" h="7607300">
                <a:moveTo>
                  <a:pt x="0" y="0"/>
                </a:moveTo>
                <a:lnTo>
                  <a:pt x="10366375" y="0"/>
                </a:lnTo>
                <a:lnTo>
                  <a:pt x="10366375" y="7607300"/>
                </a:lnTo>
                <a:lnTo>
                  <a:pt x="0" y="76073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7B77E2-BA57-6F28-FB8F-91225A5FFF2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246852" y="2686050"/>
            <a:ext cx="5184537" cy="3803650"/>
          </a:xfrm>
          <a:custGeom>
            <a:avLst/>
            <a:gdLst>
              <a:gd name="connsiteX0" fmla="*/ 0 w 10366374"/>
              <a:gd name="connsiteY0" fmla="*/ 0 h 7607300"/>
              <a:gd name="connsiteX1" fmla="*/ 10366374 w 10366374"/>
              <a:gd name="connsiteY1" fmla="*/ 0 h 7607300"/>
              <a:gd name="connsiteX2" fmla="*/ 10366374 w 10366374"/>
              <a:gd name="connsiteY2" fmla="*/ 7607300 h 7607300"/>
              <a:gd name="connsiteX3" fmla="*/ 0 w 10366374"/>
              <a:gd name="connsiteY3" fmla="*/ 7607300 h 760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66374" h="7607300">
                <a:moveTo>
                  <a:pt x="0" y="0"/>
                </a:moveTo>
                <a:lnTo>
                  <a:pt x="10366374" y="0"/>
                </a:lnTo>
                <a:lnTo>
                  <a:pt x="10366374" y="7607300"/>
                </a:lnTo>
                <a:lnTo>
                  <a:pt x="0" y="76073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934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B8CA64A-2113-AA25-D4E4-D075D40E1F7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custGeom>
            <a:avLst/>
            <a:gdLst>
              <a:gd name="connsiteX0" fmla="*/ 0 w 24377650"/>
              <a:gd name="connsiteY0" fmla="*/ 0 h 6858000"/>
              <a:gd name="connsiteX1" fmla="*/ 24377650 w 24377650"/>
              <a:gd name="connsiteY1" fmla="*/ 0 h 6858000"/>
              <a:gd name="connsiteX2" fmla="*/ 24377650 w 24377650"/>
              <a:gd name="connsiteY2" fmla="*/ 6858000 h 6858000"/>
              <a:gd name="connsiteX3" fmla="*/ 0 w 2437765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77650" h="6858000">
                <a:moveTo>
                  <a:pt x="0" y="0"/>
                </a:moveTo>
                <a:lnTo>
                  <a:pt x="24377650" y="0"/>
                </a:lnTo>
                <a:lnTo>
                  <a:pt x="243776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 b="0" i="0">
                <a:latin typeface="Montserrat" pitchFamily="2" charset="77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11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097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roblem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4E03067-C597-BC44-9C1A-74F99C49F38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878841" y="1448594"/>
            <a:ext cx="3961844" cy="3960813"/>
          </a:xfrm>
          <a:custGeom>
            <a:avLst/>
            <a:gdLst>
              <a:gd name="connsiteX0" fmla="*/ 0 w 8564135"/>
              <a:gd name="connsiteY0" fmla="*/ 0 h 8564136"/>
              <a:gd name="connsiteX1" fmla="*/ 8564135 w 8564135"/>
              <a:gd name="connsiteY1" fmla="*/ 0 h 8564136"/>
              <a:gd name="connsiteX2" fmla="*/ 8564135 w 8564135"/>
              <a:gd name="connsiteY2" fmla="*/ 8564136 h 8564136"/>
              <a:gd name="connsiteX3" fmla="*/ 0 w 8564135"/>
              <a:gd name="connsiteY3" fmla="*/ 8564136 h 856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64135" h="8564136">
                <a:moveTo>
                  <a:pt x="0" y="0"/>
                </a:moveTo>
                <a:lnTo>
                  <a:pt x="8564135" y="0"/>
                </a:lnTo>
                <a:lnTo>
                  <a:pt x="8564135" y="8564136"/>
                </a:lnTo>
                <a:lnTo>
                  <a:pt x="0" y="8564136"/>
                </a:lnTo>
                <a:close/>
              </a:path>
            </a:pathLst>
          </a:custGeom>
          <a:solidFill>
            <a:schemeClr val="bg2">
              <a:lumMod val="20000"/>
              <a:lumOff val="8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500" b="0" i="0">
                <a:latin typeface="Montserrat" pitchFamily="2" charset="77"/>
                <a:cs typeface="Space Grotesk" pitchFamily="2" charset="77"/>
              </a:defRPr>
            </a:lvl1pPr>
          </a:lstStyle>
          <a:p>
            <a:endParaRPr lang="en-SV" dirty="0"/>
          </a:p>
        </p:txBody>
      </p:sp>
    </p:spTree>
    <p:extLst>
      <p:ext uri="{BB962C8B-B14F-4D97-AF65-F5344CB8AC3E}">
        <p14:creationId xmlns:p14="http://schemas.microsoft.com/office/powerpoint/2010/main" val="186789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848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04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51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123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2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80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0E216-BA48-4F04-AC4F-645AA0DD6AC6}" type="datetimeFigureOut">
              <a:rPr lang="en-US" smtClean="0"/>
              <a:t>2/20/25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607A7-8386-47DB-8578-DDEDD194E5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775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F0E216-BA48-4F04-AC4F-645AA0DD6AC6}" type="datetimeFigureOut">
              <a:rPr lang="en-US" smtClean="0"/>
              <a:pPr/>
              <a:t>2/20/25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D39607A7-8386-47DB-8578-DDEDD194E5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173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3" r:id="rId14"/>
    <p:sldLayoutId id="2147484004" r:id="rId15"/>
    <p:sldLayoutId id="2147483966" r:id="rId16"/>
    <p:sldLayoutId id="2147483967" r:id="rId17"/>
    <p:sldLayoutId id="2147483968" r:id="rId18"/>
    <p:sldLayoutId id="2147483969" r:id="rId19"/>
    <p:sldLayoutId id="2147483970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lTWasTaken/Open-Source-Projects/tree/main/Connecteam%20BOM%20Assign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public.tableau.com/app/profile/mike.teitelbaum/viz/Sales_Reports_Dashboard/Dashboard1?publish=yes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kelTWasTaken/Open-Source-Projects/tree/main/Connecteam%20BOM%20Assignmen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iro.com/welcomeonboard/bjJQWjRlYXh1ZmVvRzBOeTdjcTBJRmdEQ3lzN0lza0UwZEoyRnZBQmRjYnBCS3ZUbStnUTFaUjd2cU9mSytFMFdoN3JXVHpoRG1nS1FPY0JYV0xpcEEvRlArb3RTRjhhTFF4eWh3T2FCbnppUmJGODREcnplSkNwcWtlZjg1RGZBS2NFMDFkcUNFSnM0d3FEN050ekl3PT0hdjE=?share_link_id=55721504283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MikelTWasTaken/Open-Source-Projects/tree/main/Connecteam%20BOM%20Assignment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github.com/MikelTWasTaken/Open-Source-Projects/blob/main/Connecteam%20BOM%20Assignment/Fake_lead_Analysis.ipynb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MikelTWasTaken/Open-Source-Projects/blob/main/Connecteam%20BOM%20Assignment/Business%20Operations%20Manager%20Report.pdf" TargetMode="External"/><Relationship Id="rId5" Type="http://schemas.openxmlformats.org/officeDocument/2006/relationships/hyperlink" Target="https://github.com/MikelTWasTaken/Open-Source-Projects/blob/main/Connecteam%20BOM%20Assignment/Bizop_eda.ipynb" TargetMode="Externa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608F64-57C8-02AB-07F1-F9152EBEA5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>
              <a:spcBef>
                <a:spcPts val="0"/>
              </a:spcBef>
            </a:pPr>
            <a:r>
              <a:rPr lang="en-US" sz="2400" b="0" dirty="0">
                <a:solidFill>
                  <a:schemeClr val="bg1"/>
                </a:solidFill>
                <a:latin typeface="Montserrat" pitchFamily="2" charset="77"/>
              </a:rPr>
              <a:t>Exploring Customer Journey</a:t>
            </a:r>
          </a:p>
          <a:p>
            <a:pPr algn="l">
              <a:spcBef>
                <a:spcPts val="0"/>
              </a:spcBef>
            </a:pPr>
            <a:r>
              <a:rPr lang="en-US" sz="2400" b="0" dirty="0">
                <a:solidFill>
                  <a:schemeClr val="bg1"/>
                </a:solidFill>
                <a:latin typeface="Montserrat" pitchFamily="2" charset="77"/>
                <a:ea typeface="Passion One"/>
                <a:cs typeface="Passion One"/>
                <a:sym typeface="Passion One"/>
              </a:rPr>
              <a:t>Pipeline Analysis and insights</a:t>
            </a:r>
          </a:p>
        </p:txBody>
      </p:sp>
      <p:sp>
        <p:nvSpPr>
          <p:cNvPr id="4" name="Text">
            <a:extLst>
              <a:ext uri="{FF2B5EF4-FFF2-40B4-BE49-F238E27FC236}">
                <a16:creationId xmlns:a16="http://schemas.microsoft.com/office/drawing/2014/main" id="{0371CB05-4B25-97FE-507F-E63FD6E15310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069848" y="2023803"/>
            <a:ext cx="7315200" cy="2529909"/>
          </a:xfrm>
          <a:prstGeom prst="rect">
            <a:avLst/>
          </a:prstGeom>
        </p:spPr>
        <p:txBody>
          <a:bodyPr spcFirstLastPara="1" wrap="square" lIns="45713" tIns="45713" rIns="45713" bIns="45713" anchor="b" anchorCtr="0">
            <a:spAutoFit/>
          </a:bodyPr>
          <a:lstStyle>
            <a:lvl1pPr algn="ctr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100" baseline="0">
                <a:solidFill>
                  <a:schemeClr val="tx2"/>
                </a:solidFill>
                <a:latin typeface="Heebo" pitchFamily="2" charset="-79"/>
                <a:ea typeface="Open Sans Light" panose="020B0306030504020204" pitchFamily="34" charset="0"/>
                <a:cs typeface="Heebo" pitchFamily="2" charset="-79"/>
              </a:defRPr>
            </a:lvl1pPr>
          </a:lstStyle>
          <a:p>
            <a:pPr algn="l">
              <a:spcBef>
                <a:spcPts val="0"/>
              </a:spcBef>
            </a:pPr>
            <a:r>
              <a:rPr lang="en-US" sz="8800" dirty="0">
                <a:solidFill>
                  <a:srgbClr val="161666"/>
                </a:solidFill>
                <a:latin typeface=""/>
                <a:ea typeface="Passion One"/>
                <a:cs typeface="Poppins" pitchFamily="2" charset="77"/>
                <a:sym typeface="Passion One"/>
              </a:rPr>
              <a:t>Biz Ops Manager</a:t>
            </a:r>
          </a:p>
        </p:txBody>
      </p:sp>
      <p:sp>
        <p:nvSpPr>
          <p:cNvPr id="5" name="Text">
            <a:extLst>
              <a:ext uri="{FF2B5EF4-FFF2-40B4-BE49-F238E27FC236}">
                <a16:creationId xmlns:a16="http://schemas.microsoft.com/office/drawing/2014/main" id="{A93D7758-C2C9-2501-7ADE-108DD5F10593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0070C0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0070C0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6" name="Text">
            <a:extLst>
              <a:ext uri="{FF2B5EF4-FFF2-40B4-BE49-F238E27FC236}">
                <a16:creationId xmlns:a16="http://schemas.microsoft.com/office/drawing/2014/main" id="{26942C8B-1ADD-FB9F-1C17-FFB483A65893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0070C0"/>
                </a:solidFill>
                <a:latin typeface=""/>
                <a:sym typeface="Lexend Deca Light"/>
              </a:rPr>
              <a:t>February, 2025</a:t>
            </a:r>
          </a:p>
        </p:txBody>
      </p:sp>
      <p:sp>
        <p:nvSpPr>
          <p:cNvPr id="7" name="Text">
            <a:extLst>
              <a:ext uri="{FF2B5EF4-FFF2-40B4-BE49-F238E27FC236}">
                <a16:creationId xmlns:a16="http://schemas.microsoft.com/office/drawing/2014/main" id="{9644C90A-6062-1030-5E4C-41E257EC7A7A}"/>
              </a:ext>
            </a:extLst>
          </p:cNvPr>
          <p:cNvSpPr txBox="1">
            <a:spLocks/>
          </p:cNvSpPr>
          <p:nvPr/>
        </p:nvSpPr>
        <p:spPr>
          <a:xfrm>
            <a:off x="427163" y="6345265"/>
            <a:ext cx="1902378" cy="3282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200" dirty="0">
                <a:solidFill>
                  <a:srgbClr val="0070C0"/>
                </a:solidFill>
                <a:latin typeface=""/>
                <a:sym typeface="Lexend Deca Light"/>
              </a:rPr>
              <a:t>Mike Teitelbaum</a:t>
            </a:r>
          </a:p>
        </p:txBody>
      </p:sp>
      <p:pic>
        <p:nvPicPr>
          <p:cNvPr id="9" name="Picture 8" descr="A blue infinity symbol on a blue background&#10;&#10;AI-generated content may be incorrect.">
            <a:extLst>
              <a:ext uri="{FF2B5EF4-FFF2-40B4-BE49-F238E27FC236}">
                <a16:creationId xmlns:a16="http://schemas.microsoft.com/office/drawing/2014/main" id="{7674217F-4CBE-EDA7-D8CD-FE20108F1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79" y="2608133"/>
            <a:ext cx="2177189" cy="18464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87C0C0-E4F5-6D9E-4676-9541C3306C7A}"/>
              </a:ext>
            </a:extLst>
          </p:cNvPr>
          <p:cNvSpPr txBox="1"/>
          <p:nvPr/>
        </p:nvSpPr>
        <p:spPr>
          <a:xfrm>
            <a:off x="2329541" y="6396497"/>
            <a:ext cx="595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-3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200" spc="-3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850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group of women sitting at a table looking at a computer&#10;&#10;Description automatically generated">
            <a:extLst>
              <a:ext uri="{FF2B5EF4-FFF2-40B4-BE49-F238E27FC236}">
                <a16:creationId xmlns:a16="http://schemas.microsoft.com/office/drawing/2014/main" id="{E98E3D90-F8D2-26F8-48D2-4EEE46048D9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" r="52"/>
          <a:stretch>
            <a:fillRect/>
          </a:stretch>
        </p:blipFill>
        <p:spPr/>
      </p:pic>
      <p:sp>
        <p:nvSpPr>
          <p:cNvPr id="13" name="Text">
            <a:extLst>
              <a:ext uri="{FF2B5EF4-FFF2-40B4-BE49-F238E27FC236}">
                <a16:creationId xmlns:a16="http://schemas.microsoft.com/office/drawing/2014/main" id="{6B224E11-FF1F-8363-D706-38D6E7A1D8D8}"/>
              </a:ext>
            </a:extLst>
          </p:cNvPr>
          <p:cNvSpPr txBox="1">
            <a:spLocks/>
          </p:cNvSpPr>
          <p:nvPr/>
        </p:nvSpPr>
        <p:spPr>
          <a:xfrm>
            <a:off x="0" y="3391392"/>
            <a:ext cx="3759251" cy="251607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lnSpc>
                <a:spcPct val="100000"/>
              </a:lnSpc>
              <a:defRPr sz="90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3600" dirty="0" err="1">
                <a:solidFill>
                  <a:schemeClr val="bg1"/>
                </a:solidFill>
                <a:sym typeface="Passion One"/>
              </a:rPr>
              <a:t>Hubspot</a:t>
            </a:r>
            <a:r>
              <a:rPr lang="en-US" sz="3600" dirty="0">
                <a:solidFill>
                  <a:schemeClr val="bg1"/>
                </a:solidFill>
                <a:sym typeface="Passion One"/>
              </a:rPr>
              <a:t> </a:t>
            </a:r>
          </a:p>
          <a:p>
            <a:pPr algn="l"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  <a:sym typeface="Passion One"/>
              </a:rPr>
              <a:t>Integration &amp; </a:t>
            </a:r>
          </a:p>
          <a:p>
            <a:pPr algn="l">
              <a:lnSpc>
                <a:spcPct val="110000"/>
              </a:lnSpc>
            </a:pPr>
            <a:r>
              <a:rPr lang="en-US" sz="3600" dirty="0">
                <a:solidFill>
                  <a:schemeClr val="bg1"/>
                </a:solidFill>
                <a:sym typeface="Passion One"/>
              </a:rPr>
              <a:t>Reports</a:t>
            </a:r>
          </a:p>
        </p:txBody>
      </p:sp>
      <p:sp>
        <p:nvSpPr>
          <p:cNvPr id="14" name="Text">
            <a:extLst>
              <a:ext uri="{FF2B5EF4-FFF2-40B4-BE49-F238E27FC236}">
                <a16:creationId xmlns:a16="http://schemas.microsoft.com/office/drawing/2014/main" id="{C043F2F5-903D-5AE6-3423-E2F7C4B81A85}"/>
              </a:ext>
            </a:extLst>
          </p:cNvPr>
          <p:cNvSpPr txBox="1">
            <a:spLocks/>
          </p:cNvSpPr>
          <p:nvPr/>
        </p:nvSpPr>
        <p:spPr>
          <a:xfrm>
            <a:off x="4042612" y="4492502"/>
            <a:ext cx="7387390" cy="837138"/>
          </a:xfrm>
          <a:prstGeom prst="rect">
            <a:avLst/>
          </a:prstGeom>
        </p:spPr>
        <p:txBody>
          <a:bodyPr spcFirstLastPara="1" wrap="square" lIns="45713" tIns="45713" rIns="45713" bIns="45713" anchor="t" anchorCtr="0">
            <a:spAutoFit/>
          </a:bodyPr>
          <a:lstStyle>
            <a:lvl1pPr marL="457109" indent="-457109" algn="l" defTabSz="1828434" rtl="0" eaLnBrk="1" latinLnBrk="0" hangingPunct="1">
              <a:lnSpc>
                <a:spcPct val="90000"/>
              </a:lnSpc>
              <a:spcBef>
                <a:spcPts val="2000"/>
              </a:spcBef>
              <a:buFont typeface="Arial" panose="020B0604020202020204" pitchFamily="34" charset="0"/>
              <a:buChar char="•"/>
              <a:defRPr lang="en-US" sz="4400" b="0" i="0" kern="1200" spc="-30" baseline="0" dirty="0" smtClean="0">
                <a:solidFill>
                  <a:schemeClr val="tx1"/>
                </a:solidFill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1pPr>
            <a:lvl2pPr marL="137132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600" b="0" i="0" kern="1200" spc="-30" baseline="0" dirty="0" smtClean="0">
                <a:solidFill>
                  <a:schemeClr val="tx1"/>
                </a:solidFill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3200" b="0" i="0" kern="1200" spc="-30" baseline="0" dirty="0" smtClean="0">
                <a:solidFill>
                  <a:schemeClr val="tx1"/>
                </a:solidFill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 smtClean="0">
                <a:solidFill>
                  <a:schemeClr val="tx1"/>
                </a:solidFill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800" b="0" i="0" kern="1200" spc="-30" baseline="0" dirty="0">
                <a:solidFill>
                  <a:schemeClr val="tx1"/>
                </a:solidFill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942411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856628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770846" indent="-457109" algn="l" defTabSz="1828434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fontAlgn="base">
              <a:lnSpc>
                <a:spcPct val="140000"/>
              </a:lnSpc>
              <a:spcBef>
                <a:spcPts val="0"/>
              </a:spcBef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-GB" sz="1550" dirty="0" err="1">
                <a:latin typeface="Montserrat" pitchFamily="2" charset="77"/>
              </a:rPr>
              <a:t>Hubspot</a:t>
            </a:r>
            <a:r>
              <a:rPr lang="en-GB" sz="1550" dirty="0">
                <a:latin typeface="Montserrat" pitchFamily="2" charset="77"/>
              </a:rPr>
              <a:t> Free limited my ability to create reports and dashboards.</a:t>
            </a:r>
          </a:p>
          <a:p>
            <a:pPr marL="0" indent="0" algn="r" fontAlgn="base">
              <a:lnSpc>
                <a:spcPct val="140000"/>
              </a:lnSpc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GB" sz="1550" dirty="0">
                <a:latin typeface="Montserrat" pitchFamily="2" charset="77"/>
              </a:rPr>
              <a:t>I built the reports and DB in </a:t>
            </a:r>
            <a:r>
              <a:rPr lang="en-GB" sz="1550" dirty="0">
                <a:solidFill>
                  <a:srgbClr val="1D135D"/>
                </a:solidFill>
                <a:latin typeface="Montserrat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tableau</a:t>
            </a:r>
            <a:r>
              <a:rPr lang="en-GB" sz="1550" dirty="0">
                <a:latin typeface="Montserrat" pitchFamily="2" charset="77"/>
              </a:rPr>
              <a:t> instead.</a:t>
            </a:r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id="{3F9CFD3D-1A61-2FE2-8913-FA0C45B818BE}"/>
              </a:ext>
            </a:extLst>
          </p:cNvPr>
          <p:cNvSpPr txBox="1">
            <a:spLocks/>
          </p:cNvSpPr>
          <p:nvPr/>
        </p:nvSpPr>
        <p:spPr>
          <a:xfrm>
            <a:off x="543367" y="223873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chemeClr val="bg1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chemeClr val="bg1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032B7AAD-B1A6-0E35-7B13-D0AB99D20F7C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chemeClr val="bg1"/>
                </a:solidFill>
                <a:latin typeface=""/>
                <a:sym typeface="Lexend Deca Light"/>
              </a:rPr>
              <a:t>February, 2025</a:t>
            </a:r>
          </a:p>
        </p:txBody>
      </p:sp>
    </p:spTree>
    <p:extLst>
      <p:ext uri="{BB962C8B-B14F-4D97-AF65-F5344CB8AC3E}">
        <p14:creationId xmlns:p14="http://schemas.microsoft.com/office/powerpoint/2010/main" val="14535261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156675-3EE6-51E1-629A-BDF6B9ACBBB1}"/>
              </a:ext>
            </a:extLst>
          </p:cNvPr>
          <p:cNvSpPr/>
          <p:nvPr/>
        </p:nvSpPr>
        <p:spPr>
          <a:xfrm>
            <a:off x="5096696" y="1268143"/>
            <a:ext cx="7863840" cy="115214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1C450F8-A672-3091-D343-85C0433739AA}"/>
              </a:ext>
            </a:extLst>
          </p:cNvPr>
          <p:cNvSpPr/>
          <p:nvPr/>
        </p:nvSpPr>
        <p:spPr>
          <a:xfrm>
            <a:off x="5357604" y="1600028"/>
            <a:ext cx="488373" cy="488373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813D64F-8C88-EB40-E884-D0DB766EA6E8}"/>
              </a:ext>
            </a:extLst>
          </p:cNvPr>
          <p:cNvSpPr/>
          <p:nvPr/>
        </p:nvSpPr>
        <p:spPr>
          <a:xfrm>
            <a:off x="5096696" y="3008808"/>
            <a:ext cx="7863840" cy="115214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7F19FA-8537-5957-2F70-4C179DFAB8AD}"/>
              </a:ext>
            </a:extLst>
          </p:cNvPr>
          <p:cNvSpPr/>
          <p:nvPr/>
        </p:nvSpPr>
        <p:spPr>
          <a:xfrm>
            <a:off x="5357604" y="3340693"/>
            <a:ext cx="488373" cy="488373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621CC86-3B38-88CD-6010-162FAC0C4ACA}"/>
              </a:ext>
            </a:extLst>
          </p:cNvPr>
          <p:cNvSpPr/>
          <p:nvPr/>
        </p:nvSpPr>
        <p:spPr>
          <a:xfrm>
            <a:off x="5096696" y="4751222"/>
            <a:ext cx="7863840" cy="1152144"/>
          </a:xfrm>
          <a:prstGeom prst="roundRect">
            <a:avLst>
              <a:gd name="adj" fmla="val 5000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BDFA64A-F2FC-B94C-3EE5-E614F1DBACF1}"/>
              </a:ext>
            </a:extLst>
          </p:cNvPr>
          <p:cNvSpPr/>
          <p:nvPr/>
        </p:nvSpPr>
        <p:spPr>
          <a:xfrm>
            <a:off x="5357604" y="5083107"/>
            <a:ext cx="488373" cy="488373"/>
          </a:xfrm>
          <a:prstGeom prst="ellipse">
            <a:avLst/>
          </a:prstGeom>
          <a:noFill/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5" name="Text">
            <a:extLst>
              <a:ext uri="{FF2B5EF4-FFF2-40B4-BE49-F238E27FC236}">
                <a16:creationId xmlns:a16="http://schemas.microsoft.com/office/drawing/2014/main" id="{FBB0CD88-7A87-3102-20BA-1920F71933E2}"/>
              </a:ext>
            </a:extLst>
          </p:cNvPr>
          <p:cNvSpPr txBox="1"/>
          <p:nvPr/>
        </p:nvSpPr>
        <p:spPr>
          <a:xfrm>
            <a:off x="6096000" y="1366152"/>
            <a:ext cx="5323115" cy="1007954"/>
          </a:xfrm>
          <a:prstGeom prst="rect">
            <a:avLst/>
          </a:prstGeom>
        </p:spPr>
        <p:txBody>
          <a:bodyPr spcFirstLastPara="1" wrap="square" lIns="45713" tIns="45713" rIns="45713" bIns="45713" anchor="t" anchorCtr="0">
            <a:sp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  <a:defRPr sz="3100" b="0" i="0" spc="-30" baseline="0">
                <a:effectLst/>
                <a:latin typeface="Montserrat" pitchFamily="2" charset="77"/>
                <a:ea typeface="Lexend Deca Light"/>
                <a:cs typeface="Lexend Deca Light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marL="228600" fontAlgn="base">
              <a:spcBef>
                <a:spcPts val="600"/>
              </a:spcBef>
              <a:spcAft>
                <a:spcPts val="600"/>
              </a:spcAft>
            </a:pPr>
            <a:r>
              <a:rPr lang="en-GB" sz="1100" b="1" dirty="0">
                <a:solidFill>
                  <a:schemeClr val="bg1"/>
                </a:solidFill>
              </a:rPr>
              <a:t>Optimize Conversion Stages: </a:t>
            </a:r>
            <a:r>
              <a:rPr lang="en-GB" sz="1100" dirty="0">
                <a:solidFill>
                  <a:schemeClr val="bg1"/>
                </a:solidFill>
              </a:rPr>
              <a:t>Enhance</a:t>
            </a:r>
            <a:r>
              <a:rPr lang="en-GB" sz="1100" b="1" dirty="0">
                <a:solidFill>
                  <a:schemeClr val="bg1"/>
                </a:solidFill>
              </a:rPr>
              <a:t> MQL → Demo and Demo → Paid </a:t>
            </a:r>
            <a:r>
              <a:rPr lang="en-GB" sz="1100" dirty="0">
                <a:solidFill>
                  <a:schemeClr val="bg1"/>
                </a:solidFill>
              </a:rPr>
              <a:t>processes </a:t>
            </a:r>
            <a:r>
              <a:rPr lang="en-GB" sz="1100" b="1" dirty="0">
                <a:solidFill>
                  <a:schemeClr val="bg1"/>
                </a:solidFill>
              </a:rPr>
              <a:t>(enablement, infrastructure, SLA</a:t>
            </a:r>
            <a:r>
              <a:rPr lang="en-GB" sz="1100" dirty="0">
                <a:solidFill>
                  <a:schemeClr val="bg1"/>
                </a:solidFill>
              </a:rPr>
              <a:t>) to improve conversion time by </a:t>
            </a:r>
            <a:r>
              <a:rPr lang="en-GB" sz="1100" b="1" dirty="0">
                <a:solidFill>
                  <a:schemeClr val="bg1"/>
                </a:solidFill>
              </a:rPr>
              <a:t>10-15%.</a:t>
            </a:r>
          </a:p>
        </p:txBody>
      </p:sp>
      <p:sp>
        <p:nvSpPr>
          <p:cNvPr id="23" name="Text">
            <a:extLst>
              <a:ext uri="{FF2B5EF4-FFF2-40B4-BE49-F238E27FC236}">
                <a16:creationId xmlns:a16="http://schemas.microsoft.com/office/drawing/2014/main" id="{A9B5BA9E-ED43-C989-A39F-14CBD671471E}"/>
              </a:ext>
            </a:extLst>
          </p:cNvPr>
          <p:cNvSpPr txBox="1"/>
          <p:nvPr/>
        </p:nvSpPr>
        <p:spPr>
          <a:xfrm>
            <a:off x="6106886" y="3180931"/>
            <a:ext cx="5323115" cy="754038"/>
          </a:xfrm>
          <a:prstGeom prst="rect">
            <a:avLst/>
          </a:prstGeom>
        </p:spPr>
        <p:txBody>
          <a:bodyPr spcFirstLastPara="1" wrap="square" lIns="45713" tIns="45713" rIns="45713" bIns="45713" anchor="t" anchorCtr="0">
            <a:sp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  <a:defRPr sz="3100" b="0" i="0" spc="-30" baseline="0">
                <a:effectLst/>
                <a:latin typeface="Montserrat" pitchFamily="2" charset="77"/>
                <a:ea typeface="Lexend Deca Light"/>
                <a:cs typeface="Lexend Deca Light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marL="228600" fontAlgn="base">
              <a:spcBef>
                <a:spcPts val="600"/>
              </a:spcBef>
              <a:spcAft>
                <a:spcPts val="600"/>
              </a:spcAft>
            </a:pPr>
            <a:r>
              <a:rPr lang="en-GB" sz="1100" b="1" dirty="0">
                <a:solidFill>
                  <a:schemeClr val="bg1"/>
                </a:solidFill>
              </a:rPr>
              <a:t>Refine Forecasting &amp; ROI</a:t>
            </a:r>
            <a:r>
              <a:rPr lang="en-GB" sz="1100" dirty="0">
                <a:solidFill>
                  <a:schemeClr val="bg1"/>
                </a:solidFill>
              </a:rPr>
              <a:t>: Collect data on </a:t>
            </a:r>
            <a:r>
              <a:rPr lang="en-GB" sz="1100" b="1" dirty="0">
                <a:solidFill>
                  <a:schemeClr val="bg1"/>
                </a:solidFill>
              </a:rPr>
              <a:t>closed-won vs. churn </a:t>
            </a:r>
            <a:r>
              <a:rPr lang="en-GB" sz="1100" dirty="0">
                <a:solidFill>
                  <a:schemeClr val="bg1"/>
                </a:solidFill>
              </a:rPr>
              <a:t>and marketing attribution for better insights.</a:t>
            </a:r>
          </a:p>
        </p:txBody>
      </p:sp>
      <p:sp>
        <p:nvSpPr>
          <p:cNvPr id="26" name="Text">
            <a:extLst>
              <a:ext uri="{FF2B5EF4-FFF2-40B4-BE49-F238E27FC236}">
                <a16:creationId xmlns:a16="http://schemas.microsoft.com/office/drawing/2014/main" id="{4FDD7D21-2C8F-B49D-2058-2D83C704335D}"/>
              </a:ext>
            </a:extLst>
          </p:cNvPr>
          <p:cNvSpPr txBox="1"/>
          <p:nvPr/>
        </p:nvSpPr>
        <p:spPr>
          <a:xfrm>
            <a:off x="6106886" y="4923345"/>
            <a:ext cx="5323115" cy="754038"/>
          </a:xfrm>
          <a:prstGeom prst="rect">
            <a:avLst/>
          </a:prstGeom>
        </p:spPr>
        <p:txBody>
          <a:bodyPr spcFirstLastPara="1" wrap="square" lIns="45713" tIns="45713" rIns="45713" bIns="45713" anchor="t" anchorCtr="0">
            <a:sp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  <a:defRPr sz="3100" b="0" i="0" spc="-30" baseline="0">
                <a:effectLst/>
                <a:latin typeface="Montserrat" pitchFamily="2" charset="77"/>
                <a:ea typeface="Lexend Deca Light"/>
                <a:cs typeface="Lexend Deca Light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marL="228600" fontAlgn="base">
              <a:spcBef>
                <a:spcPts val="600"/>
              </a:spcBef>
              <a:spcAft>
                <a:spcPts val="600"/>
              </a:spcAft>
            </a:pPr>
            <a:r>
              <a:rPr lang="en-GB" sz="1100" b="1" dirty="0">
                <a:solidFill>
                  <a:schemeClr val="bg1"/>
                </a:solidFill>
              </a:rPr>
              <a:t>Sales Performance Analysis</a:t>
            </a:r>
            <a:r>
              <a:rPr lang="en-GB" sz="1100" dirty="0">
                <a:solidFill>
                  <a:schemeClr val="bg1"/>
                </a:solidFill>
              </a:rPr>
              <a:t>: Assess rep performance and identify training needs based on conversion data.</a:t>
            </a:r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2E62167D-018E-B1E5-0BC6-5A437194E13C}"/>
              </a:ext>
            </a:extLst>
          </p:cNvPr>
          <p:cNvSpPr txBox="1">
            <a:spLocks/>
          </p:cNvSpPr>
          <p:nvPr/>
        </p:nvSpPr>
        <p:spPr>
          <a:xfrm>
            <a:off x="-356119" y="2803897"/>
            <a:ext cx="4113607" cy="75405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90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000" dirty="0">
                <a:solidFill>
                  <a:schemeClr val="bg1"/>
                </a:solidFill>
                <a:sym typeface="Passion One"/>
              </a:rPr>
              <a:t>Next Steps</a:t>
            </a:r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id="{7880E3E5-DEC7-0376-410B-835A9663F1DA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1D135D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1D135D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BD1EF706-5F56-AEDC-D8A9-FEACC75595BE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1D135D"/>
                </a:solidFill>
                <a:latin typeface=""/>
                <a:sym typeface="Lexend Deca Light"/>
              </a:rPr>
              <a:t>February, 2025</a:t>
            </a:r>
          </a:p>
        </p:txBody>
      </p:sp>
    </p:spTree>
    <p:extLst>
      <p:ext uri="{BB962C8B-B14F-4D97-AF65-F5344CB8AC3E}">
        <p14:creationId xmlns:p14="http://schemas.microsoft.com/office/powerpoint/2010/main" val="262159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">
            <a:extLst>
              <a:ext uri="{FF2B5EF4-FFF2-40B4-BE49-F238E27FC236}">
                <a16:creationId xmlns:a16="http://schemas.microsoft.com/office/drawing/2014/main" id="{6EBECB94-D260-EB2D-5C54-ECC2F48AC8B2}"/>
              </a:ext>
            </a:extLst>
          </p:cNvPr>
          <p:cNvSpPr txBox="1">
            <a:spLocks/>
          </p:cNvSpPr>
          <p:nvPr/>
        </p:nvSpPr>
        <p:spPr>
          <a:xfrm>
            <a:off x="126209" y="2315839"/>
            <a:ext cx="3961844" cy="143116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r">
              <a:lnSpc>
                <a:spcPct val="100000"/>
              </a:lnSpc>
              <a:defRPr sz="90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 sz="4000" dirty="0">
                <a:solidFill>
                  <a:schemeClr val="bg1"/>
                </a:solidFill>
                <a:sym typeface="Passion One"/>
              </a:rPr>
              <a:t>Q&amp;A and Discussion</a:t>
            </a:r>
          </a:p>
        </p:txBody>
      </p:sp>
      <p:sp>
        <p:nvSpPr>
          <p:cNvPr id="12" name="Text">
            <a:extLst>
              <a:ext uri="{FF2B5EF4-FFF2-40B4-BE49-F238E27FC236}">
                <a16:creationId xmlns:a16="http://schemas.microsoft.com/office/drawing/2014/main" id="{3FFAFEF8-5D28-8743-3C37-867FC0FBB615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1D135D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1D135D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13" name="Text">
            <a:extLst>
              <a:ext uri="{FF2B5EF4-FFF2-40B4-BE49-F238E27FC236}">
                <a16:creationId xmlns:a16="http://schemas.microsoft.com/office/drawing/2014/main" id="{BE1680CC-D4A1-1EE0-477E-633401C58330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1D135D"/>
                </a:solidFill>
                <a:latin typeface=""/>
                <a:sym typeface="Lexend Deca Light"/>
              </a:rPr>
              <a:t>February,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7A68F8-0554-059A-ECE9-1FCDCE885C2C}"/>
              </a:ext>
            </a:extLst>
          </p:cNvPr>
          <p:cNvSpPr txBox="1"/>
          <p:nvPr/>
        </p:nvSpPr>
        <p:spPr>
          <a:xfrm>
            <a:off x="129164" y="6366425"/>
            <a:ext cx="595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-30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200" spc="-3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166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6A39C-BEEB-E724-265B-AEBF21D254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Text">
            <a:extLst>
              <a:ext uri="{FF2B5EF4-FFF2-40B4-BE49-F238E27FC236}">
                <a16:creationId xmlns:a16="http://schemas.microsoft.com/office/drawing/2014/main" id="{4EDD1704-AA2B-B452-6E9E-CF10C37C2645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1D135D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1D135D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5" name="Text">
            <a:extLst>
              <a:ext uri="{FF2B5EF4-FFF2-40B4-BE49-F238E27FC236}">
                <a16:creationId xmlns:a16="http://schemas.microsoft.com/office/drawing/2014/main" id="{115B19A1-8202-E4AB-1F9E-2DB63A5AF10A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1D135D"/>
                </a:solidFill>
                <a:latin typeface=""/>
                <a:sym typeface="Lexend Deca Light"/>
              </a:rPr>
              <a:t>February, 2025</a:t>
            </a:r>
          </a:p>
        </p:txBody>
      </p:sp>
      <p:pic>
        <p:nvPicPr>
          <p:cNvPr id="3" name="Picture 2" descr="A blue infinity symbol on a blue background&#10;&#10;AI-generated content may be incorrect.">
            <a:extLst>
              <a:ext uri="{FF2B5EF4-FFF2-40B4-BE49-F238E27FC236}">
                <a16:creationId xmlns:a16="http://schemas.microsoft.com/office/drawing/2014/main" id="{38CF0720-8028-2C51-BD07-B19708722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679" y="2608133"/>
            <a:ext cx="2177189" cy="1846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05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462346E1-9A41-474E-6DC2-AEBC3C99C929}"/>
              </a:ext>
            </a:extLst>
          </p:cNvPr>
          <p:cNvSpPr txBox="1">
            <a:spLocks/>
          </p:cNvSpPr>
          <p:nvPr/>
        </p:nvSpPr>
        <p:spPr>
          <a:xfrm>
            <a:off x="1227663" y="1464846"/>
            <a:ext cx="5334000" cy="702885"/>
          </a:xfrm>
          <a:prstGeom prst="rect">
            <a:avLst/>
          </a:prstGeom>
          <a:solidFill>
            <a:srgbClr val="FAD204"/>
          </a:solidFill>
          <a:ln>
            <a:noFill/>
          </a:ln>
          <a:effectLst>
            <a:softEdge rad="0"/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69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r>
              <a:rPr lang="en-GB" sz="3450" dirty="0">
                <a:solidFill>
                  <a:schemeClr val="bg1"/>
                </a:solidFill>
              </a:rPr>
              <a:t>Agenda</a:t>
            </a:r>
            <a:endParaRPr lang="en-US" sz="3450" dirty="0">
              <a:solidFill>
                <a:schemeClr val="bg1"/>
              </a:solidFill>
              <a:sym typeface="Passion One"/>
            </a:endParaRPr>
          </a:p>
        </p:txBody>
      </p:sp>
      <p:sp>
        <p:nvSpPr>
          <p:cNvPr id="14" name="Text">
            <a:extLst>
              <a:ext uri="{FF2B5EF4-FFF2-40B4-BE49-F238E27FC236}">
                <a16:creationId xmlns:a16="http://schemas.microsoft.com/office/drawing/2014/main" id="{59A0CF06-CC09-2980-9524-C31CCD1A0AA5}"/>
              </a:ext>
            </a:extLst>
          </p:cNvPr>
          <p:cNvSpPr txBox="1">
            <a:spLocks/>
          </p:cNvSpPr>
          <p:nvPr/>
        </p:nvSpPr>
        <p:spPr>
          <a:xfrm>
            <a:off x="3560229" y="2739337"/>
            <a:ext cx="4312184" cy="381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50" b="1" dirty="0">
                <a:solidFill>
                  <a:srgbClr val="002060"/>
                </a:solidFill>
                <a:latin typeface="Montserrat" pitchFamily="2" charset="77"/>
                <a:sym typeface="Passion One"/>
              </a:rPr>
              <a:t>01. Assignment Overview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D3C0561D-08FE-13B6-7B8C-4CE4033952AC}"/>
              </a:ext>
            </a:extLst>
          </p:cNvPr>
          <p:cNvSpPr txBox="1">
            <a:spLocks/>
          </p:cNvSpPr>
          <p:nvPr/>
        </p:nvSpPr>
        <p:spPr>
          <a:xfrm>
            <a:off x="3560227" y="3119842"/>
            <a:ext cx="6498174" cy="381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50" b="1" dirty="0">
                <a:solidFill>
                  <a:srgbClr val="002060"/>
                </a:solidFill>
                <a:latin typeface="Montserrat" pitchFamily="2" charset="77"/>
                <a:sym typeface="Passion One"/>
              </a:rPr>
              <a:t>02. </a:t>
            </a:r>
            <a:r>
              <a:rPr lang="en-GB" sz="1450" b="1" dirty="0">
                <a:solidFill>
                  <a:srgbClr val="002060"/>
                </a:solidFill>
                <a:latin typeface="Montserrat" pitchFamily="2" charset="77"/>
              </a:rPr>
              <a:t>Customer Journey Wireframe (Overview)</a:t>
            </a:r>
            <a:endParaRPr lang="en-US" sz="1450" b="1" dirty="0">
              <a:solidFill>
                <a:srgbClr val="002060"/>
              </a:solidFill>
              <a:latin typeface="Montserrat" pitchFamily="2" charset="77"/>
              <a:sym typeface="Passion One"/>
            </a:endParaRPr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id="{630F8755-A84F-19F9-2F38-CACFD1329498}"/>
              </a:ext>
            </a:extLst>
          </p:cNvPr>
          <p:cNvSpPr txBox="1">
            <a:spLocks/>
          </p:cNvSpPr>
          <p:nvPr/>
        </p:nvSpPr>
        <p:spPr>
          <a:xfrm>
            <a:off x="3560226" y="3524834"/>
            <a:ext cx="4312187" cy="381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50" b="1" dirty="0">
                <a:solidFill>
                  <a:srgbClr val="002060"/>
                </a:solidFill>
                <a:latin typeface="Montserrat" pitchFamily="2" charset="77"/>
                <a:sym typeface="Passion One"/>
              </a:rPr>
              <a:t>03. </a:t>
            </a:r>
            <a:r>
              <a:rPr lang="en-GB" sz="1450" b="1" dirty="0">
                <a:solidFill>
                  <a:srgbClr val="002060"/>
                </a:solidFill>
                <a:latin typeface="Montserrat" pitchFamily="2" charset="77"/>
              </a:rPr>
              <a:t>Data Analysis Approach</a:t>
            </a:r>
            <a:endParaRPr lang="en-US" sz="1450" b="1" dirty="0">
              <a:solidFill>
                <a:srgbClr val="002060"/>
              </a:solidFill>
              <a:latin typeface="Montserrat" pitchFamily="2" charset="77"/>
              <a:sym typeface="Passion One"/>
            </a:endParaRPr>
          </a:p>
        </p:txBody>
      </p:sp>
      <p:sp>
        <p:nvSpPr>
          <p:cNvPr id="25" name="Text">
            <a:extLst>
              <a:ext uri="{FF2B5EF4-FFF2-40B4-BE49-F238E27FC236}">
                <a16:creationId xmlns:a16="http://schemas.microsoft.com/office/drawing/2014/main" id="{C9CB0072-AC6A-7D9E-EE67-0EF89D63467C}"/>
              </a:ext>
            </a:extLst>
          </p:cNvPr>
          <p:cNvSpPr txBox="1">
            <a:spLocks/>
          </p:cNvSpPr>
          <p:nvPr/>
        </p:nvSpPr>
        <p:spPr>
          <a:xfrm>
            <a:off x="3560228" y="3881949"/>
            <a:ext cx="5369460" cy="381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50" b="1" dirty="0">
                <a:solidFill>
                  <a:srgbClr val="002060"/>
                </a:solidFill>
                <a:latin typeface="Montserrat" pitchFamily="2" charset="77"/>
                <a:sym typeface="Passion One"/>
              </a:rPr>
              <a:t>04. </a:t>
            </a:r>
            <a:r>
              <a:rPr lang="en-GB" sz="1450" b="1" dirty="0">
                <a:solidFill>
                  <a:srgbClr val="002060"/>
                </a:solidFill>
                <a:latin typeface="Montserrat" pitchFamily="2" charset="77"/>
              </a:rPr>
              <a:t>Key Data Insights &amp; Visuals</a:t>
            </a:r>
            <a:endParaRPr lang="en-US" sz="1450" b="1" dirty="0">
              <a:solidFill>
                <a:srgbClr val="002060"/>
              </a:solidFill>
              <a:latin typeface="Montserrat" pitchFamily="2" charset="77"/>
              <a:sym typeface="Passion One"/>
            </a:endParaRPr>
          </a:p>
        </p:txBody>
      </p:sp>
      <p:sp>
        <p:nvSpPr>
          <p:cNvPr id="27" name="Text">
            <a:extLst>
              <a:ext uri="{FF2B5EF4-FFF2-40B4-BE49-F238E27FC236}">
                <a16:creationId xmlns:a16="http://schemas.microsoft.com/office/drawing/2014/main" id="{18824BE8-9F11-5F9A-98E4-830E29CBCDC5}"/>
              </a:ext>
            </a:extLst>
          </p:cNvPr>
          <p:cNvSpPr txBox="1">
            <a:spLocks/>
          </p:cNvSpPr>
          <p:nvPr/>
        </p:nvSpPr>
        <p:spPr>
          <a:xfrm>
            <a:off x="3553557" y="4286341"/>
            <a:ext cx="6147655" cy="381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50" b="1" dirty="0">
                <a:solidFill>
                  <a:srgbClr val="002060"/>
                </a:solidFill>
                <a:latin typeface="Montserrat" pitchFamily="2" charset="77"/>
                <a:sym typeface="Passion One"/>
              </a:rPr>
              <a:t>05. </a:t>
            </a:r>
            <a:r>
              <a:rPr lang="en-GB" sz="1450" b="1" dirty="0">
                <a:solidFill>
                  <a:srgbClr val="002060"/>
                </a:solidFill>
                <a:latin typeface="Montserrat" pitchFamily="2" charset="77"/>
              </a:rPr>
              <a:t>HubSpot Integration &amp; Dashboard</a:t>
            </a:r>
            <a:endParaRPr lang="en-US" sz="1450" b="1" dirty="0">
              <a:solidFill>
                <a:srgbClr val="002060"/>
              </a:solidFill>
              <a:latin typeface="Montserrat" pitchFamily="2" charset="77"/>
              <a:sym typeface="Passion One"/>
            </a:endParaRPr>
          </a:p>
        </p:txBody>
      </p:sp>
      <p:sp>
        <p:nvSpPr>
          <p:cNvPr id="17" name="Text">
            <a:extLst>
              <a:ext uri="{FF2B5EF4-FFF2-40B4-BE49-F238E27FC236}">
                <a16:creationId xmlns:a16="http://schemas.microsoft.com/office/drawing/2014/main" id="{AD70A257-C133-3BB4-AC8A-AE2CB2E4DB67}"/>
              </a:ext>
            </a:extLst>
          </p:cNvPr>
          <p:cNvSpPr txBox="1">
            <a:spLocks/>
          </p:cNvSpPr>
          <p:nvPr/>
        </p:nvSpPr>
        <p:spPr>
          <a:xfrm>
            <a:off x="3553559" y="4669756"/>
            <a:ext cx="6790592" cy="381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50" b="1" dirty="0">
                <a:solidFill>
                  <a:srgbClr val="002060"/>
                </a:solidFill>
                <a:latin typeface="Montserrat" pitchFamily="2" charset="77"/>
                <a:sym typeface="Passion One"/>
              </a:rPr>
              <a:t>06. </a:t>
            </a:r>
            <a:r>
              <a:rPr lang="en-GB" sz="1450" b="1" dirty="0">
                <a:solidFill>
                  <a:srgbClr val="002060"/>
                </a:solidFill>
                <a:latin typeface="Montserrat" pitchFamily="2" charset="77"/>
              </a:rPr>
              <a:t>Conclusion &amp; Next Steps</a:t>
            </a:r>
            <a:endParaRPr lang="en-US" sz="1450" b="1" dirty="0">
              <a:solidFill>
                <a:srgbClr val="002060"/>
              </a:solidFill>
              <a:latin typeface="Montserrat" pitchFamily="2" charset="77"/>
              <a:sym typeface="Passion One"/>
            </a:endParaRP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583D2CD2-48E8-8F7D-EF4E-D93F1B43E30E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161666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8" name="Text">
            <a:extLst>
              <a:ext uri="{FF2B5EF4-FFF2-40B4-BE49-F238E27FC236}">
                <a16:creationId xmlns:a16="http://schemas.microsoft.com/office/drawing/2014/main" id="{C5C90DCF-9F10-8251-32D0-4F81A1B7E72E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February, 2025</a:t>
            </a:r>
          </a:p>
        </p:txBody>
      </p:sp>
    </p:spTree>
    <p:extLst>
      <p:ext uri="{BB962C8B-B14F-4D97-AF65-F5344CB8AC3E}">
        <p14:creationId xmlns:p14="http://schemas.microsoft.com/office/powerpoint/2010/main" val="1994100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8FFF1A-245F-58B3-449A-3F31517B802F}"/>
              </a:ext>
            </a:extLst>
          </p:cNvPr>
          <p:cNvSpPr/>
          <p:nvPr/>
        </p:nvSpPr>
        <p:spPr>
          <a:xfrm>
            <a:off x="5525923" y="3401902"/>
            <a:ext cx="2599241" cy="717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A6300B-8894-0091-3959-D595B4FAF972}"/>
              </a:ext>
            </a:extLst>
          </p:cNvPr>
          <p:cNvSpPr/>
          <p:nvPr/>
        </p:nvSpPr>
        <p:spPr>
          <a:xfrm>
            <a:off x="8813800" y="3429000"/>
            <a:ext cx="2599241" cy="717331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C640B5F-D2BC-E541-4CB9-2B3AEE87E887}"/>
              </a:ext>
            </a:extLst>
          </p:cNvPr>
          <p:cNvCxnSpPr/>
          <p:nvPr/>
        </p:nvCxnSpPr>
        <p:spPr>
          <a:xfrm>
            <a:off x="6769174" y="4113751"/>
            <a:ext cx="0" cy="75438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6CD37E-7443-9A45-8243-1FB43D81AC92}"/>
              </a:ext>
            </a:extLst>
          </p:cNvPr>
          <p:cNvCxnSpPr/>
          <p:nvPr/>
        </p:nvCxnSpPr>
        <p:spPr>
          <a:xfrm>
            <a:off x="10112152" y="4164856"/>
            <a:ext cx="0" cy="754380"/>
          </a:xfrm>
          <a:prstGeom prst="line">
            <a:avLst/>
          </a:prstGeom>
          <a:ln w="254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">
            <a:extLst>
              <a:ext uri="{FF2B5EF4-FFF2-40B4-BE49-F238E27FC236}">
                <a16:creationId xmlns:a16="http://schemas.microsoft.com/office/drawing/2014/main" id="{445D8ED4-6E12-7D65-B1CC-F272C0D8CBD6}"/>
              </a:ext>
            </a:extLst>
          </p:cNvPr>
          <p:cNvSpPr txBox="1">
            <a:spLocks/>
          </p:cNvSpPr>
          <p:nvPr/>
        </p:nvSpPr>
        <p:spPr>
          <a:xfrm>
            <a:off x="5759558" y="3520510"/>
            <a:ext cx="2059678" cy="480117"/>
          </a:xfrm>
          <a:prstGeom prst="rect">
            <a:avLst/>
          </a:prstGeom>
        </p:spPr>
        <p:txBody>
          <a:bodyPr spcFirstLastPara="1" wrap="square" lIns="45713" tIns="45713" rIns="45713" bIns="45713" anchor="b" anchorCtr="0">
            <a:spAutoFit/>
          </a:bodyPr>
          <a:lstStyle>
            <a:lvl1pPr algn="ctr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100" baseline="0">
                <a:solidFill>
                  <a:schemeClr val="tx2"/>
                </a:solidFill>
                <a:latin typeface="Heebo" pitchFamily="2" charset="-79"/>
                <a:ea typeface="Open Sans Light" panose="020B0306030504020204" pitchFamily="34" charset="0"/>
                <a:cs typeface="Heebo" pitchFamily="2" charset="-79"/>
              </a:defRPr>
            </a:lvl1pPr>
          </a:lstStyle>
          <a:p>
            <a:pPr>
              <a:spcBef>
                <a:spcPts val="0"/>
              </a:spcBef>
            </a:pPr>
            <a:r>
              <a:rPr lang="en-GB" sz="1400" dirty="0">
                <a:solidFill>
                  <a:schemeClr val="tx1"/>
                </a:solidFill>
                <a:latin typeface="Montserrat" pitchFamily="2" charset="77"/>
              </a:rPr>
              <a:t>Wireframe &amp; Customer Journey</a:t>
            </a:r>
            <a:endParaRPr lang="en-US" sz="1400" b="0" dirty="0">
              <a:solidFill>
                <a:schemeClr val="tx1"/>
              </a:solidFill>
              <a:latin typeface="Montserrat" pitchFamily="2" charset="77"/>
              <a:ea typeface="Passion One"/>
              <a:cs typeface="Passion One"/>
              <a:sym typeface="Passion One"/>
            </a:endParaRPr>
          </a:p>
        </p:txBody>
      </p:sp>
      <p:sp>
        <p:nvSpPr>
          <p:cNvPr id="29" name="Text">
            <a:extLst>
              <a:ext uri="{FF2B5EF4-FFF2-40B4-BE49-F238E27FC236}">
                <a16:creationId xmlns:a16="http://schemas.microsoft.com/office/drawing/2014/main" id="{FBBB5A12-8F2A-4DBB-EAEF-4EEA211A2FB8}"/>
              </a:ext>
            </a:extLst>
          </p:cNvPr>
          <p:cNvSpPr txBox="1">
            <a:spLocks/>
          </p:cNvSpPr>
          <p:nvPr/>
        </p:nvSpPr>
        <p:spPr>
          <a:xfrm>
            <a:off x="9082313" y="3547606"/>
            <a:ext cx="2059678" cy="480117"/>
          </a:xfrm>
          <a:prstGeom prst="rect">
            <a:avLst/>
          </a:prstGeom>
        </p:spPr>
        <p:txBody>
          <a:bodyPr spcFirstLastPara="1" wrap="square" lIns="45713" tIns="45713" rIns="45713" bIns="45713" anchor="b" anchorCtr="0">
            <a:spAutoFit/>
          </a:bodyPr>
          <a:lstStyle>
            <a:lvl1pPr algn="ctr" defTabSz="18284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100" baseline="0">
                <a:solidFill>
                  <a:schemeClr val="tx2"/>
                </a:solidFill>
                <a:latin typeface="Heebo" pitchFamily="2" charset="-79"/>
                <a:ea typeface="Open Sans Light" panose="020B0306030504020204" pitchFamily="34" charset="0"/>
                <a:cs typeface="Heebo" pitchFamily="2" charset="-79"/>
              </a:defRPr>
            </a:lvl1pPr>
          </a:lstStyle>
          <a:p>
            <a:pPr>
              <a:spcBef>
                <a:spcPts val="0"/>
              </a:spcBef>
            </a:pPr>
            <a:r>
              <a:rPr lang="en-GB" sz="1400" dirty="0">
                <a:solidFill>
                  <a:schemeClr val="tx1"/>
                </a:solidFill>
                <a:latin typeface="Montserrat" pitchFamily="2" charset="77"/>
              </a:rPr>
              <a:t>Data Analysis &amp; Reporting</a:t>
            </a:r>
            <a:endParaRPr lang="en-US" sz="1400" b="0" dirty="0">
              <a:solidFill>
                <a:schemeClr val="tx1"/>
              </a:solidFill>
              <a:latin typeface="Montserrat" pitchFamily="2" charset="77"/>
              <a:ea typeface="Passion One"/>
              <a:cs typeface="Passion One"/>
              <a:sym typeface="Passion One"/>
            </a:endParaRPr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4BFA621B-0E82-2728-C838-0F58E5BC5E9F}"/>
              </a:ext>
            </a:extLst>
          </p:cNvPr>
          <p:cNvSpPr txBox="1">
            <a:spLocks/>
          </p:cNvSpPr>
          <p:nvPr/>
        </p:nvSpPr>
        <p:spPr>
          <a:xfrm>
            <a:off x="723858" y="1007432"/>
            <a:ext cx="4349020" cy="1598515"/>
          </a:xfrm>
          <a:prstGeom prst="rect">
            <a:avLst/>
          </a:prstGeom>
          <a:solidFill>
            <a:srgbClr val="D5AEED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90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 sz="4500" dirty="0">
                <a:sym typeface="Passion One"/>
              </a:rPr>
              <a:t>Assignment Overview</a:t>
            </a:r>
          </a:p>
        </p:txBody>
      </p:sp>
      <p:sp>
        <p:nvSpPr>
          <p:cNvPr id="5" name="Text">
            <a:extLst>
              <a:ext uri="{FF2B5EF4-FFF2-40B4-BE49-F238E27FC236}">
                <a16:creationId xmlns:a16="http://schemas.microsoft.com/office/drawing/2014/main" id="{ED9F6040-5754-058B-FD41-A776ACBDBA13}"/>
              </a:ext>
            </a:extLst>
          </p:cNvPr>
          <p:cNvSpPr txBox="1">
            <a:spLocks/>
          </p:cNvSpPr>
          <p:nvPr/>
        </p:nvSpPr>
        <p:spPr>
          <a:xfrm>
            <a:off x="5470821" y="4969347"/>
            <a:ext cx="2596705" cy="695561"/>
          </a:xfrm>
          <a:prstGeom prst="rect">
            <a:avLst/>
          </a:prstGeom>
        </p:spPr>
        <p:txBody>
          <a:bodyPr spcFirstLastPara="1" wrap="square" lIns="45713" tIns="45713" rIns="45713" bIns="45713" anchor="t" anchorCtr="0">
            <a:spAutoFit/>
          </a:bodyPr>
          <a:lstStyle>
            <a:defPPr>
              <a:defRPr lang="en-US"/>
            </a:defPPr>
            <a:lvl1pPr marR="0" lv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3100" b="0" i="0" spc="-30" baseline="0">
                <a:solidFill>
                  <a:schemeClr val="bg1"/>
                </a:solidFill>
                <a:effectLst/>
                <a:latin typeface="Montserrat" pitchFamily="2" charset="77"/>
                <a:ea typeface="Lexend Deca Light"/>
                <a:cs typeface="Lexend Deca Light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40000"/>
              </a:lnSpc>
            </a:pPr>
            <a:r>
              <a:rPr lang="en-GB" sz="1400" dirty="0">
                <a:solidFill>
                  <a:srgbClr val="161666"/>
                </a:solidFill>
              </a:rPr>
              <a:t>Mapping the journey from</a:t>
            </a:r>
          </a:p>
          <a:p>
            <a:pPr algn="ctr">
              <a:lnSpc>
                <a:spcPct val="140000"/>
              </a:lnSpc>
            </a:pPr>
            <a:r>
              <a:rPr lang="en-GB" sz="1400" dirty="0">
                <a:solidFill>
                  <a:srgbClr val="161666"/>
                </a:solidFill>
              </a:rPr>
              <a:t> prospect to customer.</a:t>
            </a:r>
            <a:r>
              <a:rPr lang="en-US" sz="1400" dirty="0">
                <a:solidFill>
                  <a:srgbClr val="161666"/>
                </a:solidFill>
                <a:sym typeface="Lexend Deca Light"/>
              </a:rPr>
              <a:t>.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96EFA8BF-C176-00D0-D257-EBE985D9F8FE}"/>
              </a:ext>
            </a:extLst>
          </p:cNvPr>
          <p:cNvSpPr txBox="1">
            <a:spLocks/>
          </p:cNvSpPr>
          <p:nvPr/>
        </p:nvSpPr>
        <p:spPr>
          <a:xfrm>
            <a:off x="8813800" y="4901314"/>
            <a:ext cx="2596705" cy="695561"/>
          </a:xfrm>
          <a:prstGeom prst="rect">
            <a:avLst/>
          </a:prstGeom>
        </p:spPr>
        <p:txBody>
          <a:bodyPr spcFirstLastPara="1" wrap="square" lIns="45713" tIns="45713" rIns="45713" bIns="45713" anchor="t" anchorCtr="0">
            <a:spAutoFit/>
          </a:bodyPr>
          <a:lstStyle>
            <a:defPPr>
              <a:defRPr lang="en-US"/>
            </a:defPPr>
            <a:lvl1pPr marR="0" lv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  <a:defRPr sz="3100" b="0" i="0" spc="-30" baseline="0">
                <a:solidFill>
                  <a:schemeClr val="bg1"/>
                </a:solidFill>
                <a:effectLst/>
                <a:latin typeface="Montserrat" pitchFamily="2" charset="77"/>
                <a:ea typeface="Lexend Deca Light"/>
                <a:cs typeface="Lexend Deca Light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ctr">
              <a:lnSpc>
                <a:spcPct val="140000"/>
              </a:lnSpc>
            </a:pPr>
            <a:r>
              <a:rPr lang="en-GB" sz="1400" dirty="0">
                <a:solidFill>
                  <a:srgbClr val="161666"/>
                </a:solidFill>
              </a:rPr>
              <a:t>Identifying key insights from </a:t>
            </a:r>
          </a:p>
          <a:p>
            <a:pPr algn="ctr">
              <a:lnSpc>
                <a:spcPct val="140000"/>
              </a:lnSpc>
            </a:pPr>
            <a:r>
              <a:rPr lang="en-GB" sz="1400" dirty="0">
                <a:solidFill>
                  <a:srgbClr val="161666"/>
                </a:solidFill>
              </a:rPr>
              <a:t>raw sign-up data.</a:t>
            </a:r>
            <a:endParaRPr lang="en-US" sz="1400" dirty="0">
              <a:solidFill>
                <a:srgbClr val="161666"/>
              </a:solidFill>
              <a:sym typeface="Lexend Deca Light"/>
            </a:endParaRPr>
          </a:p>
        </p:txBody>
      </p:sp>
      <p:sp>
        <p:nvSpPr>
          <p:cNvPr id="2" name="Text">
            <a:extLst>
              <a:ext uri="{FF2B5EF4-FFF2-40B4-BE49-F238E27FC236}">
                <a16:creationId xmlns:a16="http://schemas.microsoft.com/office/drawing/2014/main" id="{E387BFC5-3ECA-ECA3-7D58-521DDF601EAF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161666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21217B1C-4C30-3A14-CFF0-9D86BA9FC207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February, 2025</a:t>
            </a:r>
          </a:p>
        </p:txBody>
      </p:sp>
    </p:spTree>
    <p:extLst>
      <p:ext uri="{BB962C8B-B14F-4D97-AF65-F5344CB8AC3E}">
        <p14:creationId xmlns:p14="http://schemas.microsoft.com/office/powerpoint/2010/main" val="15909326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DFC75DE-B56B-B994-7E33-F89A8C23A07E}"/>
              </a:ext>
            </a:extLst>
          </p:cNvPr>
          <p:cNvSpPr/>
          <p:nvPr/>
        </p:nvSpPr>
        <p:spPr>
          <a:xfrm>
            <a:off x="5699845" y="793691"/>
            <a:ext cx="6115050" cy="1870187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spc="300" dirty="0">
                <a:solidFill>
                  <a:schemeClr val="bg1">
                    <a:lumMod val="95000"/>
                  </a:schemeClr>
                </a:solidFill>
                <a:latin typeface="Poppins" pitchFamily="2" charset="77"/>
                <a:cs typeface="Poppins" pitchFamily="2" charset="77"/>
              </a:rPr>
              <a:t>Customer Journey Wireframe (Overview)</a:t>
            </a:r>
            <a:endParaRPr lang="en-US" sz="3600" b="1" spc="300" dirty="0">
              <a:solidFill>
                <a:schemeClr val="bg1">
                  <a:lumMod val="95000"/>
                </a:schemeClr>
              </a:solidFill>
              <a:latin typeface="Poppins" pitchFamily="2" charset="77"/>
              <a:cs typeface="Poppins" pitchFamily="2" charset="77"/>
            </a:endParaRPr>
          </a:p>
        </p:txBody>
      </p:sp>
      <p:sp>
        <p:nvSpPr>
          <p:cNvPr id="16" name="Text">
            <a:extLst>
              <a:ext uri="{FF2B5EF4-FFF2-40B4-BE49-F238E27FC236}">
                <a16:creationId xmlns:a16="http://schemas.microsoft.com/office/drawing/2014/main" id="{E56A99A3-636E-7E32-DFB4-01BE874D1ACF}"/>
              </a:ext>
            </a:extLst>
          </p:cNvPr>
          <p:cNvSpPr txBox="1">
            <a:spLocks/>
          </p:cNvSpPr>
          <p:nvPr/>
        </p:nvSpPr>
        <p:spPr>
          <a:xfrm>
            <a:off x="-1214731" y="3151232"/>
            <a:ext cx="4677796" cy="555537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90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en-US" sz="2800" dirty="0">
                <a:solidFill>
                  <a:srgbClr val="002060"/>
                </a:solidFill>
                <a:sym typeface="Passion One"/>
              </a:rPr>
              <a:t>Sales Funnel</a:t>
            </a:r>
          </a:p>
        </p:txBody>
      </p:sp>
      <p:sp>
        <p:nvSpPr>
          <p:cNvPr id="17" name="Text">
            <a:extLst>
              <a:ext uri="{FF2B5EF4-FFF2-40B4-BE49-F238E27FC236}">
                <a16:creationId xmlns:a16="http://schemas.microsoft.com/office/drawing/2014/main" id="{3619DCC9-C945-06AD-E0BB-509766B22A1A}"/>
              </a:ext>
            </a:extLst>
          </p:cNvPr>
          <p:cNvSpPr txBox="1"/>
          <p:nvPr/>
        </p:nvSpPr>
        <p:spPr>
          <a:xfrm>
            <a:off x="2271712" y="3706769"/>
            <a:ext cx="6242912" cy="2031311"/>
          </a:xfrm>
          <a:prstGeom prst="rect">
            <a:avLst/>
          </a:prstGeom>
        </p:spPr>
        <p:txBody>
          <a:bodyPr spcFirstLastPara="1" wrap="square" lIns="45713" tIns="45713" rIns="45713" bIns="45713" anchor="t" anchorCtr="0">
            <a:sp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  <a:defRPr sz="3100" b="0" i="0" spc="-30" baseline="0">
                <a:effectLst/>
                <a:latin typeface="Montserrat" pitchFamily="2" charset="77"/>
                <a:ea typeface="Lexend Deca Light"/>
                <a:cs typeface="Lexend Deca Light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>
              <a:lnSpc>
                <a:spcPct val="140000"/>
              </a:lnSpc>
            </a:pPr>
            <a:r>
              <a:rPr lang="en-GB" sz="1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Marketing</a:t>
            </a:r>
            <a:r>
              <a:rPr lang="en-GB" sz="1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:   Inbound channels &amp; SDRs for outbound</a:t>
            </a:r>
          </a:p>
          <a:p>
            <a:pPr>
              <a:lnSpc>
                <a:spcPct val="140000"/>
              </a:lnSpc>
            </a:pPr>
            <a:r>
              <a:rPr lang="en-GB" sz="1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	SDRs</a:t>
            </a:r>
            <a:r>
              <a:rPr lang="en-GB" sz="1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:   Integrated into customer journey </a:t>
            </a:r>
          </a:p>
          <a:p>
            <a:pPr>
              <a:lnSpc>
                <a:spcPct val="140000"/>
              </a:lnSpc>
            </a:pPr>
            <a:r>
              <a:rPr lang="en-GB" sz="1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	Sales</a:t>
            </a:r>
            <a:r>
              <a:rPr lang="en-GB" sz="1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:   Pipeline stages, integrations, tools, quotas</a:t>
            </a:r>
          </a:p>
          <a:p>
            <a:pPr>
              <a:lnSpc>
                <a:spcPct val="140000"/>
              </a:lnSpc>
            </a:pPr>
            <a:r>
              <a:rPr lang="en-GB" sz="1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	     CS:    </a:t>
            </a:r>
            <a:r>
              <a:rPr lang="en-GB" sz="1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Engagement and day one alignment</a:t>
            </a:r>
          </a:p>
          <a:p>
            <a:pPr>
              <a:lnSpc>
                <a:spcPct val="140000"/>
              </a:lnSpc>
            </a:pPr>
            <a:r>
              <a:rPr lang="en-GB" sz="18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       Billing</a:t>
            </a:r>
            <a:r>
              <a:rPr lang="en-GB" sz="1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:    </a:t>
            </a:r>
            <a:r>
              <a:rPr lang="en-GB" sz="1800" dirty="0" err="1">
                <a:solidFill>
                  <a:srgbClr val="002060"/>
                </a:solidFill>
                <a:latin typeface="+mn-lt"/>
                <a:ea typeface="+mn-ea"/>
                <a:cs typeface="+mn-cs"/>
              </a:rPr>
              <a:t>Chargebee</a:t>
            </a:r>
            <a:r>
              <a:rPr lang="en-GB" sz="18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integration with HubSpot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70DC7E-A447-4904-15BC-983EC9C29E85}"/>
              </a:ext>
            </a:extLst>
          </p:cNvPr>
          <p:cNvSpPr txBox="1"/>
          <p:nvPr/>
        </p:nvSpPr>
        <p:spPr>
          <a:xfrm>
            <a:off x="3463065" y="3244335"/>
            <a:ext cx="9291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MIRO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0E6BAAE2-1616-258F-5437-A27E010B625B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161666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20" name="Text">
            <a:extLst>
              <a:ext uri="{FF2B5EF4-FFF2-40B4-BE49-F238E27FC236}">
                <a16:creationId xmlns:a16="http://schemas.microsoft.com/office/drawing/2014/main" id="{2BD27143-E433-0769-0196-274A192F8B35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February, 2025</a:t>
            </a:r>
          </a:p>
        </p:txBody>
      </p:sp>
    </p:spTree>
    <p:extLst>
      <p:ext uri="{BB962C8B-B14F-4D97-AF65-F5344CB8AC3E}">
        <p14:creationId xmlns:p14="http://schemas.microsoft.com/office/powerpoint/2010/main" val="3165256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F8E30-6520-18A5-ABA8-BF9E6F9CA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148AE873-87B0-DEA5-C251-18E2FD2D717C}"/>
              </a:ext>
            </a:extLst>
          </p:cNvPr>
          <p:cNvSpPr/>
          <p:nvPr/>
        </p:nvSpPr>
        <p:spPr>
          <a:xfrm>
            <a:off x="4585648" y="2962773"/>
            <a:ext cx="142416" cy="14241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4F5468-62F1-6596-395A-8755B5DE9080}"/>
              </a:ext>
            </a:extLst>
          </p:cNvPr>
          <p:cNvSpPr/>
          <p:nvPr/>
        </p:nvSpPr>
        <p:spPr>
          <a:xfrm>
            <a:off x="4559651" y="4580749"/>
            <a:ext cx="142416" cy="142416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/>
          </a:p>
        </p:txBody>
      </p:sp>
      <p:pic>
        <p:nvPicPr>
          <p:cNvPr id="8" name="Picture Placeholder 7" descr="A group of people working on a project&#10;&#10;Description automatically generated">
            <a:extLst>
              <a:ext uri="{FF2B5EF4-FFF2-40B4-BE49-F238E27FC236}">
                <a16:creationId xmlns:a16="http://schemas.microsoft.com/office/drawing/2014/main" id="{A7F2AEC8-14ED-D379-73FC-B3440D3CEBA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" b="22"/>
          <a:stretch>
            <a:fillRect/>
          </a:stretch>
        </p:blipFill>
        <p:spPr>
          <a:xfrm>
            <a:off x="762000" y="898563"/>
            <a:ext cx="3554858" cy="3553933"/>
          </a:xfrm>
        </p:spPr>
      </p:pic>
      <p:sp>
        <p:nvSpPr>
          <p:cNvPr id="10" name="Text">
            <a:extLst>
              <a:ext uri="{FF2B5EF4-FFF2-40B4-BE49-F238E27FC236}">
                <a16:creationId xmlns:a16="http://schemas.microsoft.com/office/drawing/2014/main" id="{6C580951-1F31-C58C-24F5-AE4E263F081F}"/>
              </a:ext>
            </a:extLst>
          </p:cNvPr>
          <p:cNvSpPr txBox="1">
            <a:spLocks/>
          </p:cNvSpPr>
          <p:nvPr/>
        </p:nvSpPr>
        <p:spPr>
          <a:xfrm>
            <a:off x="6330199" y="1173971"/>
            <a:ext cx="4920916" cy="836768"/>
          </a:xfrm>
          <a:prstGeom prst="rect">
            <a:avLst/>
          </a:prstGeom>
          <a:solidFill>
            <a:srgbClr val="FAD204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>
              <a:lnSpc>
                <a:spcPct val="100000"/>
              </a:lnSpc>
              <a:defRPr sz="9000" b="1" spc="300">
                <a:solidFill>
                  <a:schemeClr val="bg1"/>
                </a:solidFill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>
              <a:lnSpc>
                <a:spcPct val="110000"/>
              </a:lnSpc>
            </a:pPr>
            <a:r>
              <a:rPr lang="en-US" sz="4500" dirty="0">
                <a:sym typeface="Passion One"/>
              </a:rPr>
              <a:t>Data Analysis</a:t>
            </a:r>
          </a:p>
        </p:txBody>
      </p:sp>
      <p:sp>
        <p:nvSpPr>
          <p:cNvPr id="11" name="Text">
            <a:extLst>
              <a:ext uri="{FF2B5EF4-FFF2-40B4-BE49-F238E27FC236}">
                <a16:creationId xmlns:a16="http://schemas.microsoft.com/office/drawing/2014/main" id="{F0B04C37-953F-37C4-9C13-9132B8A4E3A2}"/>
              </a:ext>
            </a:extLst>
          </p:cNvPr>
          <p:cNvSpPr txBox="1">
            <a:spLocks/>
          </p:cNvSpPr>
          <p:nvPr/>
        </p:nvSpPr>
        <p:spPr>
          <a:xfrm>
            <a:off x="4774699" y="2813237"/>
            <a:ext cx="3418800" cy="381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b="1" spc="300">
                <a:latin typeface="Montserra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450" dirty="0">
                <a:solidFill>
                  <a:srgbClr val="1D135D"/>
                </a:solidFill>
                <a:sym typeface="Passion One"/>
              </a:rPr>
              <a:t>Key Figures</a:t>
            </a:r>
          </a:p>
        </p:txBody>
      </p:sp>
      <p:sp>
        <p:nvSpPr>
          <p:cNvPr id="12" name="Text">
            <a:extLst>
              <a:ext uri="{FF2B5EF4-FFF2-40B4-BE49-F238E27FC236}">
                <a16:creationId xmlns:a16="http://schemas.microsoft.com/office/drawing/2014/main" id="{F9FEB3BF-BCF7-7557-42A3-5A456E30708C}"/>
              </a:ext>
            </a:extLst>
          </p:cNvPr>
          <p:cNvSpPr txBox="1">
            <a:spLocks/>
          </p:cNvSpPr>
          <p:nvPr/>
        </p:nvSpPr>
        <p:spPr>
          <a:xfrm>
            <a:off x="4476264" y="3194239"/>
            <a:ext cx="5542156" cy="8427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lnSpc>
                <a:spcPct val="14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tabLst>
                <a:tab pos="457200" algn="l"/>
              </a:tabLst>
            </a:pPr>
            <a:r>
              <a:rPr lang="en-GB" sz="1200" b="1" spc="-30" dirty="0">
                <a:solidFill>
                  <a:srgbClr val="002060"/>
                </a:solidFill>
                <a:latin typeface="+mn-lt"/>
                <a:cs typeface="+mn-cs"/>
              </a:rPr>
              <a:t>Conversion Rate: 17% (Signup → Paid)</a:t>
            </a:r>
            <a:br>
              <a:rPr lang="en-GB" sz="1200" b="1" spc="-30" dirty="0">
                <a:solidFill>
                  <a:srgbClr val="002060"/>
                </a:solidFill>
                <a:latin typeface="+mn-lt"/>
                <a:cs typeface="+mn-cs"/>
              </a:rPr>
            </a:br>
            <a:r>
              <a:rPr lang="en-GB" sz="1200" b="1" spc="-30" dirty="0">
                <a:solidFill>
                  <a:srgbClr val="002060"/>
                </a:solidFill>
                <a:latin typeface="+mn-lt"/>
                <a:cs typeface="+mn-cs"/>
              </a:rPr>
              <a:t>Lead Drop-off Rate: 25% at MQL → Demo stage</a:t>
            </a:r>
            <a:br>
              <a:rPr lang="en-GB" sz="1200" b="1" spc="-30" dirty="0">
                <a:solidFill>
                  <a:srgbClr val="002060"/>
                </a:solidFill>
                <a:latin typeface="+mn-lt"/>
                <a:cs typeface="+mn-cs"/>
              </a:rPr>
            </a:br>
            <a:r>
              <a:rPr lang="en-GB" sz="1200" b="1" spc="-30" dirty="0">
                <a:solidFill>
                  <a:srgbClr val="002060"/>
                </a:solidFill>
                <a:latin typeface="+mn-lt"/>
                <a:cs typeface="+mn-cs"/>
              </a:rPr>
              <a:t>Average Time Delays: 4 days between MQL → Demo, 7 days between Demo → Paid</a:t>
            </a:r>
          </a:p>
        </p:txBody>
      </p:sp>
      <p:sp>
        <p:nvSpPr>
          <p:cNvPr id="5" name="Text">
            <a:extLst>
              <a:ext uri="{FF2B5EF4-FFF2-40B4-BE49-F238E27FC236}">
                <a16:creationId xmlns:a16="http://schemas.microsoft.com/office/drawing/2014/main" id="{29EA9F71-5D1D-CAA8-D6BF-77AF9095BE0E}"/>
              </a:ext>
            </a:extLst>
          </p:cNvPr>
          <p:cNvSpPr txBox="1">
            <a:spLocks/>
          </p:cNvSpPr>
          <p:nvPr/>
        </p:nvSpPr>
        <p:spPr>
          <a:xfrm>
            <a:off x="4728064" y="4428384"/>
            <a:ext cx="3940595" cy="38100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b="1" spc="300">
                <a:latin typeface="Montserra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sz="1450" dirty="0">
                <a:solidFill>
                  <a:srgbClr val="161666"/>
                </a:solidFill>
              </a:rPr>
              <a:t>Conversion Funnel Analysis </a:t>
            </a:r>
            <a:endParaRPr lang="en-US" sz="1450" dirty="0">
              <a:solidFill>
                <a:srgbClr val="161666"/>
              </a:solidFill>
              <a:sym typeface="Passion One"/>
            </a:endParaRPr>
          </a:p>
        </p:txBody>
      </p:sp>
      <p:sp>
        <p:nvSpPr>
          <p:cNvPr id="4" name="Text">
            <a:extLst>
              <a:ext uri="{FF2B5EF4-FFF2-40B4-BE49-F238E27FC236}">
                <a16:creationId xmlns:a16="http://schemas.microsoft.com/office/drawing/2014/main" id="{F25648B1-1FDA-BCE2-800C-10B81690A2B7}"/>
              </a:ext>
            </a:extLst>
          </p:cNvPr>
          <p:cNvSpPr txBox="1">
            <a:spLocks/>
          </p:cNvSpPr>
          <p:nvPr/>
        </p:nvSpPr>
        <p:spPr>
          <a:xfrm>
            <a:off x="3954679" y="4831339"/>
            <a:ext cx="7791714" cy="1603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Bottleneck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25% 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of leads drop off at </a:t>
            </a: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the MQL → Demo stage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, resulting in a significant reduction in conversion potential.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Stage to Stage Velocity: 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The average time delay between </a:t>
            </a: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MQL → Demo is 4 days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, while</a:t>
            </a: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Demo → Paid takes 7 days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, suggesting inefficiencies in these stages</a:t>
            </a: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marL="457200" lvl="1" indent="0">
              <a:lnSpc>
                <a:spcPct val="115000"/>
              </a:lnSpc>
              <a:spcAft>
                <a:spcPts val="800"/>
              </a:spcAft>
              <a:buSzPts val="1000"/>
              <a:buNone/>
              <a:tabLst>
                <a:tab pos="914400" algn="l"/>
              </a:tabLst>
            </a:pP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Actionable Insight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: </a:t>
            </a: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Reverse engineer 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to understand if it’s a process issue or a headcount issue. </a:t>
            </a: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Reducing SLA 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by 1-2 days could</a:t>
            </a:r>
            <a:r>
              <a:rPr lang="en-GB" sz="1200" b="1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 improve sales velocity </a:t>
            </a: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by approximately 10%.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0EB324D-0983-020E-9459-CED6380E8686}"/>
              </a:ext>
            </a:extLst>
          </p:cNvPr>
          <p:cNvSpPr txBox="1"/>
          <p:nvPr/>
        </p:nvSpPr>
        <p:spPr>
          <a:xfrm>
            <a:off x="6197946" y="2068945"/>
            <a:ext cx="940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spc="-30" dirty="0" err="1">
                <a:solidFill>
                  <a:srgbClr val="00206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BizOp_EDA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80C24-1006-5D81-564C-7E1EAF36EC7E}"/>
              </a:ext>
            </a:extLst>
          </p:cNvPr>
          <p:cNvSpPr txBox="1"/>
          <p:nvPr/>
        </p:nvSpPr>
        <p:spPr>
          <a:xfrm>
            <a:off x="8554246" y="2101144"/>
            <a:ext cx="106556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spc="-30" dirty="0">
                <a:solidFill>
                  <a:srgbClr val="00206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BOM Report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8783B8-6661-869A-E73F-D9049557F0A3}"/>
              </a:ext>
            </a:extLst>
          </p:cNvPr>
          <p:cNvSpPr txBox="1"/>
          <p:nvPr/>
        </p:nvSpPr>
        <p:spPr>
          <a:xfrm>
            <a:off x="7213864" y="2093720"/>
            <a:ext cx="13225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spc="-30" dirty="0">
                <a:solidFill>
                  <a:srgbClr val="00206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DQ Lead Analysis</a:t>
            </a:r>
            <a:endParaRPr lang="en-US" sz="1200" dirty="0">
              <a:solidFill>
                <a:srgbClr val="002060"/>
              </a:solidFill>
            </a:endParaRPr>
          </a:p>
        </p:txBody>
      </p:sp>
      <p:sp>
        <p:nvSpPr>
          <p:cNvPr id="18" name="Text">
            <a:extLst>
              <a:ext uri="{FF2B5EF4-FFF2-40B4-BE49-F238E27FC236}">
                <a16:creationId xmlns:a16="http://schemas.microsoft.com/office/drawing/2014/main" id="{1B053D2F-CF95-A501-4DB9-C10A2BCC65F0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161666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19" name="Text">
            <a:extLst>
              <a:ext uri="{FF2B5EF4-FFF2-40B4-BE49-F238E27FC236}">
                <a16:creationId xmlns:a16="http://schemas.microsoft.com/office/drawing/2014/main" id="{51FEB30C-6A04-0454-F799-F53F8B2DE555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February, 2025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103658-4114-D500-A04C-AFF247506C80}"/>
              </a:ext>
            </a:extLst>
          </p:cNvPr>
          <p:cNvSpPr txBox="1"/>
          <p:nvPr/>
        </p:nvSpPr>
        <p:spPr>
          <a:xfrm>
            <a:off x="9619810" y="2122871"/>
            <a:ext cx="5959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-30" dirty="0">
                <a:solidFill>
                  <a:srgbClr val="002060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1200" spc="-3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79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">
            <a:extLst>
              <a:ext uri="{FF2B5EF4-FFF2-40B4-BE49-F238E27FC236}">
                <a16:creationId xmlns:a16="http://schemas.microsoft.com/office/drawing/2014/main" id="{F2791B39-C714-20F7-551B-9B2602746CAA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69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ea typeface="+mj-ea"/>
              </a:rPr>
              <a:t>Key Data Insights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ea typeface="+mj-ea"/>
              </a:rPr>
              <a:t>&amp; Visuals</a:t>
            </a:r>
            <a:endParaRPr lang="en-US" sz="3200" spc="-100" dirty="0">
              <a:solidFill>
                <a:srgbClr val="FFFFFF"/>
              </a:solidFill>
              <a:ea typeface="+mj-ea"/>
              <a:sym typeface="Passion O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1A63E5-63DA-39B0-3D10-E49AE00AE122}"/>
              </a:ext>
            </a:extLst>
          </p:cNvPr>
          <p:cNvSpPr txBox="1"/>
          <p:nvPr/>
        </p:nvSpPr>
        <p:spPr>
          <a:xfrm>
            <a:off x="1100014" y="5666792"/>
            <a:ext cx="10180696" cy="54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Patterns &amp; Trends (</a:t>
            </a:r>
            <a:r>
              <a:rPr lang="en-GB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Lead Volume Over Time by Lead Type Category)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F67715-EBE8-AD53-1A8C-35368E216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50" y="0"/>
            <a:ext cx="10115550" cy="4357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3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0F191A-7A80-7E56-6E4E-6BA5164A3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DB8424AB-D56B-4256-866A-5B54DE93C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C999C28-AD33-4EB7-A5F1-C06D10A5F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9203ABB4-7E2A-4248-9FE7-4A419AFF2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126970D-C1E5-4FB1-84E8-86CB9CED1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Text">
            <a:extLst>
              <a:ext uri="{FF2B5EF4-FFF2-40B4-BE49-F238E27FC236}">
                <a16:creationId xmlns:a16="http://schemas.microsoft.com/office/drawing/2014/main" id="{91BBC2FC-D1E3-9944-B2BF-865C393A0D46}"/>
              </a:ext>
            </a:extLst>
          </p:cNvPr>
          <p:cNvSpPr txBox="1">
            <a:spLocks/>
          </p:cNvSpPr>
          <p:nvPr/>
        </p:nvSpPr>
        <p:spPr>
          <a:xfrm>
            <a:off x="1069848" y="4590661"/>
            <a:ext cx="10210862" cy="106569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69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ea typeface="+mj-ea"/>
              </a:rPr>
              <a:t>Key Data Insights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ea typeface="+mj-ea"/>
              </a:rPr>
              <a:t>&amp; Visuals</a:t>
            </a:r>
            <a:endParaRPr lang="en-US" sz="3200" spc="-100" dirty="0">
              <a:solidFill>
                <a:srgbClr val="FFFFFF"/>
              </a:solidFill>
              <a:ea typeface="+mj-ea"/>
              <a:sym typeface="Passion O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45F85D-364F-0108-7DDD-5525A43BA424}"/>
              </a:ext>
            </a:extLst>
          </p:cNvPr>
          <p:cNvSpPr txBox="1"/>
          <p:nvPr/>
        </p:nvSpPr>
        <p:spPr>
          <a:xfrm>
            <a:off x="1100014" y="5666792"/>
            <a:ext cx="10180696" cy="542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Patterns &amp; Trends (Lead Source Breakdown)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C00B24-E5BE-EEB6-4389-35C698266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7873" y="211874"/>
            <a:ext cx="6658637" cy="404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43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850-D56C-2C8D-3BF6-2AA436616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">
            <a:extLst>
              <a:ext uri="{FF2B5EF4-FFF2-40B4-BE49-F238E27FC236}">
                <a16:creationId xmlns:a16="http://schemas.microsoft.com/office/drawing/2014/main" id="{F92D12E5-8893-EE3B-4EC1-F84CCC7B1925}"/>
              </a:ext>
            </a:extLst>
          </p:cNvPr>
          <p:cNvSpPr txBox="1">
            <a:spLocks/>
          </p:cNvSpPr>
          <p:nvPr/>
        </p:nvSpPr>
        <p:spPr>
          <a:xfrm>
            <a:off x="0" y="1033421"/>
            <a:ext cx="3289610" cy="18658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n-US"/>
            </a:defPPr>
            <a:lvl1pPr>
              <a:lnSpc>
                <a:spcPct val="120000"/>
              </a:lnSpc>
              <a:defRPr sz="69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ea typeface="+mj-ea"/>
              </a:rPr>
              <a:t>Key Data Insights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spc="-100" dirty="0">
                <a:solidFill>
                  <a:srgbClr val="FFFFFF"/>
                </a:solidFill>
                <a:ea typeface="+mj-ea"/>
              </a:rPr>
              <a:t>&amp; Visuals</a:t>
            </a:r>
            <a:endParaRPr lang="en-US" sz="3200" spc="-100" dirty="0">
              <a:solidFill>
                <a:srgbClr val="FFFFFF"/>
              </a:solidFill>
              <a:ea typeface="+mj-ea"/>
              <a:sym typeface="Passion On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5E2EF-A322-4850-5A7D-E12B00F9FA31}"/>
              </a:ext>
            </a:extLst>
          </p:cNvPr>
          <p:cNvSpPr txBox="1"/>
          <p:nvPr/>
        </p:nvSpPr>
        <p:spPr>
          <a:xfrm>
            <a:off x="0" y="4919572"/>
            <a:ext cx="3605801" cy="90500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Patterns and Trends</a:t>
            </a:r>
          </a:p>
          <a:p>
            <a:pPr defTabSz="914400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</a:pPr>
            <a:r>
              <a:rPr lang="en-US" sz="22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(Fake Leads by industry)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AF07DE-A59F-90BD-D531-3CB10BA9C4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6878" y="648616"/>
            <a:ext cx="8337635" cy="540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157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EA5FF-F63E-8D68-6242-215831AE9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">
            <a:extLst>
              <a:ext uri="{FF2B5EF4-FFF2-40B4-BE49-F238E27FC236}">
                <a16:creationId xmlns:a16="http://schemas.microsoft.com/office/drawing/2014/main" id="{A9807359-D725-A721-0E85-2FB54BBF3CB3}"/>
              </a:ext>
            </a:extLst>
          </p:cNvPr>
          <p:cNvSpPr txBox="1">
            <a:spLocks/>
          </p:cNvSpPr>
          <p:nvPr/>
        </p:nvSpPr>
        <p:spPr>
          <a:xfrm>
            <a:off x="7655666" y="677002"/>
            <a:ext cx="3774334" cy="1598515"/>
          </a:xfrm>
          <a:prstGeom prst="rect">
            <a:avLst/>
          </a:prstGeom>
          <a:solidFill>
            <a:srgbClr val="00B0F0"/>
          </a:solidFill>
        </p:spPr>
        <p:txBody>
          <a:bodyPr wrap="square" rtlCol="0" anchor="b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9000" b="1" spc="300">
                <a:latin typeface="Poppins" pitchFamily="2" charset="77"/>
                <a:ea typeface="Arimo" panose="020B0604020202020204" pitchFamily="34" charset="0"/>
                <a:cs typeface="Poppins" pitchFamily="2" charset="77"/>
              </a:defRPr>
            </a:lvl1pPr>
          </a:lstStyle>
          <a:p>
            <a:pPr algn="r">
              <a:lnSpc>
                <a:spcPct val="110000"/>
              </a:lnSpc>
            </a:pPr>
            <a:r>
              <a:rPr lang="en-US" sz="4500" dirty="0">
                <a:solidFill>
                  <a:schemeClr val="bg1"/>
                </a:solidFill>
                <a:sym typeface="Passion One"/>
              </a:rPr>
              <a:t>Additional Metrics</a:t>
            </a:r>
          </a:p>
        </p:txBody>
      </p:sp>
      <p:sp>
        <p:nvSpPr>
          <p:cNvPr id="9" name="Text">
            <a:extLst>
              <a:ext uri="{FF2B5EF4-FFF2-40B4-BE49-F238E27FC236}">
                <a16:creationId xmlns:a16="http://schemas.microsoft.com/office/drawing/2014/main" id="{BFBADEC8-C4F1-38CD-0A29-CB81ADB49CA2}"/>
              </a:ext>
            </a:extLst>
          </p:cNvPr>
          <p:cNvSpPr txBox="1"/>
          <p:nvPr/>
        </p:nvSpPr>
        <p:spPr>
          <a:xfrm>
            <a:off x="227042" y="1841664"/>
            <a:ext cx="2977094" cy="1927437"/>
          </a:xfrm>
          <a:prstGeom prst="rect">
            <a:avLst/>
          </a:prstGeom>
        </p:spPr>
        <p:txBody>
          <a:bodyPr spcFirstLastPara="1" wrap="square" lIns="45713" tIns="45713" rIns="45713" bIns="45713" anchor="t" anchorCtr="0">
            <a:spAutoFit/>
          </a:bodyPr>
          <a:lstStyle>
            <a:defPPr>
              <a:defRPr lang="en-US"/>
            </a:defPPr>
            <a:lvl1pPr indent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  <a:defRPr sz="3100" b="0" i="0" spc="-30" baseline="0">
                <a:effectLst/>
                <a:latin typeface="Montserrat" pitchFamily="2" charset="77"/>
                <a:ea typeface="Lexend Deca Light"/>
                <a:cs typeface="Lexend Deca Light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sz="16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Conversion Rates Overview</a:t>
            </a:r>
          </a:p>
          <a:p>
            <a:pPr algn="ctr"/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📌 Signup → MQL: 36.26%</a:t>
            </a:r>
            <a:b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</a:br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📌 MQL → Demo: 30.11%</a:t>
            </a:r>
          </a:p>
          <a:p>
            <a:pPr algn="ctr"/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📌 Demo → Paid: 50.51%</a:t>
            </a:r>
          </a:p>
          <a:p>
            <a:pPr algn="ctr"/>
            <a:r>
              <a:rPr lang="en-GB" sz="1200" dirty="0">
                <a:solidFill>
                  <a:srgbClr val="002060"/>
                </a:solidFill>
                <a:latin typeface="+mn-lt"/>
                <a:ea typeface="+mn-ea"/>
                <a:cs typeface="+mn-cs"/>
              </a:rPr>
              <a:t>📌 MQL → Paid: 35.02%</a:t>
            </a:r>
            <a:r>
              <a:rPr lang="en-US" sz="1200" dirty="0">
                <a:solidFill>
                  <a:srgbClr val="002060"/>
                </a:solidFill>
                <a:latin typeface="+mn-lt"/>
                <a:ea typeface="+mn-ea"/>
                <a:cs typeface="+mn-cs"/>
                <a:sym typeface="Lexend Deca Light"/>
              </a:rPr>
              <a:t>.</a:t>
            </a:r>
          </a:p>
          <a:p>
            <a:endParaRPr lang="en-US" sz="1550" dirty="0">
              <a:sym typeface="Lexend Deca Ligh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4CFAB-531D-0136-DDCA-AA47CC0B12D2}"/>
              </a:ext>
            </a:extLst>
          </p:cNvPr>
          <p:cNvSpPr txBox="1"/>
          <p:nvPr/>
        </p:nvSpPr>
        <p:spPr>
          <a:xfrm>
            <a:off x="138130" y="3429000"/>
            <a:ext cx="3154918" cy="26977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🌍 </a:t>
            </a:r>
            <a:r>
              <a:rPr lang="en-GB" sz="1600" b="1" spc="-30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Regions by Lead Volume</a:t>
            </a:r>
          </a:p>
          <a:p>
            <a:pPr algn="ctr">
              <a:lnSpc>
                <a:spcPct val="150000"/>
              </a:lnSpc>
            </a:pPr>
            <a:r>
              <a:rPr lang="en-GB" sz="1200" dirty="0"/>
              <a:t>📌</a:t>
            </a:r>
            <a:r>
              <a:rPr lang="en-GB" dirty="0"/>
              <a:t> </a:t>
            </a:r>
            <a:r>
              <a:rPr lang="en-GB" sz="1200" spc="-30" dirty="0">
                <a:solidFill>
                  <a:srgbClr val="002060"/>
                </a:solidFill>
              </a:rPr>
              <a:t>North America – 2,033 leads</a:t>
            </a:r>
            <a:br>
              <a:rPr lang="en-GB" sz="1200" spc="-30" dirty="0">
                <a:solidFill>
                  <a:srgbClr val="002060"/>
                </a:solidFill>
              </a:rPr>
            </a:br>
            <a:r>
              <a:rPr lang="en-GB" sz="1200" spc="-30" dirty="0">
                <a:solidFill>
                  <a:srgbClr val="002060"/>
                </a:solidFill>
              </a:rPr>
              <a:t>📌 Europe – 594 leads</a:t>
            </a:r>
            <a:br>
              <a:rPr lang="en-GB" sz="1200" spc="-30" dirty="0">
                <a:solidFill>
                  <a:srgbClr val="002060"/>
                </a:solidFill>
              </a:rPr>
            </a:br>
            <a:r>
              <a:rPr lang="en-GB" sz="1200" spc="-30" dirty="0">
                <a:solidFill>
                  <a:srgbClr val="002060"/>
                </a:solidFill>
              </a:rPr>
              <a:t>📌 APAC – 582 leads</a:t>
            </a:r>
            <a:br>
              <a:rPr lang="en-GB" sz="1200" spc="-30" dirty="0">
                <a:solidFill>
                  <a:srgbClr val="002060"/>
                </a:solidFill>
              </a:rPr>
            </a:br>
            <a:r>
              <a:rPr lang="en-GB" sz="1200" spc="-30" dirty="0">
                <a:solidFill>
                  <a:srgbClr val="002060"/>
                </a:solidFill>
              </a:rPr>
              <a:t>📌 Arab States – 153 leads</a:t>
            </a:r>
            <a:br>
              <a:rPr lang="en-GB" sz="1200" spc="-30" dirty="0">
                <a:solidFill>
                  <a:srgbClr val="002060"/>
                </a:solidFill>
              </a:rPr>
            </a:br>
            <a:r>
              <a:rPr lang="en-GB" sz="1200" spc="-30" dirty="0">
                <a:solidFill>
                  <a:srgbClr val="002060"/>
                </a:solidFill>
              </a:rPr>
              <a:t>📌 Africa – 118 leads</a:t>
            </a:r>
            <a:br>
              <a:rPr lang="en-GB" sz="1200" spc="-30" dirty="0">
                <a:solidFill>
                  <a:srgbClr val="002060"/>
                </a:solidFill>
              </a:rPr>
            </a:br>
            <a:r>
              <a:rPr lang="en-GB" sz="1200" spc="-30" dirty="0">
                <a:solidFill>
                  <a:srgbClr val="002060"/>
                </a:solidFill>
              </a:rPr>
              <a:t>📌 South America – 66 leads</a:t>
            </a:r>
            <a:br>
              <a:rPr lang="en-GB" sz="1200" spc="-30" dirty="0">
                <a:solidFill>
                  <a:srgbClr val="002060"/>
                </a:solidFill>
              </a:rPr>
            </a:br>
            <a:r>
              <a:rPr lang="en-GB" sz="1200" spc="-30" dirty="0">
                <a:solidFill>
                  <a:srgbClr val="002060"/>
                </a:solidFill>
              </a:rPr>
              <a:t>📌 Israel – 40 leads</a:t>
            </a:r>
            <a:br>
              <a:rPr lang="en-GB" sz="1200" spc="-30" dirty="0">
                <a:solidFill>
                  <a:srgbClr val="002060"/>
                </a:solidFill>
              </a:rPr>
            </a:br>
            <a:r>
              <a:rPr lang="en-GB" sz="1200" spc="-30" dirty="0">
                <a:solidFill>
                  <a:srgbClr val="002060"/>
                </a:solidFill>
              </a:rPr>
              <a:t>📌 Other – 5 leads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3B4E94-DE52-6838-BB31-95117DAEC3E9}"/>
              </a:ext>
            </a:extLst>
          </p:cNvPr>
          <p:cNvSpPr txBox="1"/>
          <p:nvPr/>
        </p:nvSpPr>
        <p:spPr>
          <a:xfrm>
            <a:off x="-22302" y="1883881"/>
            <a:ext cx="40702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🎯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B9C299-9F82-4614-46C4-13FD7ADE642A}"/>
              </a:ext>
            </a:extLst>
          </p:cNvPr>
          <p:cNvSpPr txBox="1"/>
          <p:nvPr/>
        </p:nvSpPr>
        <p:spPr>
          <a:xfrm>
            <a:off x="4726993" y="2566370"/>
            <a:ext cx="692164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GB" sz="1600" dirty="0">
                <a:latin typeface="Poppins" pitchFamily="2" charset="77"/>
                <a:cs typeface="Poppins" pitchFamily="2" charset="77"/>
              </a:rPr>
              <a:t>🧩</a:t>
            </a:r>
            <a:r>
              <a:rPr lang="en-US" sz="1600" dirty="0">
                <a:latin typeface="Poppins" pitchFamily="2" charset="77"/>
                <a:cs typeface="Poppins" pitchFamily="2" charset="77"/>
              </a:rPr>
              <a:t> </a:t>
            </a:r>
            <a:r>
              <a:rPr lang="en-GB" sz="1600" b="1" spc="-30" dirty="0">
                <a:solidFill>
                  <a:srgbClr val="131049"/>
                </a:solidFill>
                <a:latin typeface="Poppins" pitchFamily="2" charset="77"/>
                <a:cs typeface="Poppins" pitchFamily="2" charset="77"/>
              </a:rPr>
              <a:t>What’s missing?</a:t>
            </a:r>
          </a:p>
          <a:p>
            <a:pPr algn="r"/>
            <a:br>
              <a:rPr lang="en-GB" sz="1600" dirty="0">
                <a:solidFill>
                  <a:srgbClr val="131049"/>
                </a:solidFill>
              </a:rPr>
            </a:br>
            <a:r>
              <a:rPr lang="en-GB" sz="1600" dirty="0">
                <a:solidFill>
                  <a:srgbClr val="131049"/>
                </a:solidFill>
              </a:rPr>
              <a:t>📊 </a:t>
            </a:r>
            <a:r>
              <a:rPr lang="en-GB" sz="1600" b="1" dirty="0">
                <a:solidFill>
                  <a:srgbClr val="131049"/>
                </a:solidFill>
              </a:rPr>
              <a:t>Sales Rep Performance Data</a:t>
            </a:r>
            <a:endParaRPr lang="en-GB" sz="1600" dirty="0">
              <a:solidFill>
                <a:srgbClr val="131049"/>
              </a:solidFill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131049"/>
                </a:solidFill>
              </a:rPr>
              <a:t>Evaluate individual conversion rates at each funnel stage.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131049"/>
                </a:solidFill>
              </a:rPr>
              <a:t>Identify high-performing reps and areas needing improvement.</a:t>
            </a:r>
          </a:p>
          <a:p>
            <a:pPr algn="r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131049"/>
              </a:solidFill>
            </a:endParaRPr>
          </a:p>
          <a:p>
            <a:pPr algn="r"/>
            <a:r>
              <a:rPr lang="en-GB" sz="1600" dirty="0">
                <a:solidFill>
                  <a:srgbClr val="131049"/>
                </a:solidFill>
              </a:rPr>
              <a:t>📉 </a:t>
            </a:r>
            <a:r>
              <a:rPr lang="en-GB" sz="1600" b="1" dirty="0">
                <a:solidFill>
                  <a:srgbClr val="131049"/>
                </a:solidFill>
              </a:rPr>
              <a:t>Churn &amp; Retention Metrics</a:t>
            </a:r>
            <a:endParaRPr lang="en-GB" sz="1600" dirty="0">
              <a:solidFill>
                <a:srgbClr val="131049"/>
              </a:solidFill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131049"/>
                </a:solidFill>
              </a:rPr>
              <a:t>Measure post-conversion churn rates.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131049"/>
                </a:solidFill>
              </a:rPr>
              <a:t>Set retention goals for 6+ months to reduce future drop-offs.</a:t>
            </a:r>
          </a:p>
          <a:p>
            <a:pPr algn="r">
              <a:buFont typeface="Arial" panose="020B0604020202020204" pitchFamily="34" charset="0"/>
              <a:buChar char="•"/>
            </a:pPr>
            <a:endParaRPr lang="en-GB" sz="1600" dirty="0">
              <a:solidFill>
                <a:srgbClr val="131049"/>
              </a:solidFill>
            </a:endParaRPr>
          </a:p>
          <a:p>
            <a:pPr algn="r"/>
            <a:r>
              <a:rPr lang="en-GB" sz="1600" dirty="0">
                <a:solidFill>
                  <a:srgbClr val="131049"/>
                </a:solidFill>
              </a:rPr>
              <a:t>📢 </a:t>
            </a:r>
            <a:r>
              <a:rPr lang="en-GB" sz="1600" b="1" dirty="0">
                <a:solidFill>
                  <a:srgbClr val="131049"/>
                </a:solidFill>
              </a:rPr>
              <a:t>Marketing Attribution Data</a:t>
            </a:r>
            <a:endParaRPr lang="en-GB" sz="1600" dirty="0">
              <a:solidFill>
                <a:srgbClr val="131049"/>
              </a:solidFill>
            </a:endParaRPr>
          </a:p>
          <a:p>
            <a:pPr algn="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131049"/>
                </a:solidFill>
              </a:rPr>
              <a:t>Track lead sources and link them to specific campaigns.</a:t>
            </a:r>
          </a:p>
          <a:p>
            <a:pPr algn="r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131049"/>
                </a:solidFill>
              </a:rPr>
              <a:t>Optimize marketing spend by focusing on high-ROI channels.</a:t>
            </a:r>
          </a:p>
          <a:p>
            <a:endParaRPr lang="en-US" sz="1600" b="1" spc="-30" dirty="0">
              <a:latin typeface="Montserrat" pitchFamily="2" charset="77"/>
            </a:endParaRPr>
          </a:p>
        </p:txBody>
      </p:sp>
      <p:sp>
        <p:nvSpPr>
          <p:cNvPr id="14" name="Text">
            <a:extLst>
              <a:ext uri="{FF2B5EF4-FFF2-40B4-BE49-F238E27FC236}">
                <a16:creationId xmlns:a16="http://schemas.microsoft.com/office/drawing/2014/main" id="{355EC064-13A2-136D-729D-A6D458093CAD}"/>
              </a:ext>
            </a:extLst>
          </p:cNvPr>
          <p:cNvSpPr txBox="1">
            <a:spLocks/>
          </p:cNvSpPr>
          <p:nvPr/>
        </p:nvSpPr>
        <p:spPr>
          <a:xfrm>
            <a:off x="427163" y="214576"/>
            <a:ext cx="3330325" cy="29815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sz="1000" dirty="0" err="1">
                <a:solidFill>
                  <a:srgbClr val="0070C0"/>
                </a:solidFill>
                <a:latin typeface=""/>
                <a:sym typeface="Lexend Deca Light"/>
              </a:rPr>
              <a:t>Connecteam</a:t>
            </a:r>
            <a:r>
              <a:rPr lang="en-US" sz="1000" dirty="0">
                <a:solidFill>
                  <a:srgbClr val="0070C0"/>
                </a:solidFill>
                <a:latin typeface=""/>
                <a:sym typeface="Lexend Deca Light"/>
              </a:rPr>
              <a:t> Home Assignment</a:t>
            </a:r>
          </a:p>
        </p:txBody>
      </p:sp>
      <p:sp>
        <p:nvSpPr>
          <p:cNvPr id="15" name="Text">
            <a:extLst>
              <a:ext uri="{FF2B5EF4-FFF2-40B4-BE49-F238E27FC236}">
                <a16:creationId xmlns:a16="http://schemas.microsoft.com/office/drawing/2014/main" id="{5A31AF4A-6322-4ADA-5DB0-E6DD2850D161}"/>
              </a:ext>
            </a:extLst>
          </p:cNvPr>
          <p:cNvSpPr txBox="1">
            <a:spLocks/>
          </p:cNvSpPr>
          <p:nvPr/>
        </p:nvSpPr>
        <p:spPr>
          <a:xfrm>
            <a:off x="10058401" y="223873"/>
            <a:ext cx="1590232" cy="28886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en-US"/>
            </a:defPPr>
            <a:lvl1pPr>
              <a:lnSpc>
                <a:spcPct val="145000"/>
              </a:lnSpc>
              <a:spcBef>
                <a:spcPts val="1200"/>
              </a:spcBef>
              <a:spcAft>
                <a:spcPts val="600"/>
              </a:spcAft>
              <a:defRPr sz="2900" spc="300">
                <a:latin typeface="Poppins ExtraLight" pitchFamily="2" charset="77"/>
                <a:cs typeface="Poppins ExtraLight" pitchFamily="2" charset="77"/>
              </a:defRPr>
            </a:lvl1pPr>
            <a:lvl2pPr marL="137132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2pPr>
            <a:lvl3pPr marL="2285543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3pPr>
            <a:lvl4pPr marL="3199760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4pPr>
            <a:lvl5pPr marL="4113977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spc="-30" baseline="0">
                <a:effectLst/>
                <a:latin typeface="Heebo" pitchFamily="2" charset="-79"/>
                <a:ea typeface="Open Sans Light" panose="020B0306030504020204" pitchFamily="34" charset="0"/>
                <a:cs typeface="Open Sans Light" charset="0"/>
              </a:defRPr>
            </a:lvl5pPr>
            <a:lvl6pPr marL="5028194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6pPr>
            <a:lvl7pPr marL="5942411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7pPr>
            <a:lvl8pPr marL="6856628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8pPr>
            <a:lvl9pPr marL="7770846" indent="-457109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lvl9pPr>
          </a:lstStyle>
          <a:p>
            <a:pPr algn="r"/>
            <a:r>
              <a:rPr lang="en-US" sz="1000" dirty="0">
                <a:solidFill>
                  <a:srgbClr val="161666"/>
                </a:solidFill>
                <a:latin typeface=""/>
                <a:sym typeface="Lexend Deca Light"/>
              </a:rPr>
              <a:t>February, 2025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1C54D1-BBB5-A05A-2D3A-3E7CCA6AAA22}"/>
              </a:ext>
            </a:extLst>
          </p:cNvPr>
          <p:cNvSpPr txBox="1"/>
          <p:nvPr/>
        </p:nvSpPr>
        <p:spPr>
          <a:xfrm>
            <a:off x="761174" y="1305443"/>
            <a:ext cx="2274849" cy="348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800" spc="-100" dirty="0">
                <a:solidFill>
                  <a:srgbClr val="FFFFFF"/>
                </a:solidFill>
                <a:latin typeface="Poppins" pitchFamily="2" charset="77"/>
                <a:ea typeface="+mj-ea"/>
                <a:cs typeface="Poppins" pitchFamily="2" charset="77"/>
              </a:rPr>
              <a:t>Key Data Insights </a:t>
            </a:r>
          </a:p>
        </p:txBody>
      </p:sp>
    </p:spTree>
    <p:extLst>
      <p:ext uri="{BB962C8B-B14F-4D97-AF65-F5344CB8AC3E}">
        <p14:creationId xmlns:p14="http://schemas.microsoft.com/office/powerpoint/2010/main" val="54000931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</TotalTime>
  <Words>716</Words>
  <Application>Microsoft Macintosh PowerPoint</Application>
  <PresentationFormat>Widescreen</PresentationFormat>
  <Paragraphs>134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Aptos</vt:lpstr>
      <vt:lpstr>Arial</vt:lpstr>
      <vt:lpstr>Corbel</vt:lpstr>
      <vt:lpstr>Lexend Deca Light</vt:lpstr>
      <vt:lpstr>Montserrat</vt:lpstr>
      <vt:lpstr>Passion One</vt:lpstr>
      <vt:lpstr>Poppins</vt:lpstr>
      <vt:lpstr>Wingdings 2</vt:lpstr>
      <vt:lpstr>Frame</vt:lpstr>
      <vt:lpstr>Biz Ops Manager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Mike Teitelbaum</dc:creator>
  <cp:lastModifiedBy>Mike Teitelbaum</cp:lastModifiedBy>
  <cp:revision>7</cp:revision>
  <dcterms:created xsi:type="dcterms:W3CDTF">2025-02-19T15:07:14Z</dcterms:created>
  <dcterms:modified xsi:type="dcterms:W3CDTF">2025-02-20T18:06:36Z</dcterms:modified>
</cp:coreProperties>
</file>