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gMfVFFvfv8l0J+6T1ZQBf+pL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0" name="Google Shape;160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1" name="Google Shape;171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7" name="Google Shape;177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" name="Google Shape;130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6" name="Google Shape;146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cikit-learn.org/stable/modules/svm.html#svc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 dirty="0"/>
              <a:t>Para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caso</a:t>
            </a:r>
            <a:r>
              <a:rPr lang="en-GB" sz="1800" dirty="0"/>
              <a:t> del kernel </a:t>
            </a:r>
            <a:r>
              <a:rPr lang="en-GB" sz="1800" dirty="0" err="1"/>
              <a:t>polinómico</a:t>
            </a:r>
            <a:r>
              <a:rPr lang="en-GB" sz="1800" dirty="0"/>
              <a:t>, </a:t>
            </a:r>
            <a:r>
              <a:rPr lang="en-GB" sz="1800" dirty="0" err="1"/>
              <a:t>podemos</a:t>
            </a:r>
            <a:r>
              <a:rPr lang="en-GB" sz="1800" dirty="0"/>
              <a:t> </a:t>
            </a:r>
            <a:r>
              <a:rPr lang="en-GB" sz="1800" dirty="0" err="1"/>
              <a:t>obtener</a:t>
            </a:r>
            <a:r>
              <a:rPr lang="en-GB" sz="1800" dirty="0"/>
              <a:t>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mismo</a:t>
            </a:r>
            <a:r>
              <a:rPr lang="en-GB" sz="1800" dirty="0"/>
              <a:t> </a:t>
            </a:r>
            <a:r>
              <a:rPr lang="en-GB" sz="1800" dirty="0" err="1"/>
              <a:t>resultado</a:t>
            </a:r>
            <a:r>
              <a:rPr lang="en-GB" sz="1800" dirty="0"/>
              <a:t> que </a:t>
            </a:r>
            <a:r>
              <a:rPr lang="en-GB" sz="1800" dirty="0" err="1"/>
              <a:t>añadiendo</a:t>
            </a:r>
            <a:r>
              <a:rPr lang="en-GB" sz="1800" dirty="0"/>
              <a:t> features </a:t>
            </a:r>
            <a:r>
              <a:rPr lang="en-GB" sz="1800" dirty="0" err="1"/>
              <a:t>polinómicas</a:t>
            </a:r>
            <a:r>
              <a:rPr lang="en-GB" sz="1800" dirty="0"/>
              <a:t>, </a:t>
            </a:r>
            <a:r>
              <a:rPr lang="en-GB" sz="1800" dirty="0" err="1"/>
              <a:t>pero</a:t>
            </a:r>
            <a:r>
              <a:rPr lang="en-GB" sz="1800" dirty="0"/>
              <a:t> </a:t>
            </a:r>
            <a:r>
              <a:rPr lang="en-GB" sz="1800" dirty="0" err="1"/>
              <a:t>realmente</a:t>
            </a:r>
            <a:r>
              <a:rPr lang="en-GB" sz="1800" dirty="0"/>
              <a:t> sin que las </a:t>
            </a:r>
            <a:r>
              <a:rPr lang="en-GB" sz="1800" dirty="0" err="1"/>
              <a:t>estemos</a:t>
            </a:r>
            <a:r>
              <a:rPr lang="en-GB" sz="1800" dirty="0"/>
              <a:t> </a:t>
            </a:r>
            <a:r>
              <a:rPr lang="en-GB" sz="1800" dirty="0" err="1"/>
              <a:t>añadiendo</a:t>
            </a:r>
            <a:r>
              <a:rPr lang="en-GB" sz="1800" dirty="0"/>
              <a:t>. Esta </a:t>
            </a:r>
            <a:r>
              <a:rPr lang="en-GB" sz="1800" dirty="0" err="1"/>
              <a:t>simulación</a:t>
            </a:r>
            <a:r>
              <a:rPr lang="en-GB" sz="1800" dirty="0"/>
              <a:t> es lo que se </a:t>
            </a:r>
            <a:r>
              <a:rPr lang="en-GB" sz="1800" dirty="0" err="1"/>
              <a:t>conoce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b="1" dirty="0"/>
              <a:t>kernel trick</a:t>
            </a:r>
            <a:r>
              <a:rPr lang="en-GB" sz="1800" dirty="0"/>
              <a:t>. </a:t>
            </a:r>
            <a:r>
              <a:rPr lang="en-GB" sz="1800" b="1" dirty="0"/>
              <a:t>Son </a:t>
            </a:r>
            <a:r>
              <a:rPr lang="en-GB" sz="1800" b="1" dirty="0" err="1"/>
              <a:t>funciones</a:t>
            </a:r>
            <a:r>
              <a:rPr lang="en-GB" sz="1800" b="1" dirty="0"/>
              <a:t> que </a:t>
            </a:r>
            <a:r>
              <a:rPr lang="en-GB" sz="1800" b="1" dirty="0" err="1"/>
              <a:t>devuelven</a:t>
            </a:r>
            <a:r>
              <a:rPr lang="en-GB" sz="1800" b="1" dirty="0"/>
              <a:t> </a:t>
            </a:r>
            <a:r>
              <a:rPr lang="en-GB" sz="1800" b="1" dirty="0" err="1"/>
              <a:t>el</a:t>
            </a:r>
            <a:r>
              <a:rPr lang="en-GB" sz="1800" b="1" dirty="0"/>
              <a:t> product </a:t>
            </a:r>
            <a:r>
              <a:rPr lang="en-GB" sz="1800" b="1" dirty="0" err="1"/>
              <a:t>escalar</a:t>
            </a:r>
            <a:r>
              <a:rPr lang="en-GB" sz="1800" b="1" dirty="0"/>
              <a:t> de dos </a:t>
            </a:r>
            <a:r>
              <a:rPr lang="en-GB" sz="1800" b="1" dirty="0" err="1"/>
              <a:t>vectores</a:t>
            </a:r>
            <a:r>
              <a:rPr lang="en-GB" sz="1800" b="1" dirty="0"/>
              <a:t> , </a:t>
            </a:r>
            <a:r>
              <a:rPr lang="en-GB" sz="1800" b="1" dirty="0" err="1"/>
              <a:t>realizado</a:t>
            </a:r>
            <a:r>
              <a:rPr lang="en-GB" sz="1800" b="1" dirty="0"/>
              <a:t> </a:t>
            </a:r>
            <a:r>
              <a:rPr lang="en-GB" sz="1800" b="1" dirty="0" err="1"/>
              <a:t>en</a:t>
            </a:r>
            <a:r>
              <a:rPr lang="en-GB" sz="1800" b="1" dirty="0"/>
              <a:t> un nuevo </a:t>
            </a:r>
            <a:r>
              <a:rPr lang="en-GB" sz="1800" b="1" dirty="0" err="1"/>
              <a:t>espacio</a:t>
            </a:r>
            <a:r>
              <a:rPr lang="en-GB" sz="1800" b="1" dirty="0"/>
              <a:t> dimensional.</a:t>
            </a:r>
            <a:endParaRPr sz="2200" b="1" dirty="0"/>
          </a:p>
        </p:txBody>
      </p:sp>
      <p:pic>
        <p:nvPicPr>
          <p:cNvPr id="164" name="Google Shape;164;ga67f89b02d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38200" y="2724393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Kernels</a:t>
            </a:r>
            <a:endParaRPr sz="1900" b="1"/>
          </a:p>
        </p:txBody>
      </p:sp>
      <p:pic>
        <p:nvPicPr>
          <p:cNvPr id="166" name="Google Shape;166;ga67f89b02d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669" y="3183531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(Radial Basis Function) y el Polynomial, que dan buenos resultados.</a:t>
            </a:r>
            <a:endParaRPr sz="2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La anchura de los márgenes la controlaremos con el hiperparámetro ε, que es la tolerancia, cuanto más bajo, peor generalizará.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81" name="Google Shape;181;ga67f89b02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9" name="Google Shape;189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90" name="Google Shape;190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424"/>
              <a:buNone/>
            </a:pP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Para un problema de clasificación binaria con buena separación de las clases, existen infinitos hiperplanos que los separen, pero solo un hiperplano óptimo que maximiza la distancia entre las observaciones y el hiperplano.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25924" y="253565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Hiperplano óptimo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lang="en-GB" sz="1600" b="1"/>
              <a:t>margen.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Support Vector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lang="en-GB" sz="1600" i="1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402706" y="2480437"/>
            <a:ext cx="4245348" cy="36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a67f89b02d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906" y="4961510"/>
            <a:ext cx="2227853" cy="159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a67f89b02d_0_12"/>
          <p:cNvSpPr txBox="1"/>
          <p:nvPr/>
        </p:nvSpPr>
        <p:spPr>
          <a:xfrm>
            <a:off x="6269724" y="6248673"/>
            <a:ext cx="23459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Optimización Dual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Presentan ciertos problemas: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/>
          </a:p>
        </p:txBody>
      </p:sp>
      <p:pic>
        <p:nvPicPr>
          <p:cNvPr id="134" name="Google Shape;134;ga67f89b02d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Ahora los </a:t>
            </a:r>
            <a:r>
              <a:rPr lang="en-GB" sz="1800" b="1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Esta flexibilidad se controla mediante C. Cuanto menor es C, más es la flexibilidad/tolerante es mi modelo, y por tanto generalizará mejor. Más robusto, y por tanto, menos overfitting. Bias vs Variance.</a:t>
            </a: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  <p:pic>
        <p:nvPicPr>
          <p:cNvPr id="142" name="Google Shape;142;ga67f89b02d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6" name="Google Shape;156;ga67f89b02d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VT</dc:creator>
  <cp:lastModifiedBy>Hegoi Garita</cp:lastModifiedBy>
  <cp:revision>1</cp:revision>
  <dcterms:created xsi:type="dcterms:W3CDTF">2020-05-12T19:48:30Z</dcterms:created>
  <dcterms:modified xsi:type="dcterms:W3CDTF">2024-11-21T06:38:24Z</dcterms:modified>
</cp:coreProperties>
</file>