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64" r:id="rId3"/>
    <p:sldId id="258" r:id="rId4"/>
    <p:sldId id="262" r:id="rId5"/>
    <p:sldId id="283" r:id="rId6"/>
    <p:sldId id="274" r:id="rId7"/>
    <p:sldId id="284" r:id="rId8"/>
    <p:sldId id="277" r:id="rId9"/>
    <p:sldId id="285" r:id="rId10"/>
    <p:sldId id="28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116C946-3C3D-7D48-929F-E9AEC57F372D}">
          <p14:sldIdLst>
            <p14:sldId id="256"/>
          </p14:sldIdLst>
        </p14:section>
        <p14:section name="Customer segmantation" id="{88F23BEC-334B-6048-B1B1-85A9E5CDC0C2}">
          <p14:sldIdLst>
            <p14:sldId id="264"/>
            <p14:sldId id="258"/>
            <p14:sldId id="262"/>
          </p14:sldIdLst>
        </p14:section>
        <p14:section name="Top 3 Segmentation Detailed profiles" id="{913B37B8-D583-CE42-8E50-30937CFED11B}">
          <p14:sldIdLst>
            <p14:sldId id="283"/>
            <p14:sldId id="274"/>
            <p14:sldId id="284"/>
            <p14:sldId id="277"/>
            <p14:sldId id="285"/>
            <p14:sldId id="286"/>
          </p14:sldIdLst>
        </p14:section>
        <p14:section name="Location" id="{8DAB0CCF-2858-B64D-BD7D-BFD017AE0469}">
          <p14:sldIdLst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1" autoAdjust="0"/>
    <p:restoredTop sz="94197" autoAdjust="0"/>
  </p:normalViewPr>
  <p:slideViewPr>
    <p:cSldViewPr snapToGrid="0">
      <p:cViewPr>
        <p:scale>
          <a:sx n="70" d="100"/>
          <a:sy n="70" d="100"/>
        </p:scale>
        <p:origin x="262" y="82"/>
      </p:cViewPr>
      <p:guideLst/>
    </p:cSldViewPr>
  </p:slideViewPr>
  <p:outlineViewPr>
    <p:cViewPr>
      <p:scale>
        <a:sx n="33" d="100"/>
        <a:sy n="33" d="100"/>
      </p:scale>
      <p:origin x="0" y="-10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e\Desktop\current%20focus%20Courera&#61480;\PWC%20final%20project&#61480;\Problems-Hypothesis-maketingSEG-POP-Location-metrics\Marketing%20Metrics%20and%20segmentation&#61480;\custumer%20segmentation\Population%20segmentation%20sheet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'General_TOP3_Varibale Tables '!$F$67</c:f>
              <c:strCache>
                <c:ptCount val="1"/>
                <c:pt idx="0">
                  <c:v>Weighted Total Score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'General_TOP3_Varibale Tables '!$A$68:$A$79</c:f>
              <c:strCache>
                <c:ptCount val="12"/>
                <c:pt idx="0">
                  <c:v>Elite Households </c:v>
                </c:pt>
                <c:pt idx="1">
                  <c:v>Prosperous Acheivers</c:v>
                </c:pt>
                <c:pt idx="2">
                  <c:v>Young Affluent Mobiles</c:v>
                </c:pt>
                <c:pt idx="3">
                  <c:v>Well-heeled Affluents</c:v>
                </c:pt>
                <c:pt idx="4">
                  <c:v>Upscale Matures</c:v>
                </c:pt>
                <c:pt idx="5">
                  <c:v>Mass Markets</c:v>
                </c:pt>
                <c:pt idx="6">
                  <c:v>Young Upscale Families</c:v>
                </c:pt>
                <c:pt idx="7">
                  <c:v>Diverse Workers</c:v>
                </c:pt>
                <c:pt idx="8">
                  <c:v>Elder Midscale Class</c:v>
                </c:pt>
                <c:pt idx="9">
                  <c:v>Young Urban Masses</c:v>
                </c:pt>
                <c:pt idx="10">
                  <c:v>Comfortable Retirees</c:v>
                </c:pt>
                <c:pt idx="11">
                  <c:v>Modest Families</c:v>
                </c:pt>
              </c:strCache>
            </c:strRef>
          </c:cat>
          <c:val>
            <c:numRef>
              <c:f>'General_TOP3_Varibale Tables '!$F$68:$F$79</c:f>
              <c:numCache>
                <c:formatCode>General</c:formatCode>
                <c:ptCount val="12"/>
                <c:pt idx="0">
                  <c:v>13.55</c:v>
                </c:pt>
                <c:pt idx="1">
                  <c:v>12.4</c:v>
                </c:pt>
                <c:pt idx="2">
                  <c:v>12.15</c:v>
                </c:pt>
                <c:pt idx="3">
                  <c:v>12.1</c:v>
                </c:pt>
                <c:pt idx="4">
                  <c:v>11.35</c:v>
                </c:pt>
                <c:pt idx="5">
                  <c:v>12</c:v>
                </c:pt>
                <c:pt idx="6">
                  <c:v>11.15</c:v>
                </c:pt>
                <c:pt idx="7">
                  <c:v>8.85</c:v>
                </c:pt>
                <c:pt idx="8">
                  <c:v>8.5500000000000025</c:v>
                </c:pt>
                <c:pt idx="9">
                  <c:v>8.25</c:v>
                </c:pt>
                <c:pt idx="10">
                  <c:v>6.6999999999999966</c:v>
                </c:pt>
                <c:pt idx="11">
                  <c:v>4.8499999999999988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488190192"/>
        <c:axId val="-1488176048"/>
      </c:barChart>
      <c:catAx>
        <c:axId val="-148819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176048"/>
        <c:crosses val="autoZero"/>
        <c:auto val="1"/>
        <c:lblAlgn val="ctr"/>
        <c:lblOffset val="100"/>
        <c:noMultiLvlLbl val="0"/>
      </c:catAx>
      <c:valAx>
        <c:axId val="-148817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19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72FC3-58FC-E145-B964-6FFA3D2088A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F4769-AC2D-A84F-B6F1-4917D87E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 Grower Security Device Co. DATA </a:t>
            </a:r>
            <a:r>
              <a:rPr lang="en-US" dirty="0" smtClean="0"/>
              <a:t>Consulting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Mike Wu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of Young Affluent Mobile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58" y="1256097"/>
            <a:ext cx="10111338" cy="52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2"/>
                </a:solidFill>
              </a:rPr>
              <a:t>Key Location and Descriptions </a:t>
            </a:r>
            <a:endParaRPr lang="en-US" sz="2800" dirty="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883763172"/>
              </p:ext>
            </p:extLst>
          </p:nvPr>
        </p:nvGraphicFramePr>
        <p:xfrm>
          <a:off x="711200" y="1143000"/>
          <a:ext cx="10712101" cy="4854650"/>
        </p:xfrm>
        <a:graphic>
          <a:graphicData uri="http://schemas.openxmlformats.org/drawingml/2006/table">
            <a:tbl>
              <a:tblPr/>
              <a:tblGrid>
                <a:gridCol w="1356211"/>
                <a:gridCol w="963106"/>
                <a:gridCol w="2319317"/>
                <a:gridCol w="1336556"/>
                <a:gridCol w="2221041"/>
                <a:gridCol w="2515870"/>
              </a:tblGrid>
              <a:tr h="273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Top 5 city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Score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 Rate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Housing Construction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Top 3 </a:t>
                      </a:r>
                      <a:r>
                        <a:rPr lang="en-US" sz="2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Population 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penetration 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4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  <a:endParaRPr lang="en-US" sz="20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16.3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1.46%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141223.5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1.25%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26.06%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4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Fort Worth </a:t>
                      </a:r>
                      <a:endParaRPr lang="en-US" sz="20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2.09%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79802.5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0.74%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11.55%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Chicago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15.3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0.53%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102310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20.28%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Indianapolis</a:t>
                      </a:r>
                      <a:endParaRPr lang="en-US" sz="20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0.78%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52297.5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0.11%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9.97%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Los Angeles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109250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-0.13%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32.13%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49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34" y="707745"/>
            <a:ext cx="10769600" cy="914400"/>
          </a:xfrm>
        </p:spPr>
        <p:txBody>
          <a:bodyPr/>
          <a:lstStyle/>
          <a:p>
            <a:r>
              <a:rPr lang="en-US" sz="3200" dirty="0" smtClean="0"/>
              <a:t>Top city </a:t>
            </a:r>
            <a:r>
              <a:rPr lang="en-US" sz="3200" dirty="0"/>
              <a:t>S</a:t>
            </a:r>
            <a:r>
              <a:rPr lang="en-US" sz="3200" dirty="0" smtClean="0"/>
              <a:t>election Criteria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Selected top 20 highest Crime Rate city score from 1-20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Weighted 50%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Select top 20 Highest population city by top 3 segmentations score from 1-20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Weighted 30%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Select top 20 Highest Housing Construction rate city score from 1-20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Weighted 10%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Select top 20 highest Population growth rate score from 1-20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Weighted 10%</a:t>
            </a:r>
          </a:p>
        </p:txBody>
      </p:sp>
    </p:spTree>
    <p:extLst>
      <p:ext uri="{BB962C8B-B14F-4D97-AF65-F5344CB8AC3E}">
        <p14:creationId xmlns:p14="http://schemas.microsoft.com/office/powerpoint/2010/main" val="53936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of Segmentations in </a:t>
            </a:r>
            <a:r>
              <a:rPr lang="en-US" dirty="0"/>
              <a:t>K</a:t>
            </a:r>
            <a:r>
              <a:rPr lang="en-US" dirty="0" smtClean="0"/>
              <a:t>ey Location </a:t>
            </a:r>
            <a:r>
              <a:rPr lang="en-US" dirty="0"/>
              <a:t>Portfolio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48554"/>
              </p:ext>
            </p:extLst>
          </p:nvPr>
        </p:nvGraphicFramePr>
        <p:xfrm>
          <a:off x="711200" y="1600202"/>
          <a:ext cx="10547350" cy="4073400"/>
        </p:xfrm>
        <a:graphic>
          <a:graphicData uri="http://schemas.openxmlformats.org/drawingml/2006/table">
            <a:tbl>
              <a:tblPr/>
              <a:tblGrid>
                <a:gridCol w="1864430"/>
                <a:gridCol w="2503664"/>
                <a:gridCol w="2414882"/>
                <a:gridCol w="1917700"/>
                <a:gridCol w="1846674"/>
              </a:tblGrid>
              <a:tr h="10413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Top 5 city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Prosperous </a:t>
                      </a:r>
                      <a:r>
                        <a:rPr lang="en-US" sz="2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Achievers</a:t>
                      </a:r>
                      <a:endParaRPr 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Yound</a:t>
                      </a:r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Affluent Mobiles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Elite Households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Total population /City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61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Brooklyn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3.10%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6.03%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2.98%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mr-IN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61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Fort Worth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1.41%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8.41%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7.13%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mr-IN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61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Chicago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1.12%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10.52%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2.02%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61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Indianapolis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1.20%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6.79%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3.95%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61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Los Angeles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4.36%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3.64%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2.89%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mr-IN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38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3 Population Segmentation Common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Company should target 3 top segmentations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Elite Household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Prosperous Achiever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Young Affluent Mobile</a:t>
            </a:r>
            <a:r>
              <a:rPr lang="en-US" sz="1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Marketing insights</a:t>
            </a:r>
            <a:r>
              <a:rPr lang="en-US" sz="1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Targeted Groups with high income who are willing to afford high-end security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Targeted Groups with higher value of house and real estate properties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Targeted Groups with higher tendencies to shop online and </a:t>
            </a:r>
            <a:r>
              <a:rPr lang="en-US" sz="1800" dirty="0" err="1" smtClean="0"/>
              <a:t>speclized</a:t>
            </a:r>
            <a:r>
              <a:rPr lang="en-US" sz="1800" dirty="0" smtClean="0"/>
              <a:t>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 smtClean="0"/>
              <a:t>Targted</a:t>
            </a:r>
            <a:r>
              <a:rPr lang="en-US" sz="1800" dirty="0" smtClean="0"/>
              <a:t> Groups with higher tendencies to trust internet, TV(2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), Newspaper(3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) 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 smtClean="0"/>
              <a:t>Targted</a:t>
            </a:r>
            <a:r>
              <a:rPr lang="en-US" sz="1800" dirty="0" smtClean="0"/>
              <a:t> Groups </a:t>
            </a:r>
            <a:r>
              <a:rPr lang="en-US" sz="1800" dirty="0" err="1" smtClean="0"/>
              <a:t>diversed</a:t>
            </a:r>
            <a:r>
              <a:rPr lang="en-US" sz="1800" dirty="0" smtClean="0"/>
              <a:t> into 2 forms of age group 18-40, and 45-74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Propensity Score 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Numerical Variable and Information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Numerical Variable: Income, </a:t>
            </a:r>
            <a:r>
              <a:rPr lang="en-US" sz="1600" dirty="0" smtClean="0"/>
              <a:t>Purchase Attitude</a:t>
            </a:r>
            <a:r>
              <a:rPr lang="en-US" sz="1600" dirty="0" smtClean="0"/>
              <a:t>, House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Information Variables: Age, </a:t>
            </a:r>
            <a:r>
              <a:rPr lang="en-US" sz="1600" dirty="0" smtClean="0"/>
              <a:t>Purchase </a:t>
            </a:r>
            <a:r>
              <a:rPr lang="en-US" sz="1600" dirty="0" smtClean="0"/>
              <a:t>behaviors(Online or Physical store), Trusted Media Channel, Income</a:t>
            </a:r>
            <a:r>
              <a:rPr lang="en-US" sz="1600" dirty="0"/>
              <a:t>, </a:t>
            </a:r>
            <a:r>
              <a:rPr lang="en-US" sz="1600" dirty="0" err="1"/>
              <a:t>Purcahse</a:t>
            </a:r>
            <a:r>
              <a:rPr lang="en-US" sz="1600" dirty="0"/>
              <a:t> </a:t>
            </a:r>
            <a:r>
              <a:rPr lang="en-US" sz="1600" dirty="0" err="1"/>
              <a:t>Atitude</a:t>
            </a:r>
            <a:r>
              <a:rPr lang="en-US" sz="1600" dirty="0"/>
              <a:t>, House </a:t>
            </a:r>
            <a:r>
              <a:rPr lang="en-US" sz="1600" dirty="0" smtClean="0"/>
              <a:t>Value,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Score the Degree and Calculate Total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Degree: Low – Medium Low- Medium- Medium High-High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Score:   More Weighted Variable 3-9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               Less Weighted Variable: 2-6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Calculate Weighted score Sum(%*score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Compare total score between </a:t>
            </a:r>
            <a:r>
              <a:rPr lang="en-US" sz="1600" dirty="0" err="1" smtClean="0"/>
              <a:t>Segements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1088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Propensity Score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183230719"/>
              </p:ext>
            </p:extLst>
          </p:nvPr>
        </p:nvGraphicFramePr>
        <p:xfrm>
          <a:off x="711200" y="1752600"/>
          <a:ext cx="1076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650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Profiles: Elite Households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1102"/>
              </p:ext>
            </p:extLst>
          </p:nvPr>
        </p:nvGraphicFramePr>
        <p:xfrm>
          <a:off x="4114800" y="4815877"/>
          <a:ext cx="7366000" cy="1371600"/>
        </p:xfrm>
        <a:graphic>
          <a:graphicData uri="http://schemas.openxmlformats.org/drawingml/2006/table">
            <a:tbl>
              <a:tblPr firstRow="1" bandRow="1"/>
              <a:tblGrid>
                <a:gridCol w="3426516"/>
                <a:gridCol w="3939484"/>
              </a:tblGrid>
              <a:tr h="3148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Media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Elite 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</a:tr>
              <a:tr h="21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Internet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21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953C"/>
                    </a:solidFill>
                  </a:tcPr>
                </a:tc>
              </a:tr>
              <a:tr h="21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Newspaper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21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Radio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87F"/>
                    </a:solidFill>
                  </a:tcPr>
                </a:tc>
              </a:tr>
              <a:tr h="21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Magazines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77575"/>
              </p:ext>
            </p:extLst>
          </p:nvPr>
        </p:nvGraphicFramePr>
        <p:xfrm>
          <a:off x="581811" y="1420929"/>
          <a:ext cx="3282731" cy="48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57"/>
                <a:gridCol w="1770474"/>
              </a:tblGrid>
              <a:tr h="30910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u="none" strike="noStrike" dirty="0">
                          <a:effectLst/>
                        </a:rPr>
                        <a:t>Demographic Profile </a:t>
                      </a:r>
                      <a:endParaRPr 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4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400" b="0" u="none" strike="noStrike" dirty="0">
                          <a:effectLst/>
                          <a:latin typeface="+mn-lt"/>
                        </a:rPr>
                        <a:t>Age: 25-54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Ethnicity: </a:t>
                      </a:r>
                      <a:r>
                        <a:rPr lang="en-US" sz="1300" b="0" u="none" strike="noStrike" dirty="0" smtClean="0">
                          <a:effectLst/>
                          <a:latin typeface="+mn-lt"/>
                        </a:rPr>
                        <a:t>White/Hispanic/Asian/other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1610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Income</a:t>
                      </a:r>
                      <a:r>
                        <a:rPr lang="mr-IN" sz="1400" b="0" u="none" strike="noStrike" dirty="0" smtClean="0">
                          <a:effectLst/>
                          <a:latin typeface="+mn-lt"/>
                        </a:rPr>
                        <a:t>: </a:t>
                      </a:r>
                      <a:r>
                        <a:rPr lang="mr-IN" sz="1400" b="0" u="none" strike="noStrike" dirty="0">
                          <a:effectLst/>
                          <a:latin typeface="+mn-lt"/>
                        </a:rPr>
                        <a:t>100K- 250K+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Employments: </a:t>
                      </a:r>
                      <a:r>
                        <a:rPr lang="en-US" sz="1300" b="0" u="none" strike="noStrike" dirty="0">
                          <a:effectLst/>
                          <a:latin typeface="+mn-lt"/>
                        </a:rPr>
                        <a:t>Professional in </a:t>
                      </a:r>
                      <a:r>
                        <a:rPr lang="en-US" sz="1300" b="0" u="none" strike="noStrike" dirty="0" smtClean="0">
                          <a:effectLst/>
                          <a:latin typeface="+mn-lt"/>
                        </a:rPr>
                        <a:t>Management/Social </a:t>
                      </a:r>
                      <a:r>
                        <a:rPr lang="en-US" sz="1300" b="0" u="none" strike="noStrike" dirty="0">
                          <a:effectLst/>
                          <a:latin typeface="+mn-lt"/>
                        </a:rPr>
                        <a:t>Elite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157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Residential Insurance : </a:t>
                      </a:r>
                      <a:r>
                        <a:rPr lang="en-US" sz="1300" b="0" u="none" strike="noStrike" dirty="0">
                          <a:effectLst/>
                          <a:latin typeface="+mn-lt"/>
                        </a:rPr>
                        <a:t>Preferred better policy feature than lower price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Average Household Size: 3-5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95861"/>
              </p:ext>
            </p:extLst>
          </p:nvPr>
        </p:nvGraphicFramePr>
        <p:xfrm>
          <a:off x="4114800" y="1420927"/>
          <a:ext cx="7366000" cy="3146743"/>
        </p:xfrm>
        <a:graphic>
          <a:graphicData uri="http://schemas.openxmlformats.org/drawingml/2006/table">
            <a:tbl>
              <a:tblPr firstRow="1" bandRow="1"/>
              <a:tblGrid>
                <a:gridCol w="5221705"/>
                <a:gridCol w="2144295"/>
              </a:tblGrid>
              <a:tr h="336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Psychologies and </a:t>
                      </a:r>
                      <a:r>
                        <a:rPr lang="en-US" sz="2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Behaviors </a:t>
                      </a:r>
                      <a:endParaRPr 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Elite Households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Buy Based on Quality- Not Price-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83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Buying Electronics- Do As Much Research as Possible-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 Brands Often for Variety/Novelty-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</a:tr>
              <a:tr h="326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am Willing to Pay More for Top Quality Electronics-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Like to Shop Around Before Making a Purchase-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326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Will Buy on Credit Rather than Wait-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326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Will Switch Brands to Use a Cents-Off Coupon-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326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Would like to buy Security Devices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326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Often Seek Advice of Others Before Buying-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Wait for Others to Try Things Before I Buy-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 of Elite Households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35" y="1256097"/>
            <a:ext cx="9014059" cy="51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3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Profiles: Prosperous Achievers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19710"/>
              </p:ext>
            </p:extLst>
          </p:nvPr>
        </p:nvGraphicFramePr>
        <p:xfrm>
          <a:off x="4735285" y="4895426"/>
          <a:ext cx="6745515" cy="1298847"/>
        </p:xfrm>
        <a:graphic>
          <a:graphicData uri="http://schemas.openxmlformats.org/drawingml/2006/table">
            <a:tbl>
              <a:tblPr firstRow="1" bandRow="1"/>
              <a:tblGrid>
                <a:gridCol w="3563155"/>
                <a:gridCol w="3182360"/>
              </a:tblGrid>
              <a:tr h="3565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Media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Prosperous 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Achiever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</a:tr>
              <a:tr h="179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Internet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953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Newspaper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Radio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87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Magazines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84748"/>
              </p:ext>
            </p:extLst>
          </p:nvPr>
        </p:nvGraphicFramePr>
        <p:xfrm>
          <a:off x="571500" y="1289958"/>
          <a:ext cx="3445329" cy="483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871"/>
                <a:gridCol w="1861458"/>
              </a:tblGrid>
              <a:tr h="61644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u="none" strike="noStrike" dirty="0">
                          <a:effectLst/>
                        </a:rPr>
                        <a:t>Demographic Profile</a:t>
                      </a:r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endParaRPr lang="en-US" sz="2800" b="1" i="0" u="none" strike="noStrike" dirty="0"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6446"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400" u="none" strike="noStrike" dirty="0">
                          <a:effectLst/>
                        </a:rPr>
                        <a:t>Age: </a:t>
                      </a:r>
                      <a:r>
                        <a:rPr lang="mr-IN" sz="1300" u="none" strike="noStrike" dirty="0">
                          <a:effectLst/>
                        </a:rPr>
                        <a:t>45- 74</a:t>
                      </a:r>
                      <a:endParaRPr lang="mr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Ethnicity: </a:t>
                      </a:r>
                      <a:r>
                        <a:rPr lang="en-US" sz="1300" u="none" strike="noStrike" dirty="0" smtClean="0">
                          <a:effectLst/>
                        </a:rPr>
                        <a:t>White/Hispanic/Other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</a:tr>
              <a:tr h="1463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Income: 100K-200K+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Employments: </a:t>
                      </a:r>
                      <a:r>
                        <a:rPr lang="en-US" sz="1300" u="none" strike="noStrike" dirty="0" smtClean="0">
                          <a:effectLst/>
                        </a:rPr>
                        <a:t>Professional/Management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</a:tr>
              <a:tr h="17570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Residential Insurance: </a:t>
                      </a:r>
                      <a:r>
                        <a:rPr lang="en-US" sz="1300" u="none" strike="noStrike" dirty="0">
                          <a:effectLst/>
                        </a:rPr>
                        <a:t>Preferred better policy feature than lower price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Average Household Size: 1-4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68454"/>
              </p:ext>
            </p:extLst>
          </p:nvPr>
        </p:nvGraphicFramePr>
        <p:xfrm>
          <a:off x="4735286" y="1306285"/>
          <a:ext cx="6760028" cy="3412224"/>
        </p:xfrm>
        <a:graphic>
          <a:graphicData uri="http://schemas.openxmlformats.org/drawingml/2006/table">
            <a:tbl>
              <a:tblPr firstRow="1" bandRow="1"/>
              <a:tblGrid>
                <a:gridCol w="4428984"/>
                <a:gridCol w="2331044"/>
              </a:tblGrid>
              <a:tr h="252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Psychologies and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Behaviours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Prosperous </a:t>
                      </a:r>
                      <a:r>
                        <a:rPr lang="en-US" sz="2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Acheivers</a:t>
                      </a:r>
                      <a:endParaRPr 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</a:tr>
              <a:tr h="325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Buy Based on Quality- Not Price-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345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Buying Electronics- Do As Much Research as Possible-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88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Change Brands Often for Variety/Novelty-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</a:tr>
              <a:tr h="304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 am Willing to Pay More for Top Quality Electronics-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304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Like to Shop Around Before Making a Purchase-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304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Will Buy on Credit Rather than Wait-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304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Will Switch Brands to Use a Cents-Off Coupon-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304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Would like to buy Security Devices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304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Often Seek Advice of Others Before Buying-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304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Wait for Others to Try Things Before I Buy-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57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 of Prosperous Achiever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5" y="1135782"/>
            <a:ext cx="9384631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7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Profiles: Young Affluent Mobiles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03003"/>
              </p:ext>
            </p:extLst>
          </p:nvPr>
        </p:nvGraphicFramePr>
        <p:xfrm>
          <a:off x="5061857" y="4523014"/>
          <a:ext cx="6580414" cy="1559823"/>
        </p:xfrm>
        <a:graphic>
          <a:graphicData uri="http://schemas.openxmlformats.org/drawingml/2006/table">
            <a:tbl>
              <a:tblPr/>
              <a:tblGrid>
                <a:gridCol w="2978205"/>
                <a:gridCol w="3602209"/>
              </a:tblGrid>
              <a:tr h="342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Media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Young Affluent Mobile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</a:tr>
              <a:tr h="312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Internet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223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953C"/>
                    </a:solidFill>
                  </a:tcPr>
                </a:tc>
              </a:tr>
              <a:tr h="223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Newspaper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223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Radio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87F"/>
                    </a:solidFill>
                  </a:tcPr>
                </a:tc>
              </a:tr>
              <a:tr h="223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Magazines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40709"/>
              </p:ext>
            </p:extLst>
          </p:nvPr>
        </p:nvGraphicFramePr>
        <p:xfrm>
          <a:off x="711200" y="1376136"/>
          <a:ext cx="3403600" cy="4706702"/>
        </p:xfrm>
        <a:graphic>
          <a:graphicData uri="http://schemas.openxmlformats.org/drawingml/2006/table">
            <a:tbl>
              <a:tblPr/>
              <a:tblGrid>
                <a:gridCol w="1440543"/>
                <a:gridCol w="1963057"/>
              </a:tblGrid>
              <a:tr h="51159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Demographic Profile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Age:18-40+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4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Ethnicity: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White/Back/Hispanic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4CB"/>
                    </a:solidFill>
                  </a:tcPr>
                </a:tc>
              </a:tr>
              <a:tr h="1289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Income: </a:t>
                      </a:r>
                      <a:r>
                        <a:rPr lang="mr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75K-150K+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B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Employments: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Professional/Management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BE7"/>
                    </a:solidFill>
                  </a:tcPr>
                </a:tc>
              </a:tr>
              <a:tr h="1862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Residential Insurance :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Preferred better policy feature than lower price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4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Household Size: 1-3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4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10181"/>
              </p:ext>
            </p:extLst>
          </p:nvPr>
        </p:nvGraphicFramePr>
        <p:xfrm>
          <a:off x="4882243" y="1376136"/>
          <a:ext cx="6760028" cy="2753360"/>
        </p:xfrm>
        <a:graphic>
          <a:graphicData uri="http://schemas.openxmlformats.org/drawingml/2006/table">
            <a:tbl>
              <a:tblPr/>
              <a:tblGrid>
                <a:gridCol w="4588328"/>
                <a:gridCol w="2171700"/>
              </a:tblGrid>
              <a:tr h="4526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Psychologies and </a:t>
                      </a:r>
                      <a:r>
                        <a:rPr lang="en-US" sz="2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Behaviors </a:t>
                      </a:r>
                      <a:endParaRPr 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Young Affluent Mobiles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Buy Based on Quality- Not Price-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Buying Electronics- Do As Much Research as Possible-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 Brands Often for Variety/Novelty-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am Willing to Pay More for Top Quality Electronics-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Like to Shop Around Before Making a Purchase-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Will Buy on Credit Rather than Wait-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Will Switch Brands to Use a Cents-Off Coupon-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Would like to buy Security Devices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Often Seek Advice of Others Before Buying-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Wait for Others to Try Things Before I Buy- Agree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543243"/>
      </p:ext>
    </p:extLst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94186EA-B0B2-4E41-A351-6242F0C72D9D}" vid="{E142F899-578D-4885-93C2-118BB84F8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1908</TotalTime>
  <Words>809</Words>
  <Application>Microsoft Office PowerPoint</Application>
  <PresentationFormat>Widescreen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PwC</vt:lpstr>
      <vt:lpstr>Electric Grower Security Device Co. DATA Consulting </vt:lpstr>
      <vt:lpstr>Top 3 Population Segmentation Common Profiles</vt:lpstr>
      <vt:lpstr>Propensity Score Calculation</vt:lpstr>
      <vt:lpstr>Propensity Score Calculation</vt:lpstr>
      <vt:lpstr>Customer Profiles: Elite Households</vt:lpstr>
      <vt:lpstr>Demographics of Elite Households</vt:lpstr>
      <vt:lpstr>Customer Profiles: Prosperous Achievers</vt:lpstr>
      <vt:lpstr>Demographics of Prosperous Achiever</vt:lpstr>
      <vt:lpstr>Customer Profiles: Young Affluent Mobiles</vt:lpstr>
      <vt:lpstr>Demographic of Young Affluent Mobile</vt:lpstr>
      <vt:lpstr>Key Location and Descriptions </vt:lpstr>
      <vt:lpstr>Top city Selection Criteria</vt:lpstr>
      <vt:lpstr>% of Segmentations in Key Location Portfolio 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C Waguespack</dc:creator>
  <cp:lastModifiedBy>Mike</cp:lastModifiedBy>
  <cp:revision>72</cp:revision>
  <dcterms:created xsi:type="dcterms:W3CDTF">2017-08-02T19:54:45Z</dcterms:created>
  <dcterms:modified xsi:type="dcterms:W3CDTF">2017-08-29T20:15:31Z</dcterms:modified>
</cp:coreProperties>
</file>