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375" r:id="rId3"/>
    <p:sldId id="376" r:id="rId4"/>
    <p:sldId id="426" r:id="rId5"/>
    <p:sldId id="377" r:id="rId6"/>
    <p:sldId id="378" r:id="rId7"/>
    <p:sldId id="379" r:id="rId8"/>
    <p:sldId id="380" r:id="rId9"/>
    <p:sldId id="427" r:id="rId10"/>
    <p:sldId id="382" r:id="rId11"/>
    <p:sldId id="383" r:id="rId12"/>
    <p:sldId id="384" r:id="rId13"/>
    <p:sldId id="385" r:id="rId14"/>
    <p:sldId id="386" r:id="rId15"/>
    <p:sldId id="387" r:id="rId16"/>
    <p:sldId id="3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ECB3-8412-BDCC-02F1-643E8AAE1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94DBF-55B5-464A-0791-2280F1ECE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ED7EF-B0FC-BA24-A3E1-66354A85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D7F0-9F98-4A55-8315-6FED20B9DF54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6EE2E-0F4F-1246-7E07-6DD6F24C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275D7-67FD-57A2-CA61-BAA03C7D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5420-3EDF-4A37-80D9-2D65466274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876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84E3B-90F0-2E6B-06A6-EC0D0CB9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6E714-FDFF-D757-963D-C646AC066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A975A-24C8-1599-FF07-8D0B05A5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D7F0-9F98-4A55-8315-6FED20B9DF54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490D4-64AD-7935-88EB-E07B10BD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9ECB7-9D15-0713-7D14-3FA14D8F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5420-3EDF-4A37-80D9-2D65466274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123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A10C3-CCD8-78D6-AA7F-B0C429766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F1129-34BF-9C8D-C0F3-E5ED7A04E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3909F-D4C7-333B-F94F-14AA8727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D7F0-9F98-4A55-8315-6FED20B9DF54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D32E7-5E72-9BCC-9E69-57325F00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E057C-8687-BC3D-6CDF-24938DDC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5420-3EDF-4A37-80D9-2D65466274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075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96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1085-2C6F-A9D4-A653-06C0ACC7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CA82C-0111-28C8-0BA3-07FB4D49D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18712-778D-2CA6-AB20-87CC299D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D7F0-9F98-4A55-8315-6FED20B9DF54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8E361-3C4C-479F-3AA1-EC4B34AD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C0E47-D9AC-0BA4-56B3-4F781032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5420-3EDF-4A37-80D9-2D65466274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300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C7B4-ED3E-29FC-6949-B2FAE6A6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3BEBC-D660-8284-B2B3-A450F7EAA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BABB6-B4ED-AFF3-331A-CDFE6BD3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D7F0-9F98-4A55-8315-6FED20B9DF54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C00D8-7642-F979-3E86-FC2B7D15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3FD9C-2505-0FEA-8D65-190EAB3F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5420-3EDF-4A37-80D9-2D65466274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47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D663-4732-BCFE-8717-DD93C123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42EE8-3BA3-6CCD-DCF8-070FFEF46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A81CB-3125-B9D5-7A68-94977722C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F4FE9-B2E4-BFC9-13C1-21C0B904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D7F0-9F98-4A55-8315-6FED20B9DF54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7529E-72D3-7D3A-FC87-CA32FBA6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58259-6179-0E72-1798-3C39F79F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5420-3EDF-4A37-80D9-2D65466274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414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9CB6-1CB5-6F87-B856-99D68102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76B85-AB3D-5243-DB92-F618D5587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9F6E4-FCAC-5908-7F13-A61A13577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B31AA-77BF-3C5C-B7F2-87C92E3B6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9D70B-4C8D-8332-3420-E9EE854CA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9D65D-512C-6FAE-93CF-026C8ED3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D7F0-9F98-4A55-8315-6FED20B9DF54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39A71-F46A-4EA3-36A3-7357BBC1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D388B-5ADE-1E71-2975-0E9175A3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5420-3EDF-4A37-80D9-2D65466274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62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5F17-7041-D055-C35C-B17287DB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0DF90-A4D0-DE45-A13B-CF3D6E2B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D7F0-9F98-4A55-8315-6FED20B9DF54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8B1F0-48E2-0638-EA83-847C79D4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7EF5C-63D0-F96F-A17B-8537D6C0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5420-3EDF-4A37-80D9-2D65466274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938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0E965-B74D-CE81-51AD-8E7BF6D6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D7F0-9F98-4A55-8315-6FED20B9DF54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2F08A1-25A3-8E30-827B-CE4C9F16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5DBE8-1A92-6B96-5159-64DFFFA8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5420-3EDF-4A37-80D9-2D65466274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26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CC93-2854-9DA6-EE56-ACF0A68C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5FF79-15C2-40D0-2A89-BAAA091A0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FD27E-13B6-E445-6458-C2BADE5D2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A34C7-D2B4-5A19-7EC3-7350AC6B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D7F0-9F98-4A55-8315-6FED20B9DF54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D7EE3-AD60-E0D0-39A0-BB45D390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CE429-8824-2390-D2CA-CE609FA5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5420-3EDF-4A37-80D9-2D65466274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761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1AAB-9E99-88F3-CAC9-053DA587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B4655-17A3-FD0E-81CA-2CE3C6431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F1DAF-BCA5-87C3-2A77-27A4E9958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98BEB-D888-9D70-B21E-7A37F8A3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D7F0-9F98-4A55-8315-6FED20B9DF54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A12F3-F02D-22E7-3BE8-ED681024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AC465-EE1F-4507-262B-9713AE0A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5420-3EDF-4A37-80D9-2D65466274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22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EE82F2-E3B0-08B6-0134-6040CED2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9C345-1CBB-EE6F-1B9C-0A32485D4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E470C-90B7-0DDD-75E1-F54B6240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4D7F0-9F98-4A55-8315-6FED20B9DF54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39B81-E817-EC45-6EF7-206240E21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ECC6F-65E3-C7B9-90E4-C8D1FBACA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45420-3EDF-4A37-80D9-2D65466274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706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Amazon Elastic Load Balancer</a:t>
            </a:r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F203915D-A67F-6636-1621-91E70CD9D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102" y="750319"/>
            <a:ext cx="8141175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Auto Scaling</a:t>
            </a:r>
          </a:p>
        </p:txBody>
      </p:sp>
      <p:pic>
        <p:nvPicPr>
          <p:cNvPr id="15363" name="Picture 3">
            <a:extLst>
              <a:ext uri="{FF2B5EF4-FFF2-40B4-BE49-F238E27FC236}">
                <a16:creationId xmlns:a16="http://schemas.microsoft.com/office/drawing/2014/main" id="{BB597FA8-B5B6-2DE8-808B-8F50D8BF5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49"/>
          <a:stretch>
            <a:fillRect/>
          </a:stretch>
        </p:blipFill>
        <p:spPr bwMode="auto">
          <a:xfrm>
            <a:off x="2046296" y="1926923"/>
            <a:ext cx="7903550" cy="418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374429E-2567-0334-91AD-26961E933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Auto Scaling</a:t>
            </a:r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6E2A5BA6-8689-D05C-2C49-ED7DBDD40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017" y="1991730"/>
            <a:ext cx="7362053" cy="411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F03179E-8705-5AFB-7977-657E4268F4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Scale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CA5EE6DB-5390-97D7-75FA-852016C07C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40"/>
              <a:t>Manual scaling is bad</a:t>
            </a:r>
          </a:p>
          <a:p>
            <a:pPr lvl="1"/>
            <a:r>
              <a:rPr lang="en-US" altLang="en-US" sz="2540"/>
              <a:t>Slow to react</a:t>
            </a:r>
          </a:p>
          <a:p>
            <a:pPr lvl="1"/>
            <a:r>
              <a:rPr lang="en-US" altLang="en-US" sz="2540"/>
              <a:t>Need someone to be on-call all the time</a:t>
            </a:r>
          </a:p>
          <a:p>
            <a:r>
              <a:rPr lang="en-US" altLang="en-US" sz="2540"/>
              <a:t>Need to make scaling automatic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A272A8C3-CCDD-548B-0D07-3A85A0057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2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Tightly Coupled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29AA37B0-D580-3A5D-034B-C1974C5A0A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15242" y="1337901"/>
            <a:ext cx="8639467" cy="2337365"/>
          </a:xfrm>
        </p:spPr>
        <p:txBody>
          <a:bodyPr/>
          <a:lstStyle/>
          <a:p>
            <a:r>
              <a:rPr lang="en-US" altLang="en-US" sz="2540"/>
              <a:t>Tightly coupled is bad</a:t>
            </a:r>
          </a:p>
          <a:p>
            <a:pPr lvl="1"/>
            <a:r>
              <a:rPr lang="en-US" altLang="en-US" sz="2540"/>
              <a:t>Application components in which a single unit depends on another </a:t>
            </a:r>
            <a:r>
              <a:rPr lang="en-US" altLang="en-US" sz="2540" i="1">
                <a:solidFill>
                  <a:srgbClr val="FF0000"/>
                </a:solidFill>
              </a:rPr>
              <a:t>specific single unit </a:t>
            </a:r>
            <a:r>
              <a:rPr lang="en-US" altLang="en-US" sz="2540"/>
              <a:t>behave poorly when the dependency fails or needs to be subdivided to scale.</a:t>
            </a:r>
          </a:p>
          <a:p>
            <a:pPr lvl="1"/>
            <a:r>
              <a:rPr lang="en-US" altLang="en-US" sz="2540"/>
              <a:t>For example web server has to be told that there is a new application server available</a:t>
            </a:r>
          </a:p>
        </p:txBody>
      </p:sp>
      <p:pic>
        <p:nvPicPr>
          <p:cNvPr id="18436" name="Picture 5">
            <a:extLst>
              <a:ext uri="{FF2B5EF4-FFF2-40B4-BE49-F238E27FC236}">
                <a16:creationId xmlns:a16="http://schemas.microsoft.com/office/drawing/2014/main" id="{EAC237E6-D83D-CB04-7FBC-BD83EA417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06" y="3813521"/>
            <a:ext cx="6629016" cy="304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5CF113B-DFDD-7DFA-18E9-9002D59E5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20706"/>
            <a:ext cx="8141174" cy="691273"/>
          </a:xfrm>
        </p:spPr>
        <p:txBody>
          <a:bodyPr/>
          <a:lstStyle/>
          <a:p>
            <a:r>
              <a:rPr lang="en-US" altLang="en-US" sz="3266"/>
              <a:t>Loosely-coupled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BDFC7D2B-8290-0D3F-003D-DA4BF5D3DC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84188" y="4343497"/>
            <a:ext cx="8639467" cy="2193351"/>
          </a:xfrm>
        </p:spPr>
        <p:txBody>
          <a:bodyPr>
            <a:normAutofit lnSpcReduction="10000"/>
          </a:bodyPr>
          <a:lstStyle/>
          <a:p>
            <a:r>
              <a:rPr lang="en-US" altLang="en-US" sz="2540"/>
              <a:t>The load balancer in the above example acts as an intermediary between the web server and one or more app servers</a:t>
            </a:r>
          </a:p>
          <a:p>
            <a:r>
              <a:rPr lang="en-US" altLang="en-US" sz="2540"/>
              <a:t>Can start up another app server and the web server does not need to know about it</a:t>
            </a:r>
          </a:p>
          <a:p>
            <a:pPr lvl="1"/>
            <a:r>
              <a:rPr lang="en-US" altLang="en-US" sz="2540"/>
              <a:t>The load balancer distributes the traffic accordingly</a:t>
            </a: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4C470B15-572D-5B13-1AC7-834269836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567" y="1208288"/>
            <a:ext cx="5383285" cy="313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E1ED462-41D3-1631-6A60-C193C1934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6296" y="750319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Maintain State is Bad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E4CF420C-9052-F6C4-FD7F-40640C0D83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1794" y="4539357"/>
            <a:ext cx="8639467" cy="2324404"/>
          </a:xfrm>
        </p:spPr>
        <p:txBody>
          <a:bodyPr/>
          <a:lstStyle/>
          <a:p>
            <a:r>
              <a:rPr lang="en-US" altLang="en-US" sz="2540"/>
              <a:t>Applications that store state on one instance are more challenging to scale horizontally.</a:t>
            </a:r>
          </a:p>
          <a:p>
            <a:r>
              <a:rPr lang="en-US" altLang="en-US" sz="2540"/>
              <a:t>Keeping the session information in a particular Web server is bad since it means the user can not be easily moved to another server to reduce load</a:t>
            </a:r>
          </a:p>
        </p:txBody>
      </p:sp>
      <p:pic>
        <p:nvPicPr>
          <p:cNvPr id="20484" name="Picture 3">
            <a:extLst>
              <a:ext uri="{FF2B5EF4-FFF2-40B4-BE49-F238E27FC236}">
                <a16:creationId xmlns:a16="http://schemas.microsoft.com/office/drawing/2014/main" id="{96726858-3BE0-FC2F-F1BB-4F8B4D64F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902" y="1600009"/>
            <a:ext cx="4442866" cy="220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4E22D422-8440-EC78-A741-604456D5A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2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Better solution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081734A5-EE07-FC42-302F-29A568AD5D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9382" y="4082829"/>
            <a:ext cx="8639467" cy="180162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540"/>
              <a:t>Move state to a shared, accessible location</a:t>
            </a:r>
          </a:p>
          <a:p>
            <a:pPr lvl="1"/>
            <a:r>
              <a:rPr lang="en-US" altLang="en-US" sz="2540"/>
              <a:t>E.g. DynamoDB noSQL store or the relational database service (RDS)</a:t>
            </a:r>
          </a:p>
          <a:p>
            <a:r>
              <a:rPr lang="en-US" altLang="en-US" sz="2540"/>
              <a:t>Stateless application servers</a:t>
            </a:r>
          </a:p>
          <a:p>
            <a:pPr lvl="1"/>
            <a:r>
              <a:rPr lang="en-US" altLang="en-US" sz="2540"/>
              <a:t>Any instance can access the state of the activity at anytime.</a:t>
            </a:r>
          </a:p>
        </p:txBody>
      </p:sp>
      <p:pic>
        <p:nvPicPr>
          <p:cNvPr id="21508" name="Picture 3">
            <a:extLst>
              <a:ext uri="{FF2B5EF4-FFF2-40B4-BE49-F238E27FC236}">
                <a16:creationId xmlns:a16="http://schemas.microsoft.com/office/drawing/2014/main" id="{00E0EF2D-E039-B9BF-DC02-CD8C77FFA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05" y="1535201"/>
            <a:ext cx="5610829" cy="223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0DCD9B9-27FA-D0C1-CC89-42637ECEC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903"/>
              <a:t>Amazon Elastic Load Balancer (ELB)</a:t>
            </a:r>
          </a:p>
        </p:txBody>
      </p:sp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id="{94D38DA1-9E7C-4460-5A1B-27C6AE8673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40"/>
              <a:t>Supports the routing and load balancing of HTTP, HTTPS and TPC traffic to EC2 instances</a:t>
            </a:r>
          </a:p>
          <a:p>
            <a:r>
              <a:rPr lang="en-US" altLang="en-US" sz="2540"/>
              <a:t>Supports health checks to detect and remove failing instances</a:t>
            </a:r>
          </a:p>
          <a:p>
            <a:r>
              <a:rPr lang="en-US" altLang="en-US" sz="2540"/>
              <a:t>Dynamically grows and shrinks based on traffic</a:t>
            </a:r>
          </a:p>
          <a:p>
            <a:r>
              <a:rPr lang="en-US" altLang="en-US" sz="2540"/>
              <a:t>Seamlessly integrates with Auto-scaling to add and remove instances based on scaling activities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74CCA3D-1A68-E5CE-1860-18FE39B19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3521" y="554459"/>
            <a:ext cx="9144960" cy="691273"/>
          </a:xfrm>
        </p:spPr>
        <p:txBody>
          <a:bodyPr/>
          <a:lstStyle/>
          <a:p>
            <a:r>
              <a:rPr lang="en-US" altLang="en-US" sz="2177"/>
              <a:t>Single CNAME per ELB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471439-A242-435A-9EAD-651E71A4A57F}"/>
              </a:ext>
            </a:extLst>
          </p:cNvPr>
          <p:cNvSpPr/>
          <p:nvPr/>
        </p:nvSpPr>
        <p:spPr>
          <a:xfrm>
            <a:off x="1980049" y="1208288"/>
            <a:ext cx="8036044" cy="1851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11079" indent="-311079">
              <a:buFont typeface="Arial"/>
              <a:buChar char="•"/>
              <a:defRPr/>
            </a:pPr>
            <a:r>
              <a:rPr lang="en-US" sz="1633" dirty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t>Single CNAME (canonical name)  provides stable entry point for DNS configuration</a:t>
            </a:r>
          </a:p>
          <a:p>
            <a:pPr marL="724411" lvl="1" indent="-311079">
              <a:buFont typeface="Arial"/>
              <a:buChar char="•"/>
              <a:defRPr/>
            </a:pPr>
            <a:r>
              <a:rPr lang="en-US" sz="1633" dirty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t>To the outside world everything behind the load balancer is just one machine with a single name.</a:t>
            </a:r>
          </a:p>
          <a:p>
            <a:pPr marL="311079" indent="-311079">
              <a:buFont typeface="Arial"/>
              <a:buChar char="•"/>
              <a:defRPr/>
            </a:pPr>
            <a:r>
              <a:rPr lang="en-US" sz="1633" dirty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t>Never refer to an ELB by its IP Address. Always uses its </a:t>
            </a:r>
            <a:r>
              <a:rPr lang="en-US" sz="1633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t>CName</a:t>
            </a:r>
            <a:r>
              <a:rPr lang="en-US" sz="1633" dirty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t>  </a:t>
            </a:r>
          </a:p>
          <a:p>
            <a:pPr marL="311079" indent="-311079">
              <a:buFont typeface="Arial"/>
              <a:buChar char="•"/>
              <a:defRPr/>
            </a:pPr>
            <a:r>
              <a:rPr lang="en-US" sz="1633" dirty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t>The following example associates an alias with a CNAME</a:t>
            </a:r>
          </a:p>
          <a:p>
            <a:pPr lvl="1">
              <a:defRPr/>
            </a:pPr>
            <a:r>
              <a:rPr lang="en-US" sz="1633" dirty="0" err="1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t>www.foo.example.com</a:t>
            </a:r>
            <a:r>
              <a:rPr lang="en-US" sz="1633" dirty="0">
                <a:solidFill>
                  <a:srgbClr val="000000"/>
                </a:solidFill>
                <a:latin typeface="Times New Roman" charset="0"/>
                <a:ea typeface="MS PGothic" charset="0"/>
                <a:cs typeface="MS PGothic" charset="0"/>
              </a:rPr>
              <a:t>   CNAME   myLB-1234567890.us-east-1.elb.amazonaws.com </a:t>
            </a:r>
          </a:p>
          <a:p>
            <a:pPr marL="724411" lvl="1" indent="-311079">
              <a:buFont typeface="Arial"/>
              <a:buChar char="•"/>
              <a:defRPr/>
            </a:pPr>
            <a:r>
              <a:rPr lang="en-US" sz="1633" dirty="0">
                <a:latin typeface="Times New Roman" charset="0"/>
                <a:ea typeface="MS PGothic" charset="0"/>
                <a:cs typeface="MS PGothic" charset="0"/>
              </a:rPr>
              <a:t>myLB-1234567890.us-east-1.elb.amazonaws.com </a:t>
            </a:r>
            <a:endParaRPr lang="en-US" sz="1633" dirty="0">
              <a:solidFill>
                <a:srgbClr val="000000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1AF825F-3E5C-2B95-0DD7-79CBCE292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2" t="18294" r="29013"/>
          <a:stretch>
            <a:fillRect/>
          </a:stretch>
        </p:blipFill>
        <p:spPr bwMode="auto">
          <a:xfrm>
            <a:off x="4202202" y="3742954"/>
            <a:ext cx="3689667" cy="311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Rectangle 5">
            <a:extLst>
              <a:ext uri="{FF2B5EF4-FFF2-40B4-BE49-F238E27FC236}">
                <a16:creationId xmlns:a16="http://schemas.microsoft.com/office/drawing/2014/main" id="{8C81F716-D74B-3AD6-688B-D409BE482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910" y="4343497"/>
            <a:ext cx="1192955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rgbClr val="000000"/>
                </a:solidFill>
              </a:rPr>
              <a:t>CNAME</a:t>
            </a:r>
            <a:endParaRPr lang="en-US" altLang="en-US" sz="2177"/>
          </a:p>
        </p:txBody>
      </p:sp>
      <p:cxnSp>
        <p:nvCxnSpPr>
          <p:cNvPr id="8198" name="Straight Arrow Connector 7">
            <a:extLst>
              <a:ext uri="{FF2B5EF4-FFF2-40B4-BE49-F238E27FC236}">
                <a16:creationId xmlns:a16="http://schemas.microsoft.com/office/drawing/2014/main" id="{D8D2C90A-9578-2804-E5D5-81E93EEC71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87706" y="4735218"/>
            <a:ext cx="848249" cy="52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245CC42-B8E4-4334-8F37-86DCB9681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 Load Across Availability Zones 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762796CF-3438-1467-A87B-960F4C90E3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2056537"/>
            <a:ext cx="8639467" cy="966342"/>
          </a:xfrm>
        </p:spPr>
        <p:txBody>
          <a:bodyPr/>
          <a:lstStyle/>
          <a:p>
            <a:r>
              <a:rPr lang="en-US" altLang="en-US" sz="2540"/>
              <a:t>ELB can be used to distribute load across different availability zones of the same region</a:t>
            </a:r>
          </a:p>
          <a:p>
            <a:endParaRPr lang="en-US" altLang="en-US"/>
          </a:p>
        </p:txBody>
      </p:sp>
      <p:pic>
        <p:nvPicPr>
          <p:cNvPr id="9220" name="Picture 3">
            <a:extLst>
              <a:ext uri="{FF2B5EF4-FFF2-40B4-BE49-F238E27FC236}">
                <a16:creationId xmlns:a16="http://schemas.microsoft.com/office/drawing/2014/main" id="{D954962F-5B2D-7DFC-D647-604FB95B9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2" t="18294" r="29013"/>
          <a:stretch>
            <a:fillRect/>
          </a:stretch>
        </p:blipFill>
        <p:spPr bwMode="auto">
          <a:xfrm>
            <a:off x="3679427" y="3037280"/>
            <a:ext cx="4082828" cy="3444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8B82486-C0C9-0493-2AD1-8AA1EBAFD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Health Checks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C463EF64-C5B7-7B5D-01FD-1D73CBCD69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40"/>
              <a:t>The ELB can be used to perform health checks on the servers</a:t>
            </a:r>
          </a:p>
          <a:p>
            <a:r>
              <a:rPr lang="en-US" altLang="en-US" sz="2540"/>
              <a:t>If a server is unhealthy then future requests will be diverted away from it</a:t>
            </a:r>
          </a:p>
          <a:p>
            <a:r>
              <a:rPr lang="en-US" altLang="en-US" sz="2540"/>
              <a:t>Example way to perform health checks  </a:t>
            </a:r>
          </a:p>
          <a:p>
            <a:pPr lvl="1"/>
            <a:r>
              <a:rPr lang="en-US" altLang="en-US" sz="2540"/>
              <a:t>HTTP Get /health.php</a:t>
            </a:r>
          </a:p>
          <a:p>
            <a:pPr lvl="1"/>
            <a:r>
              <a:rPr lang="en-US" altLang="en-US" sz="2540"/>
              <a:t>Every x seconds</a:t>
            </a:r>
          </a:p>
          <a:p>
            <a:pPr lvl="1"/>
            <a:r>
              <a:rPr lang="en-US" altLang="en-US" sz="2540"/>
              <a:t>Instance marked unhealthy after y consecutive failures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31B2293-3900-BB4B-520C-BEE8F09AB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903"/>
              <a:t>Amazon Elastic Load Balancer (ELB)</a:t>
            </a:r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D44BD6C2-63A2-6AF3-267C-86AABC963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017" y="2122783"/>
            <a:ext cx="7592477" cy="421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654C1CD-9AB2-B9BD-5AFA-16681D83F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750319"/>
            <a:ext cx="8141174" cy="691273"/>
          </a:xfrm>
        </p:spPr>
        <p:txBody>
          <a:bodyPr/>
          <a:lstStyle/>
          <a:p>
            <a:r>
              <a:rPr lang="en-US" altLang="en-US" sz="2903"/>
              <a:t>Amazon Elastic Load Balancer (ELB)</a:t>
            </a: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4BDE6364-C905-4341-EB13-410B1E6F6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684" y="1926923"/>
            <a:ext cx="7246841" cy="426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49A0C722-A143-9159-5B32-E1C7172AFE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903"/>
              <a:t>Amazon Elastic Load Balancer (ELB)</a:t>
            </a:r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168CDDCF-A19B-FDF4-6640-C0B954400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684" y="2056536"/>
            <a:ext cx="7108586" cy="434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5051463-A5EA-AB0D-7E0D-035537B1D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Auto Scaling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67137F1C-378D-6D84-CF51-7B8B5E3957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40"/>
              <a:t>Auto Scaling is an Amazon service</a:t>
            </a:r>
          </a:p>
          <a:p>
            <a:r>
              <a:rPr lang="en-US" altLang="en-US" sz="2540"/>
              <a:t>Scale your Amazon EC2 capacity up or down automatically according to conditions you define</a:t>
            </a:r>
          </a:p>
          <a:p>
            <a:r>
              <a:rPr lang="en-US" altLang="en-US" sz="2540"/>
              <a:t>Ensure that the number of EC2 instances you’re using increases seamlessly during demand spikes to maintain performance, and decreases automatically during lulls to minimize costs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6A12A54A941428A39BCE980E8631F" ma:contentTypeVersion="16" ma:contentTypeDescription="Create a new document." ma:contentTypeScope="" ma:versionID="917f6c06737dcb768fbd71a34d0fba89">
  <xsd:schema xmlns:xsd="http://www.w3.org/2001/XMLSchema" xmlns:xs="http://www.w3.org/2001/XMLSchema" xmlns:p="http://schemas.microsoft.com/office/2006/metadata/properties" xmlns:ns2="e9492af6-ed02-4680-a232-c3f10c11c09b" xmlns:ns3="bc05ee0a-d906-4c5e-bb5c-b1f70f11b0b9" targetNamespace="http://schemas.microsoft.com/office/2006/metadata/properties" ma:root="true" ma:fieldsID="6b5fc966ce192b7ff4dbdd50ebfa49d6" ns2:_="" ns3:_="">
    <xsd:import namespace="e9492af6-ed02-4680-a232-c3f10c11c09b"/>
    <xsd:import namespace="bc05ee0a-d906-4c5e-bb5c-b1f70f11b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2af6-ed02-4680-a232-c3f10c11c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7414def-154c-4d25-b3bb-ada8546948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5ee0a-d906-4c5e-bb5c-b1f70f11b0b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92a3772-13a1-4de5-a6d8-6c3e331cca4c}" ma:internalName="TaxCatchAll" ma:showField="CatchAllData" ma:web="bc05ee0a-d906-4c5e-bb5c-b1f70f11b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5ee0a-d906-4c5e-bb5c-b1f70f11b0b9" xsi:nil="true"/>
    <lcf76f155ced4ddcb4097134ff3c332f xmlns="e9492af6-ed02-4680-a232-c3f10c11c09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D8F57F3-CD3B-48A6-9783-419E675C76A3}"/>
</file>

<file path=customXml/itemProps2.xml><?xml version="1.0" encoding="utf-8"?>
<ds:datastoreItem xmlns:ds="http://schemas.openxmlformats.org/officeDocument/2006/customXml" ds:itemID="{1E224F5C-9EE2-43B6-A189-BF568CF787F0}"/>
</file>

<file path=customXml/itemProps3.xml><?xml version="1.0" encoding="utf-8"?>
<ds:datastoreItem xmlns:ds="http://schemas.openxmlformats.org/officeDocument/2006/customXml" ds:itemID="{AEEF984D-11EE-4516-9AB7-4448892BD1C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Roboto</vt:lpstr>
      <vt:lpstr>Roboto Condensed</vt:lpstr>
      <vt:lpstr>Times New Roman</vt:lpstr>
      <vt:lpstr>Office Theme</vt:lpstr>
      <vt:lpstr>Amazon Elastic Load Balancer</vt:lpstr>
      <vt:lpstr>Amazon Elastic Load Balancer (ELB)</vt:lpstr>
      <vt:lpstr>Single CNAME per ELB</vt:lpstr>
      <vt:lpstr>Distribute Load Across Availability Zones </vt:lpstr>
      <vt:lpstr>Health Checks</vt:lpstr>
      <vt:lpstr>Amazon Elastic Load Balancer (ELB)</vt:lpstr>
      <vt:lpstr>Amazon Elastic Load Balancer (ELB)</vt:lpstr>
      <vt:lpstr>Amazon Elastic Load Balancer (ELB)</vt:lpstr>
      <vt:lpstr>Auto Scaling</vt:lpstr>
      <vt:lpstr>Auto Scaling</vt:lpstr>
      <vt:lpstr>Auto Scaling</vt:lpstr>
      <vt:lpstr>How to Scale</vt:lpstr>
      <vt:lpstr>Tightly Coupled</vt:lpstr>
      <vt:lpstr>Loosely-coupled</vt:lpstr>
      <vt:lpstr>Maintain State is Bad</vt:lpstr>
      <vt:lpstr>Better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Elastic Load Balancer</dc:title>
  <dc:creator>Butler, Kylie</dc:creator>
  <cp:lastModifiedBy>Butler, Kylie</cp:lastModifiedBy>
  <cp:revision>1</cp:revision>
  <dcterms:created xsi:type="dcterms:W3CDTF">2022-08-26T07:38:27Z</dcterms:created>
  <dcterms:modified xsi:type="dcterms:W3CDTF">2022-08-26T07:39:22Z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0x010100FDA6A12A54A941428A39BCE980E8631F</vt:lpwstr>
  </property>
</Properties>
</file>