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06" r:id="rId3"/>
    <p:sldId id="429" r:id="rId4"/>
    <p:sldId id="428" r:id="rId5"/>
    <p:sldId id="430" r:id="rId6"/>
    <p:sldId id="431" r:id="rId7"/>
    <p:sldId id="407" r:id="rId8"/>
    <p:sldId id="408" r:id="rId9"/>
    <p:sldId id="409" r:id="rId10"/>
    <p:sldId id="410" r:id="rId11"/>
    <p:sldId id="411" r:id="rId12"/>
    <p:sldId id="412" r:id="rId13"/>
    <p:sldId id="413" r:id="rId14"/>
    <p:sldId id="414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5104-FAA9-B530-8A95-9B1C6883C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F1C82-6084-D498-4CEF-3CCE26393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798C-36F5-696A-C422-A038A7E4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B56-D672-4FDC-BC08-1A7D0E7F113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3B00-8A1E-DC87-272E-8FAB2F41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109F6-D3E6-F5D7-3B4C-F55C15D6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3C1C-9BE1-492C-A029-78B84520DA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0017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9610-C6C5-C74B-16B5-3E69D11D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CB2B2-D2F1-73CA-504F-22368E02B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472CD-8030-AB8B-AF04-BDD3B02C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B56-D672-4FDC-BC08-1A7D0E7F113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95A04-4D6A-39C8-621E-97273E03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C8CA8-596B-6C13-7734-6EA1B626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3C1C-9BE1-492C-A029-78B84520DA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61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9E7D66-C00F-E245-DD1F-12D3A060C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541A4-D30A-C7CF-B44F-CEAF89AD6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E141-AA4D-5A37-ECE0-F4F193C0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B56-D672-4FDC-BC08-1A7D0E7F113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DCFE-54B4-73C6-E08F-53DAB2E0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217C5-5A8F-FBDD-D844-897CE095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3C1C-9BE1-492C-A029-78B84520DA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226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97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C66C-CC22-5891-2E5B-BFB18CAB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2BB78-A18A-2A04-369E-9D2A28C8E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125CE-8EB6-867F-1FCA-5396345BA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B56-D672-4FDC-BC08-1A7D0E7F113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1AEFA-5028-E88A-3316-A9FD83AE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B2BD9-377A-CC65-9A2C-673DF617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3C1C-9BE1-492C-A029-78B84520DA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602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44CD-FAE5-A9BB-8ECA-83C80FA3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D6DD9-6CF4-8266-8432-4DD1D57E7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39272-D68B-9AA8-0936-C9694588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B56-D672-4FDC-BC08-1A7D0E7F113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4E9A-C8BD-C351-B765-C5FE3DD5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431BE-807A-1572-C478-B2F5BF92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3C1C-9BE1-492C-A029-78B84520DA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33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B5916-6DF4-74DE-A50E-E7333EEA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DBC6E-75F4-0572-1AAC-B63B249CC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92239-D566-DE1C-37E0-E4D18AB81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87349-405E-13A0-03D1-4AD9D172B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B56-D672-4FDC-BC08-1A7D0E7F113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930C5-F704-C77A-495B-B1718FE5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87ED8-DAD0-15F4-594F-163AA667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3C1C-9BE1-492C-A029-78B84520DA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3214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4F5A-17DF-8414-4164-A84DFD69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2AEE6-F3A9-1C9E-AB9D-E170E2C27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3A446-C6A2-0A48-C80F-109DC13CE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DC1F9A-32B5-8F90-2CC3-DC258FD732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4D654-4A33-1AAA-0713-4C321D012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2887D-C5B6-DA3B-801D-2B208600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B56-D672-4FDC-BC08-1A7D0E7F113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F9684-D7C1-13A1-DC54-BE8D6C34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2CF7C-9676-16E9-5AE2-A435F86F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3C1C-9BE1-492C-A029-78B84520DA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7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9EDD9-5C0D-6AA1-5042-AB6FECE3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89CE0-3A16-A01E-6541-654941F9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B56-D672-4FDC-BC08-1A7D0E7F113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295F0-B74D-17DF-5E9A-23B05BFEA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68BBA-2A6B-EF37-14FE-7A72A93D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3C1C-9BE1-492C-A029-78B84520DA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240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64CA8-17AB-A4C4-9830-73CE75DE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B56-D672-4FDC-BC08-1A7D0E7F113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AA25E-3EBB-DA32-6174-F78207AA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9D9752-FC3D-1D09-9FD5-65CC0CB42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3C1C-9BE1-492C-A029-78B84520DA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749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4FBB-1870-68BE-226A-72AEDE94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A87E8-3D19-662D-4093-D98F77C95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53AA3-A0D9-008D-59C2-695B2571D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BC8EE-BC66-292C-AAA2-C13F9613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B56-D672-4FDC-BC08-1A7D0E7F113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90B28-7302-131B-0D86-8E7E8D5BF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2FEF4-1E3C-0B6B-F869-46F7B95B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3C1C-9BE1-492C-A029-78B84520DA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895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47D5-9168-CA25-BC20-7BBBD7FA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956E5-9666-3047-7EC9-8CF2CB2511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B5F2B-BE6B-CCCB-942D-D849142D3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CAA24-3C47-9AA0-998D-C0CE79A44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ECB56-D672-4FDC-BC08-1A7D0E7F113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E9ADC-9EC8-BE58-A477-43BFE1CA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A536E-17FD-84E6-AD1B-98AB7061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83C1C-9BE1-492C-A029-78B84520DA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853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D58A3-1347-0D7A-A3A3-0DB9D53B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8F681-68D4-DC3D-0F51-E3E344749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4868D-1964-7559-5F5D-1B59F83FB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ECB56-D672-4FDC-BC08-1A7D0E7F113C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9D51-D95F-4FD9-9CB0-E39BABF52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7F301-A8C1-E03A-F2DF-08D5166AC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83C1C-9BE1-492C-A029-78B84520DA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990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Advanced AWS Services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6BEC54A0-B702-45FD-44EF-32E5D41FDF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6172488"/>
            <a:ext cx="8639467" cy="691273"/>
          </a:xfrm>
        </p:spPr>
        <p:txBody>
          <a:bodyPr/>
          <a:lstStyle/>
          <a:p>
            <a:r>
              <a:rPr lang="en-US" altLang="en-US" sz="2177"/>
              <a:t>Requests for a web application split evenly</a:t>
            </a: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C1190145-582B-72E4-8971-B8560F7F7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10" y="293792"/>
            <a:ext cx="7445582" cy="561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319B2535-BA36-E005-C1AB-6327D7C39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489652"/>
            <a:ext cx="8141174" cy="691273"/>
          </a:xfrm>
        </p:spPr>
        <p:txBody>
          <a:bodyPr/>
          <a:lstStyle/>
          <a:p>
            <a:r>
              <a:rPr lang="en-US" altLang="en-US" sz="2177"/>
              <a:t>Weighted Round Robin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D4242BE6-B709-34F3-E89B-0D7B9D0216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6434596"/>
            <a:ext cx="8639467" cy="29811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1814"/>
              <a:t>Configured to send 4 times more traffic to one server than the other</a:t>
            </a:r>
          </a:p>
        </p:txBody>
      </p:sp>
      <p:pic>
        <p:nvPicPr>
          <p:cNvPr id="47108" name="Picture 3">
            <a:extLst>
              <a:ext uri="{FF2B5EF4-FFF2-40B4-BE49-F238E27FC236}">
                <a16:creationId xmlns:a16="http://schemas.microsoft.com/office/drawing/2014/main" id="{88A85DE4-2B80-A18F-1E9B-869994DFE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17" y="1142041"/>
            <a:ext cx="7033698" cy="5236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F3F05DFA-8E32-B1BE-7436-825F0998A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8" y="6172489"/>
            <a:ext cx="8639467" cy="522775"/>
          </a:xfrm>
        </p:spPr>
        <p:txBody>
          <a:bodyPr/>
          <a:lstStyle/>
          <a:p>
            <a:r>
              <a:rPr lang="en-US" altLang="en-US" sz="2177"/>
              <a:t>Configured to send traffic to elastic load balancer</a:t>
            </a: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B882952C-AC70-5483-C663-430B8701E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544" y="685512"/>
            <a:ext cx="6953050" cy="5322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23EF5C31-0276-3E78-7147-CC72F4C10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554459"/>
            <a:ext cx="8141174" cy="691273"/>
          </a:xfrm>
        </p:spPr>
        <p:txBody>
          <a:bodyPr/>
          <a:lstStyle/>
          <a:p>
            <a:r>
              <a:rPr lang="en-US" altLang="en-US" sz="2540"/>
              <a:t>Latency Based Routing</a:t>
            </a:r>
          </a:p>
        </p:txBody>
      </p:sp>
      <p:pic>
        <p:nvPicPr>
          <p:cNvPr id="49155" name="Picture 3">
            <a:extLst>
              <a:ext uri="{FF2B5EF4-FFF2-40B4-BE49-F238E27FC236}">
                <a16:creationId xmlns:a16="http://schemas.microsoft.com/office/drawing/2014/main" id="{B188CF0E-D1E3-CE73-9D8C-E24043B9DC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17" y="1142041"/>
            <a:ext cx="7193555" cy="5345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B3BB7303-BE15-1AC2-427B-06A0C9140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Amazon CloudFront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C85A9E3F-80EE-96C3-989D-5DA3609C2C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A content delivery service</a:t>
            </a:r>
          </a:p>
          <a:p>
            <a:r>
              <a:rPr lang="en-US" altLang="en-US" sz="2540"/>
              <a:t>Basically caches data on servers closer to the user</a:t>
            </a:r>
          </a:p>
          <a:p>
            <a:r>
              <a:rPr lang="en-US" altLang="en-US" sz="2540"/>
              <a:t>Web service for content delivery</a:t>
            </a:r>
          </a:p>
          <a:p>
            <a:r>
              <a:rPr lang="en-US" altLang="en-US" sz="2540"/>
              <a:t>Distribute contents to end users with low latency, high data transfer speeds.</a:t>
            </a:r>
          </a:p>
          <a:p>
            <a:r>
              <a:rPr lang="en-US" altLang="en-US" sz="2540"/>
              <a:t>Delivers your content using a global network of edge locations</a:t>
            </a:r>
          </a:p>
          <a:p>
            <a:r>
              <a:rPr lang="en-US" altLang="en-US" sz="2540"/>
              <a:t>Supports downloads, dynamic, streaming and live streaming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DE6CE5E6-AB2A-11FF-827D-2DBAA6125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Cloud Front’s Global Presence</a:t>
            </a:r>
          </a:p>
        </p:txBody>
      </p:sp>
      <p:pic>
        <p:nvPicPr>
          <p:cNvPr id="51203" name="Picture 3">
            <a:extLst>
              <a:ext uri="{FF2B5EF4-FFF2-40B4-BE49-F238E27FC236}">
                <a16:creationId xmlns:a16="http://schemas.microsoft.com/office/drawing/2014/main" id="{B4B7BF1D-0BAB-D3E1-4758-E595B3C8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04" y="2187591"/>
            <a:ext cx="9144960" cy="355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B892FAFB-0B74-2418-11BB-63F10242B7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Cloud Front Works</a:t>
            </a:r>
            <a:br>
              <a:rPr lang="en-US" altLang="en-US"/>
            </a:br>
            <a:r>
              <a:rPr lang="en-US" altLang="en-US"/>
              <a:t>(non-cached Object)</a:t>
            </a:r>
          </a:p>
        </p:txBody>
      </p:sp>
      <p:pic>
        <p:nvPicPr>
          <p:cNvPr id="52227" name="Picture 3">
            <a:extLst>
              <a:ext uri="{FF2B5EF4-FFF2-40B4-BE49-F238E27FC236}">
                <a16:creationId xmlns:a16="http://schemas.microsoft.com/office/drawing/2014/main" id="{6EFF734C-FCD4-F12D-53DB-D3A0A86CF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2253838"/>
            <a:ext cx="9144960" cy="3643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4E4996BE-3935-DA85-B702-F1D356823B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Cloud Front Works</a:t>
            </a:r>
            <a:br>
              <a:rPr lang="en-US" altLang="en-US"/>
            </a:br>
            <a:r>
              <a:rPr lang="en-US" altLang="en-US"/>
              <a:t>(cached Object)</a:t>
            </a:r>
          </a:p>
        </p:txBody>
      </p:sp>
      <p:pic>
        <p:nvPicPr>
          <p:cNvPr id="53251" name="Picture 3">
            <a:extLst>
              <a:ext uri="{FF2B5EF4-FFF2-40B4-BE49-F238E27FC236}">
                <a16:creationId xmlns:a16="http://schemas.microsoft.com/office/drawing/2014/main" id="{E7DF0F52-E3F5-0A68-5737-06B9FB57C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2579312"/>
            <a:ext cx="9144960" cy="331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C08CEE35-C020-6A2E-F9E6-23029477E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9381" y="2645558"/>
            <a:ext cx="8949100" cy="691273"/>
          </a:xfrm>
        </p:spPr>
        <p:txBody>
          <a:bodyPr/>
          <a:lstStyle/>
          <a:p>
            <a:r>
              <a:rPr lang="en-US" altLang="en-US" sz="3266"/>
              <a:t>Amazon Relational Database Service (RDS)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EE181799-4A71-31FF-EDDE-68BEE1497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 for Database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19A79BD6-88D4-292E-E6F5-BA35E65692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540"/>
              <a:t>One choice: Build your own</a:t>
            </a:r>
          </a:p>
          <a:p>
            <a:pPr lvl="1"/>
            <a:r>
              <a:rPr lang="en-US" altLang="en-US" sz="2540"/>
              <a:t>Acquire virtual machine instances</a:t>
            </a:r>
          </a:p>
          <a:p>
            <a:pPr lvl="1"/>
            <a:r>
              <a:rPr lang="en-US" altLang="en-US" sz="2540"/>
              <a:t>Install the database yourself</a:t>
            </a:r>
          </a:p>
          <a:p>
            <a:pPr lvl="1"/>
            <a:r>
              <a:rPr lang="en-US" altLang="en-US" sz="2540"/>
              <a:t>Self manage your database</a:t>
            </a:r>
          </a:p>
          <a:p>
            <a:pPr lvl="2"/>
            <a:r>
              <a:rPr lang="en-US" altLang="en-US" sz="2540"/>
              <a:t>Pay a lot of money to hire a database administrator</a:t>
            </a:r>
          </a:p>
          <a:p>
            <a:endParaRPr lang="en-US" altLang="en-US" sz="2540"/>
          </a:p>
          <a:p>
            <a:r>
              <a:rPr lang="en-US" altLang="en-US" sz="2540"/>
              <a:t>Another choice: Database-as-a-service</a:t>
            </a:r>
          </a:p>
          <a:p>
            <a:pPr lvl="1"/>
            <a:r>
              <a:rPr lang="en-US" altLang="en-US" sz="2540"/>
              <a:t>Amazon relational database service (RDS)</a:t>
            </a:r>
          </a:p>
          <a:p>
            <a:pPr lvl="1"/>
            <a:r>
              <a:rPr lang="en-US" altLang="en-US" sz="2540"/>
              <a:t>A service make it easy to</a:t>
            </a:r>
          </a:p>
          <a:p>
            <a:pPr lvl="2"/>
            <a:r>
              <a:rPr lang="en-US" altLang="en-US" sz="2540"/>
              <a:t>Setup</a:t>
            </a:r>
          </a:p>
          <a:p>
            <a:pPr lvl="2"/>
            <a:r>
              <a:rPr lang="en-US" altLang="en-US" sz="2540"/>
              <a:t>Operate</a:t>
            </a:r>
          </a:p>
          <a:p>
            <a:pPr lvl="2"/>
            <a:r>
              <a:rPr lang="en-US" altLang="en-US" sz="2540"/>
              <a:t>Scale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172F6FD9-2BCE-ED33-C884-99C7EA56B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554459"/>
            <a:ext cx="8141175" cy="691273"/>
          </a:xfrm>
        </p:spPr>
        <p:txBody>
          <a:bodyPr/>
          <a:lstStyle/>
          <a:p>
            <a:r>
              <a:rPr lang="en-US" altLang="en-US" sz="2540"/>
              <a:t>Cloud Formation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D34CC410-2FBC-7403-8C74-D3A78EC255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3521" y="5062133"/>
            <a:ext cx="8966381" cy="154096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177"/>
              <a:t>The entire system is considered a stack</a:t>
            </a:r>
          </a:p>
          <a:p>
            <a:r>
              <a:rPr lang="en-US" altLang="en-US" sz="2177"/>
              <a:t>Template file describing a stack</a:t>
            </a:r>
          </a:p>
          <a:p>
            <a:pPr lvl="1"/>
            <a:r>
              <a:rPr lang="en-US" altLang="en-US" sz="2177"/>
              <a:t>Makes it easy to launch the entire stack in different environments</a:t>
            </a:r>
          </a:p>
          <a:p>
            <a:pPr lvl="2"/>
            <a:r>
              <a:rPr lang="en-US" altLang="en-US" sz="2177"/>
              <a:t>E.g. Development, Test and Production</a:t>
            </a:r>
          </a:p>
          <a:p>
            <a:pPr lvl="2"/>
            <a:r>
              <a:rPr lang="en-US" altLang="en-US" sz="2177"/>
              <a:t>E.g. Copy entire stack from for one region into another region</a:t>
            </a:r>
          </a:p>
        </p:txBody>
      </p:sp>
      <p:pic>
        <p:nvPicPr>
          <p:cNvPr id="37892" name="Picture 3">
            <a:extLst>
              <a:ext uri="{FF2B5EF4-FFF2-40B4-BE49-F238E27FC236}">
                <a16:creationId xmlns:a16="http://schemas.microsoft.com/office/drawing/2014/main" id="{87BE1B09-AF18-36C4-1DF3-FE79ABB599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10" y="1077234"/>
            <a:ext cx="7269883" cy="380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1250294E-4C6F-1A3E-E2BC-2C80BFC22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/>
          <a:lstStyle/>
          <a:p>
            <a:r>
              <a:rPr lang="en-US" altLang="en-US" sz="2903"/>
              <a:t>RDS Features, Functionalities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C4777D5C-D863-30D8-CA51-7B8D58067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903"/>
              <a:t>Pre-configured Parameters</a:t>
            </a:r>
          </a:p>
          <a:p>
            <a:r>
              <a:rPr lang="en-US" altLang="en-US" sz="2903"/>
              <a:t>Monitoring and Metrics</a:t>
            </a:r>
          </a:p>
          <a:p>
            <a:r>
              <a:rPr lang="en-US" altLang="en-US" sz="2903"/>
              <a:t>Automatic Software Patching</a:t>
            </a:r>
          </a:p>
          <a:p>
            <a:r>
              <a:rPr lang="en-US" altLang="en-US" sz="2903"/>
              <a:t>Automated Backups</a:t>
            </a:r>
          </a:p>
          <a:p>
            <a:r>
              <a:rPr lang="en-US" altLang="en-US" sz="2903"/>
              <a:t>DB Snapshots</a:t>
            </a:r>
          </a:p>
          <a:p>
            <a:r>
              <a:rPr lang="en-US" altLang="en-US" sz="2903"/>
              <a:t>Push-Button Scaling</a:t>
            </a:r>
          </a:p>
          <a:p>
            <a:r>
              <a:rPr lang="en-US" altLang="en-US" sz="2903"/>
              <a:t>Replication: two features</a:t>
            </a:r>
          </a:p>
          <a:p>
            <a:pPr lvl="1"/>
            <a:r>
              <a:rPr lang="en-US" altLang="en-US" sz="2903"/>
              <a:t>Read replicas</a:t>
            </a:r>
          </a:p>
          <a:p>
            <a:pPr lvl="1"/>
            <a:r>
              <a:rPr lang="en-US" altLang="en-US" sz="2903"/>
              <a:t>Multi-AZ deployment</a:t>
            </a:r>
          </a:p>
          <a:p>
            <a:pPr lvl="1"/>
            <a:endParaRPr lang="en-US" altLang="en-US" sz="2903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DC477D09-8D9C-DE21-8D08-98A1FD543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RDS Supported Databases</a:t>
            </a:r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21CD3F8E-8C9A-166D-D353-9230D64A96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56652" y="2056537"/>
            <a:ext cx="6605974" cy="3970497"/>
          </a:xfrm>
        </p:spPr>
        <p:txBody>
          <a:bodyPr/>
          <a:lstStyle/>
          <a:p>
            <a:r>
              <a:rPr lang="en-US" altLang="en-US"/>
              <a:t>MySQL</a:t>
            </a:r>
          </a:p>
          <a:p>
            <a:r>
              <a:rPr lang="en-US" altLang="en-US"/>
              <a:t>Microsoft SQL</a:t>
            </a:r>
          </a:p>
          <a:p>
            <a:r>
              <a:rPr lang="en-US" altLang="en-US"/>
              <a:t>PostgresSQL</a:t>
            </a:r>
          </a:p>
          <a:p>
            <a:r>
              <a:rPr lang="en-US" altLang="en-US"/>
              <a:t>Oracle</a:t>
            </a:r>
          </a:p>
          <a:p>
            <a:r>
              <a:rPr lang="en-US" altLang="en-US"/>
              <a:t>Amazon Aurora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3DE6077A-C941-109A-067E-A5877CAE1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554459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Read Replicas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76BC516A-6F1F-2D88-4340-C49A315981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06963" y="1337902"/>
            <a:ext cx="8639467" cy="704233"/>
          </a:xfrm>
        </p:spPr>
        <p:txBody>
          <a:bodyPr>
            <a:normAutofit fontScale="25000" lnSpcReduction="20000"/>
          </a:bodyPr>
          <a:lstStyle/>
          <a:p>
            <a:r>
              <a:rPr lang="en-US" altLang="en-US" sz="2177"/>
              <a:t>Master-slave architecture</a:t>
            </a:r>
          </a:p>
          <a:p>
            <a:r>
              <a:rPr lang="en-US" altLang="en-US" sz="2177"/>
              <a:t>Master responsible for all writes</a:t>
            </a:r>
          </a:p>
          <a:p>
            <a:pPr lvl="1"/>
            <a:r>
              <a:rPr lang="en-US" altLang="en-US" sz="2177"/>
              <a:t>Writes are replicated to slaves</a:t>
            </a:r>
          </a:p>
          <a:p>
            <a:r>
              <a:rPr lang="en-US" altLang="en-US" sz="2177"/>
              <a:t>Reads can be done by master or any slave</a:t>
            </a:r>
          </a:p>
          <a:p>
            <a:r>
              <a:rPr lang="en-US" altLang="en-US" sz="2177"/>
              <a:t>Good option to take when there is a high read to write ratio</a:t>
            </a:r>
          </a:p>
          <a:p>
            <a:endParaRPr lang="en-US" altLang="en-US" sz="2177"/>
          </a:p>
        </p:txBody>
      </p:sp>
      <p:pic>
        <p:nvPicPr>
          <p:cNvPr id="58372" name="Picture 3">
            <a:extLst>
              <a:ext uri="{FF2B5EF4-FFF2-40B4-BE49-F238E27FC236}">
                <a16:creationId xmlns:a16="http://schemas.microsoft.com/office/drawing/2014/main" id="{E71A2939-4F5B-0A3A-0AC4-E44BCF051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7" b="5298"/>
          <a:stretch>
            <a:fillRect/>
          </a:stretch>
        </p:blipFill>
        <p:spPr bwMode="auto">
          <a:xfrm>
            <a:off x="2698684" y="3125129"/>
            <a:ext cx="6686622" cy="366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3D595E0D-05AE-44E9-62F1-1279DA69C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Multi-AZ Deployment</a:t>
            </a:r>
          </a:p>
        </p:txBody>
      </p:sp>
      <p:sp>
        <p:nvSpPr>
          <p:cNvPr id="60418" name="Content Placeholder 2">
            <a:extLst>
              <a:ext uri="{FF2B5EF4-FFF2-40B4-BE49-F238E27FC236}">
                <a16:creationId xmlns:a16="http://schemas.microsoft.com/office/drawing/2014/main" id="{706FEB67-FC92-3505-4448-4F1F6A5685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8" y="2514504"/>
            <a:ext cx="8639467" cy="2598033"/>
          </a:xfrm>
        </p:spPr>
        <p:txBody>
          <a:bodyPr/>
          <a:lstStyle/>
          <a:p>
            <a:r>
              <a:rPr lang="en-US" altLang="en-US" sz="2903"/>
              <a:t>Entire database is replicated across availability zones</a:t>
            </a:r>
          </a:p>
          <a:p>
            <a:r>
              <a:rPr lang="en-US" altLang="en-US" sz="2903"/>
              <a:t>RDS makes replica up-to-date behind the scenes</a:t>
            </a:r>
          </a:p>
          <a:p>
            <a:r>
              <a:rPr lang="en-US" altLang="en-US" sz="2903"/>
              <a:t>The standby DB takes over in failover scenarios</a:t>
            </a:r>
          </a:p>
          <a:p>
            <a:r>
              <a:rPr lang="en-US" altLang="en-US" sz="2903"/>
              <a:t>Double the price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359E554D-E665-2639-8BD2-7BB1D94F8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AWS CloudFormation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1C2B26D0-9147-5738-6E75-D6BB7131F9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1941324"/>
            <a:ext cx="8639467" cy="1227009"/>
          </a:xfrm>
        </p:spPr>
        <p:txBody>
          <a:bodyPr/>
          <a:lstStyle/>
          <a:p>
            <a:r>
              <a:rPr lang="en-US" altLang="en-US" sz="2177"/>
              <a:t>You can use the template to quickly build out multiple environments, such as for Development, Test, and Production.</a:t>
            </a:r>
          </a:p>
          <a:p>
            <a:r>
              <a:rPr lang="en-US" altLang="en-US" sz="2177"/>
              <a:t>Below is an example application stack</a:t>
            </a:r>
          </a:p>
        </p:txBody>
      </p:sp>
      <p:pic>
        <p:nvPicPr>
          <p:cNvPr id="38916" name="Picture 3">
            <a:extLst>
              <a:ext uri="{FF2B5EF4-FFF2-40B4-BE49-F238E27FC236}">
                <a16:creationId xmlns:a16="http://schemas.microsoft.com/office/drawing/2014/main" id="{DFB8ACC8-C99E-14A4-776B-B9ED22693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9"/>
          <a:stretch>
            <a:fillRect/>
          </a:stretch>
        </p:blipFill>
        <p:spPr bwMode="auto">
          <a:xfrm>
            <a:off x="4135955" y="3381476"/>
            <a:ext cx="3593178" cy="2674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8E0AB592-00B7-52FF-AF87-9AD6B02CE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903"/>
              <a:t>Example Cloud Formation Template</a:t>
            </a:r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5A293C91-AE95-79FA-1FD4-3541508E6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963" y="1600009"/>
            <a:ext cx="6937209" cy="4768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EE03AD9A-970F-4BFF-27E7-FD2D4F0256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Need EC2 key pair</a:t>
            </a:r>
          </a:p>
        </p:txBody>
      </p:sp>
      <p:pic>
        <p:nvPicPr>
          <p:cNvPr id="40963" name="Picture 4">
            <a:extLst>
              <a:ext uri="{FF2B5EF4-FFF2-40B4-BE49-F238E27FC236}">
                <a16:creationId xmlns:a16="http://schemas.microsoft.com/office/drawing/2014/main" id="{1AFE7FF3-320A-39D2-08D6-02EBB082C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878" y="1731062"/>
            <a:ext cx="7154671" cy="5023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338434A4-A800-18EB-192C-05C887B6B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750319"/>
            <a:ext cx="8141175" cy="691273"/>
          </a:xfrm>
        </p:spPr>
        <p:txBody>
          <a:bodyPr/>
          <a:lstStyle/>
          <a:p>
            <a:r>
              <a:rPr lang="en-US" altLang="en-US" sz="2903"/>
              <a:t>Specify the type of EC2 Instances</a:t>
            </a:r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0B790878-CA32-A3FF-BA59-BA2F20836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823" y="1425750"/>
            <a:ext cx="7258362" cy="5426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1742427B-0E78-437D-B471-BE9577BC4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48373" y="1468955"/>
            <a:ext cx="6989054" cy="57606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Amazon Route 53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A3B6C5CF-9D5B-90A5-BA47-0EFDA0ABDB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3102086"/>
            <a:ext cx="8639467" cy="3761675"/>
          </a:xfrm>
        </p:spPr>
        <p:txBody>
          <a:bodyPr/>
          <a:lstStyle/>
          <a:p>
            <a:r>
              <a:rPr lang="en-US" altLang="en-US" sz="2177"/>
              <a:t>Global network of DNS servers that answer DNS queries with low lantency </a:t>
            </a: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0390049B-2695-A4F3-7557-8FAB5EC07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49" y="816567"/>
            <a:ext cx="2223593" cy="2246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3">
            <a:extLst>
              <a:ext uri="{FF2B5EF4-FFF2-40B4-BE49-F238E27FC236}">
                <a16:creationId xmlns:a16="http://schemas.microsoft.com/office/drawing/2014/main" id="{CDE0BD02-C4DA-E681-311A-7C0BDA4D5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381" y="685513"/>
            <a:ext cx="8099410" cy="6230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E245C4B-C770-61C8-AE6A-7C462C607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Route 53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1B3D0469-750D-EECB-8264-DADEF10E62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903"/>
              <a:t>Can be used for load balancing across regions</a:t>
            </a:r>
          </a:p>
          <a:p>
            <a:pPr lvl="1"/>
            <a:r>
              <a:rPr lang="en-US" altLang="en-US" sz="2903"/>
              <a:t>In contrast, the elastic load balancer can only be used to balance load across availability zones of a single region.</a:t>
            </a:r>
          </a:p>
          <a:p>
            <a:r>
              <a:rPr lang="en-US" altLang="en-US" sz="2903"/>
              <a:t>Round robin load balancing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Widescreen</PresentationFormat>
  <Paragraphs>75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Roboto Condensed</vt:lpstr>
      <vt:lpstr>Office Theme</vt:lpstr>
      <vt:lpstr>Other Advanced AWS Services</vt:lpstr>
      <vt:lpstr>Cloud Formation</vt:lpstr>
      <vt:lpstr>AWS CloudFormation</vt:lpstr>
      <vt:lpstr>Example Cloud Formation Template</vt:lpstr>
      <vt:lpstr>Need EC2 key pair</vt:lpstr>
      <vt:lpstr>Specify the type of EC2 Instances</vt:lpstr>
      <vt:lpstr>Amazon Route 53</vt:lpstr>
      <vt:lpstr>PowerPoint Presentation</vt:lpstr>
      <vt:lpstr>Route 53</vt:lpstr>
      <vt:lpstr>PowerPoint Presentation</vt:lpstr>
      <vt:lpstr>Weighted Round Robin</vt:lpstr>
      <vt:lpstr>PowerPoint Presentation</vt:lpstr>
      <vt:lpstr>Latency Based Routing</vt:lpstr>
      <vt:lpstr>Amazon CloudFront</vt:lpstr>
      <vt:lpstr>Cloud Front’s Global Presence</vt:lpstr>
      <vt:lpstr>How Cloud Front Works (non-cached Object)</vt:lpstr>
      <vt:lpstr>How Cloud Front Works (cached Object)</vt:lpstr>
      <vt:lpstr>Amazon Relational Database Service (RDS)</vt:lpstr>
      <vt:lpstr>Solution for Database</vt:lpstr>
      <vt:lpstr>RDS Features, Functionalities</vt:lpstr>
      <vt:lpstr>RDS Supported Databases</vt:lpstr>
      <vt:lpstr>Read Replicas</vt:lpstr>
      <vt:lpstr>Multi-AZ Deployment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Advanced AWS Services</dc:title>
  <dc:creator>Butler, Kylie</dc:creator>
  <cp:lastModifiedBy>Butler, Kylie</cp:lastModifiedBy>
  <cp:revision>1</cp:revision>
  <dcterms:created xsi:type="dcterms:W3CDTF">2022-08-26T07:42:25Z</dcterms:created>
  <dcterms:modified xsi:type="dcterms:W3CDTF">2022-08-26T07:43:11Z</dcterms:modified>
</cp:coreProperties>
</file>