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43" r:id="rId3"/>
    <p:sldId id="421" r:id="rId4"/>
    <p:sldId id="422" r:id="rId5"/>
    <p:sldId id="445" r:id="rId6"/>
    <p:sldId id="423" r:id="rId7"/>
    <p:sldId id="446" r:id="rId8"/>
    <p:sldId id="424" r:id="rId9"/>
    <p:sldId id="447" r:id="rId10"/>
    <p:sldId id="4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8EBB-2471-0D16-96AB-8CE045799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8C064-CB8C-A5B9-A45A-AAD64BBBD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348A-82AA-4873-75B2-8A2DDF42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A916-652F-4D79-850D-65D3C4A44E0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BAC1-4057-7801-AA66-2E7A8885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FCEDC-B5C4-077F-C64A-25AE0EE1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2041-5644-4C17-9128-0BA359469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02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C870-A4D4-A81E-EA80-EFDDEE29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64C38-9EC9-662E-6323-135CA5D1F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0C83E-EAA3-3321-2F81-F559EE7A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A916-652F-4D79-850D-65D3C4A44E0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46E7-7B14-6CBD-A9D6-40764059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30C1E-1F62-BD57-D903-8075FFCF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2041-5644-4C17-9128-0BA359469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04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D5F2C-79FC-74CD-BA0D-68C5013D0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0F0D9-B9F3-807C-D944-4F961EB19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F960-239B-7481-E5DC-8A01BC4E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A916-652F-4D79-850D-65D3C4A44E0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FA0B-DB82-08A2-8420-E721416C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83D9F-8290-1A20-5C08-225A40A9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2041-5644-4C17-9128-0BA359469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9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5513-6626-A0BE-E4C0-8217973D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8A2F-4BCA-9824-A983-EA6E2F1E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B96D-74D6-08F3-1686-7C29D82E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A916-652F-4D79-850D-65D3C4A44E0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EEC3-E48E-27BB-995F-21871A9A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DB23D-CEAF-E3F1-538A-D42EA71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2041-5644-4C17-9128-0BA359469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79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A824-C92E-D9C1-B15D-AA75434A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66852-46E3-6DA5-3323-2AD4868B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568D-F2C0-D43D-A6F8-0EAED0EE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A916-652F-4D79-850D-65D3C4A44E0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92FC5-5D24-EBE4-040E-1E24E382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3523-6DF8-293E-A234-F1196556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2041-5644-4C17-9128-0BA359469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9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A693-339A-DCDA-C124-025E48BF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8EFF-D7D7-B9A8-05B5-D49D57F1F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AF91C-DA3B-F301-4C17-DD375F77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D61FD-E7BD-6DF3-6256-3B74448A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A916-652F-4D79-850D-65D3C4A44E0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B22DA-D1A8-D4B2-1609-4E61AFA7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58835-D781-5F38-20BD-F824481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2041-5644-4C17-9128-0BA359469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49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46CA-DF51-3AE8-2792-DE6215F2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17430-75C7-F4BC-4CB3-D2129DEE1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A01C4-25D1-1558-A3D0-1AD60C9DD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B5BAC-00E8-0EDC-6CC0-055CCF119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7577C-BDEF-DB53-9847-B8B258105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F4ACF-3A94-0960-1A1B-551E9641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A916-652F-4D79-850D-65D3C4A44E0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DE612-BA0F-AB4E-1AC5-1812DC9C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CB1CF-6403-840F-FE5C-B9E06AC3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2041-5644-4C17-9128-0BA359469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4428-2E24-9970-45D3-9566E61E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FE9D1-C777-B590-AAED-82E47241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A916-652F-4D79-850D-65D3C4A44E0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3FD6F-CD82-6EF3-CCEC-CD129CC9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5F02D-6207-8FE7-8429-FF096E56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2041-5644-4C17-9128-0BA359469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7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8B0A3-481F-6FC5-D6DE-3FCC6F7B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A916-652F-4D79-850D-65D3C4A44E0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23D17-8154-C16C-87E8-B0F71884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35ED8-F109-CF21-6824-EF87841D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2041-5644-4C17-9128-0BA359469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89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B4B0-628C-7B78-F3EB-0B6A43F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0888-EDE1-E0AC-F249-A1365D2C6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221D6-7D91-644D-A3BB-8D132D6F9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8080C-7F24-144D-FEF9-88C2F74B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A916-652F-4D79-850D-65D3C4A44E0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0D30-FDF1-1007-C569-C8A56966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B574E-EC3F-77AD-2353-4B303778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2041-5644-4C17-9128-0BA359469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436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22BD-8CBF-2D70-3F2D-81277ACF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CD523-CC2D-4291-6B63-D551F0998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35157-73EE-08B0-F17D-E13088BCE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4824-9D27-4415-B71A-5CB1FCAF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A916-652F-4D79-850D-65D3C4A44E0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2455E-D28C-80D7-87F7-7038AC2E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3DC9B-345B-C2DB-7D2E-210B6322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2041-5644-4C17-9128-0BA359469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43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16710-AC49-F499-53A8-BDCD157E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BE06E-087B-38BF-5E23-A61092F4F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F4E4-B61B-E75A-A277-8ABD3B584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A916-652F-4D79-850D-65D3C4A44E0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B2B8-E087-7BEF-4DD0-66E7F0E06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299A7-EB02-777E-6AF3-34441E53C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2041-5644-4C17-9128-0BA359469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2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Various combinations of on-premise and cloud solutions to high availability and 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>
            <a:extLst>
              <a:ext uri="{FF2B5EF4-FFF2-40B4-BE49-F238E27FC236}">
                <a16:creationId xmlns:a16="http://schemas.microsoft.com/office/drawing/2014/main" id="{DB109DEF-9288-60BA-899E-0622523D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7" b="5432"/>
          <a:stretch>
            <a:fillRect/>
          </a:stretch>
        </p:blipFill>
        <p:spPr bwMode="auto">
          <a:xfrm>
            <a:off x="1507678" y="2272559"/>
            <a:ext cx="8678352" cy="458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8507-DDD2-4361-9306-0DB2AA0D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574" y="881373"/>
            <a:ext cx="8639467" cy="900095"/>
          </a:xfrm>
        </p:spPr>
        <p:txBody>
          <a:bodyPr>
            <a:normAutofit fontScale="25000" lnSpcReduction="20000"/>
          </a:bodyPr>
          <a:lstStyle/>
          <a:p>
            <a:pPr marL="95052" indent="0" algn="ctr">
              <a:buNone/>
              <a:defRPr/>
            </a:pPr>
            <a:r>
              <a:rPr lang="en-US" sz="2540" b="1" dirty="0"/>
              <a:t>Multi-Site Active-Active</a:t>
            </a:r>
          </a:p>
          <a:p>
            <a:pPr>
              <a:defRPr/>
            </a:pPr>
            <a:r>
              <a:rPr lang="en-US" sz="2177" dirty="0"/>
              <a:t>Give 50% of the workload to AWS and 50% to on-premise system</a:t>
            </a:r>
          </a:p>
          <a:p>
            <a:pPr>
              <a:defRPr/>
            </a:pPr>
            <a:r>
              <a:rPr lang="en-US" sz="2177" dirty="0"/>
              <a:t>AWS system gets tested very thoroughly and constantly</a:t>
            </a:r>
          </a:p>
          <a:p>
            <a:pPr>
              <a:defRPr/>
            </a:pPr>
            <a:r>
              <a:rPr lang="en-US" sz="2177" dirty="0"/>
              <a:t>Best solution for handling failure</a:t>
            </a:r>
          </a:p>
          <a:p>
            <a:pPr>
              <a:defRPr/>
            </a:pPr>
            <a:r>
              <a:rPr lang="en-US" sz="2177" dirty="0"/>
              <a:t>More cost on AWS </a:t>
            </a:r>
          </a:p>
          <a:p>
            <a:pPr>
              <a:defRPr/>
            </a:pPr>
            <a:endParaRPr lang="en-US" sz="2177" dirty="0"/>
          </a:p>
          <a:p>
            <a:pPr>
              <a:defRPr/>
            </a:pPr>
            <a:endParaRPr lang="en-US" sz="25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11813B0-8AF1-4637-1630-F889581DC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66"/>
              <a:t>Spectrum between High Availability and Disaster Recovery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9CF9ED9E-0759-CD15-B6C2-327A41E17D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2187590"/>
            <a:ext cx="4543385" cy="295678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540" dirty="0"/>
              <a:t>It is not an all or nothing proposition</a:t>
            </a:r>
          </a:p>
          <a:p>
            <a:r>
              <a:rPr lang="en-US" altLang="en-US" sz="2540" dirty="0"/>
              <a:t>Different degrees of on-premise versus cloud solutions</a:t>
            </a:r>
          </a:p>
          <a:p>
            <a:r>
              <a:rPr lang="en-US" altLang="en-US" sz="2540" dirty="0"/>
              <a:t>Four Examples</a:t>
            </a:r>
          </a:p>
          <a:p>
            <a:pPr lvl="1"/>
            <a:r>
              <a:rPr lang="en-US" altLang="en-US" sz="2540" dirty="0"/>
              <a:t>Backup and restore</a:t>
            </a:r>
          </a:p>
          <a:p>
            <a:pPr lvl="1"/>
            <a:r>
              <a:rPr lang="en-US" altLang="en-US" sz="2540" dirty="0"/>
              <a:t>Pilot light</a:t>
            </a:r>
          </a:p>
          <a:p>
            <a:pPr lvl="1"/>
            <a:r>
              <a:rPr lang="en-US" altLang="en-US" sz="2540" dirty="0"/>
              <a:t>Fully working low capacity standby</a:t>
            </a:r>
          </a:p>
          <a:p>
            <a:pPr lvl="1"/>
            <a:r>
              <a:rPr lang="en-US" altLang="en-US" sz="2540" dirty="0"/>
              <a:t>Multi-site hot standby</a:t>
            </a:r>
          </a:p>
          <a:p>
            <a:endParaRPr lang="en-US" altLang="en-US" sz="2540" dirty="0"/>
          </a:p>
          <a:p>
            <a:endParaRPr lang="en-US" altLang="en-US" sz="254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3">
            <a:extLst>
              <a:ext uri="{FF2B5EF4-FFF2-40B4-BE49-F238E27FC236}">
                <a16:creationId xmlns:a16="http://schemas.microsoft.com/office/drawing/2014/main" id="{43E8EA7D-1631-83C5-08DB-432E1FF3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4" b="4312"/>
          <a:stretch>
            <a:fillRect/>
          </a:stretch>
        </p:blipFill>
        <p:spPr bwMode="auto">
          <a:xfrm>
            <a:off x="1850436" y="2383451"/>
            <a:ext cx="8136854" cy="409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7B7D-086C-4AA1-A854-F488FF36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574" y="685512"/>
            <a:ext cx="9234464" cy="1645859"/>
          </a:xfrm>
        </p:spPr>
        <p:txBody>
          <a:bodyPr>
            <a:normAutofit fontScale="92500" lnSpcReduction="10000"/>
          </a:bodyPr>
          <a:lstStyle/>
          <a:p>
            <a:pPr marL="95052" indent="0" algn="ctr">
              <a:buNone/>
              <a:defRPr/>
            </a:pPr>
            <a:r>
              <a:rPr lang="en-US" sz="2540" b="1" dirty="0"/>
              <a:t>Minimal Cloud: Backup and restore</a:t>
            </a:r>
          </a:p>
          <a:p>
            <a:pPr marL="95052" indent="0">
              <a:buNone/>
              <a:defRPr/>
            </a:pPr>
            <a:endParaRPr lang="en-US" sz="2540" dirty="0"/>
          </a:p>
          <a:p>
            <a:pPr>
              <a:defRPr/>
            </a:pPr>
            <a:r>
              <a:rPr lang="en-US" sz="2540" dirty="0"/>
              <a:t>Run everything on premise</a:t>
            </a:r>
          </a:p>
          <a:p>
            <a:pPr>
              <a:defRPr/>
            </a:pPr>
            <a:r>
              <a:rPr lang="en-US" sz="2540" dirty="0"/>
              <a:t>Back up data into S3 buckets in AWS</a:t>
            </a:r>
          </a:p>
          <a:p>
            <a:pPr>
              <a:defRPr/>
            </a:pPr>
            <a:endParaRPr lang="en-US" sz="2540" dirty="0"/>
          </a:p>
          <a:p>
            <a:pPr>
              <a:defRPr/>
            </a:pPr>
            <a:endParaRPr lang="en-US" sz="25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>
            <a:extLst>
              <a:ext uri="{FF2B5EF4-FFF2-40B4-BE49-F238E27FC236}">
                <a16:creationId xmlns:a16="http://schemas.microsoft.com/office/drawing/2014/main" id="{76A26531-9B05-E951-3E6A-3CD71A53E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/>
          <a:stretch>
            <a:fillRect/>
          </a:stretch>
        </p:blipFill>
        <p:spPr bwMode="auto">
          <a:xfrm>
            <a:off x="2373210" y="2645558"/>
            <a:ext cx="6548368" cy="407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93896C-CC75-4320-9E8D-088A289B8F58}"/>
              </a:ext>
            </a:extLst>
          </p:cNvPr>
          <p:cNvSpPr/>
          <p:nvPr/>
        </p:nvSpPr>
        <p:spPr>
          <a:xfrm>
            <a:off x="1523520" y="685512"/>
            <a:ext cx="9080154" cy="14883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95052" algn="ctr">
              <a:defRPr/>
            </a:pPr>
            <a:r>
              <a:rPr lang="en-US" sz="2540" b="1" dirty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t>Minimal Cloud: Backup and restore</a:t>
            </a:r>
            <a:endParaRPr lang="en-US" sz="1633" dirty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marL="311079" indent="-311079">
              <a:buFont typeface="Arial"/>
              <a:buChar char="•"/>
              <a:defRPr/>
            </a:pPr>
            <a:r>
              <a:rPr lang="en-US" sz="1633" dirty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t>When on-premise system goes down start restore</a:t>
            </a:r>
          </a:p>
          <a:p>
            <a:pPr marL="311079" indent="-311079">
              <a:buFont typeface="Arial"/>
              <a:buChar char="•"/>
              <a:defRPr/>
            </a:pPr>
            <a:r>
              <a:rPr lang="en-US" sz="1633" dirty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t>During restore</a:t>
            </a:r>
          </a:p>
          <a:p>
            <a:pPr marL="724411" lvl="1" indent="-311079">
              <a:buFont typeface="Arial"/>
              <a:buChar char="•"/>
              <a:defRPr/>
            </a:pPr>
            <a:r>
              <a:rPr lang="en-US" sz="1633" dirty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t>Create AWS instances</a:t>
            </a:r>
          </a:p>
          <a:p>
            <a:pPr marL="724411" lvl="1" indent="-311079">
              <a:buFont typeface="Arial"/>
              <a:buChar char="•"/>
              <a:defRPr/>
            </a:pPr>
            <a:r>
              <a:rPr lang="en-US" sz="1633" dirty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t>Restore data from S3 bucket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96F74DB8-DFED-58DE-35AB-0A2CE66A3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3" b="1"/>
              <a:t>Minimal Cloud: Backup and restore</a:t>
            </a:r>
            <a:br>
              <a:rPr lang="en-US" altLang="en-US" sz="2903"/>
            </a:br>
            <a:endParaRPr lang="en-US" altLang="en-US" sz="2903"/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A3D1287A-7CAC-FDD9-34B4-292FBCF658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Low usage of cloud solution</a:t>
            </a:r>
          </a:p>
          <a:p>
            <a:r>
              <a:rPr lang="en-US" altLang="en-US" sz="2540"/>
              <a:t>Low AWS cost</a:t>
            </a:r>
          </a:p>
          <a:p>
            <a:r>
              <a:rPr lang="en-US" altLang="en-US" sz="2540"/>
              <a:t>Slow at recovery</a:t>
            </a:r>
          </a:p>
          <a:p>
            <a:pPr lvl="1"/>
            <a:r>
              <a:rPr lang="en-US" altLang="en-US" sz="2540"/>
              <a:t>Need to spin up instances and extract data from S3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>
            <a:extLst>
              <a:ext uri="{FF2B5EF4-FFF2-40B4-BE49-F238E27FC236}">
                <a16:creationId xmlns:a16="http://schemas.microsoft.com/office/drawing/2014/main" id="{99480A73-9922-BBBD-67A1-FF73DF848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5" b="4349"/>
          <a:stretch>
            <a:fillRect/>
          </a:stretch>
        </p:blipFill>
        <p:spPr bwMode="auto">
          <a:xfrm>
            <a:off x="1784188" y="2412254"/>
            <a:ext cx="8239105" cy="44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12DB-4C93-46BA-9C7F-BA972A3A1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574" y="685512"/>
            <a:ext cx="8639467" cy="900095"/>
          </a:xfrm>
        </p:spPr>
        <p:txBody>
          <a:bodyPr>
            <a:normAutofit fontScale="40000" lnSpcReduction="20000"/>
          </a:bodyPr>
          <a:lstStyle/>
          <a:p>
            <a:pPr marL="95052" indent="0" algn="ctr">
              <a:buNone/>
              <a:defRPr/>
            </a:pPr>
            <a:r>
              <a:rPr lang="en-US" sz="2540" b="1" dirty="0"/>
              <a:t>Pilot Light</a:t>
            </a:r>
            <a:endParaRPr lang="en-US" sz="2540" dirty="0"/>
          </a:p>
          <a:p>
            <a:pPr>
              <a:defRPr/>
            </a:pPr>
            <a:r>
              <a:rPr lang="en-US" sz="2177" dirty="0"/>
              <a:t>Run everything on premise</a:t>
            </a:r>
          </a:p>
          <a:p>
            <a:pPr>
              <a:defRPr/>
            </a:pPr>
            <a:r>
              <a:rPr lang="en-US" sz="2177" dirty="0"/>
              <a:t>Replicate onto a database server on AWS</a:t>
            </a:r>
          </a:p>
          <a:p>
            <a:pPr>
              <a:defRPr/>
            </a:pPr>
            <a:r>
              <a:rPr lang="en-US" sz="2177" dirty="0"/>
              <a:t>Create the standby servers on AWS but do not have them actively running</a:t>
            </a:r>
          </a:p>
          <a:p>
            <a:pPr>
              <a:defRPr/>
            </a:pPr>
            <a:endParaRPr lang="en-US" sz="2177" dirty="0"/>
          </a:p>
          <a:p>
            <a:pPr>
              <a:defRPr/>
            </a:pPr>
            <a:endParaRPr lang="en-US" sz="25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179DEF55-6681-C2D6-52F9-E20704E75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Pilot Light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996C1C28-190A-F3FF-E593-21BBFDFDA3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Faster during recovery since database is active and contains most up-to-date data</a:t>
            </a:r>
          </a:p>
          <a:p>
            <a:r>
              <a:rPr lang="en-US" altLang="en-US" sz="2540"/>
              <a:t>More costly than backup and restore since </a:t>
            </a:r>
          </a:p>
          <a:p>
            <a:pPr lvl="1"/>
            <a:r>
              <a:rPr lang="en-US" altLang="en-US" sz="2540"/>
              <a:t>Need to keep an active database</a:t>
            </a:r>
          </a:p>
          <a:p>
            <a:pPr lvl="1"/>
            <a:r>
              <a:rPr lang="en-US" altLang="en-US" sz="2540"/>
              <a:t>Standby non-active servers (need to pay for storage cost on EBS)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3">
            <a:extLst>
              <a:ext uri="{FF2B5EF4-FFF2-40B4-BE49-F238E27FC236}">
                <a16:creationId xmlns:a16="http://schemas.microsoft.com/office/drawing/2014/main" id="{31851150-0EAE-6060-2B16-FFCEC54E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5" t="9663" r="6818" b="5956"/>
          <a:stretch>
            <a:fillRect/>
          </a:stretch>
        </p:blipFill>
        <p:spPr bwMode="auto">
          <a:xfrm>
            <a:off x="2894545" y="2645559"/>
            <a:ext cx="6293461" cy="412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A148-D3D8-49B5-A465-FB931A7E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574" y="685512"/>
            <a:ext cx="8639467" cy="900095"/>
          </a:xfrm>
        </p:spPr>
        <p:txBody>
          <a:bodyPr>
            <a:normAutofit fontScale="40000" lnSpcReduction="20000"/>
          </a:bodyPr>
          <a:lstStyle/>
          <a:p>
            <a:pPr marL="95052" indent="0" algn="ctr">
              <a:buNone/>
              <a:defRPr/>
            </a:pPr>
            <a:r>
              <a:rPr lang="en-US" sz="2540" b="1" dirty="0"/>
              <a:t>Fully-working Low Capacity Standby</a:t>
            </a:r>
            <a:endParaRPr lang="en-US" sz="2540" dirty="0"/>
          </a:p>
          <a:p>
            <a:pPr>
              <a:defRPr/>
            </a:pPr>
            <a:r>
              <a:rPr lang="en-US" sz="2177" dirty="0"/>
              <a:t>Use route 53 to split workload between on-premise and AWS</a:t>
            </a:r>
          </a:p>
          <a:p>
            <a:pPr>
              <a:defRPr/>
            </a:pPr>
            <a:r>
              <a:rPr lang="en-US" sz="2177" dirty="0"/>
              <a:t>Majority of workload on-premise (say 90%)</a:t>
            </a:r>
          </a:p>
          <a:p>
            <a:pPr>
              <a:defRPr/>
            </a:pPr>
            <a:r>
              <a:rPr lang="en-US" sz="2177" dirty="0"/>
              <a:t>Putting 10% on AWS means we are constantly testing the AWS servers to make sure they are working correctly.</a:t>
            </a:r>
          </a:p>
          <a:p>
            <a:pPr>
              <a:defRPr/>
            </a:pPr>
            <a:endParaRPr lang="en-US" sz="2177" dirty="0"/>
          </a:p>
          <a:p>
            <a:pPr>
              <a:defRPr/>
            </a:pPr>
            <a:endParaRPr lang="en-US" sz="25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6E15162E-695D-BCB0-4D08-E6FD5F6D9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881373"/>
            <a:ext cx="8141174" cy="691273"/>
          </a:xfrm>
        </p:spPr>
        <p:txBody>
          <a:bodyPr/>
          <a:lstStyle/>
          <a:p>
            <a:r>
              <a:rPr lang="en-US" altLang="en-US" sz="3266" b="1"/>
              <a:t>Fully-working Low Capacity Standby</a:t>
            </a:r>
            <a:endParaRPr lang="en-US" altLang="en-US" sz="3266"/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FD2C3ED6-0B2B-795C-9847-12613E553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If on-premise system goes down we can quickly fail-over to the active standby system on AWS</a:t>
            </a:r>
          </a:p>
          <a:p>
            <a:pPr lvl="1"/>
            <a:r>
              <a:rPr lang="en-US" altLang="en-US" sz="2540"/>
              <a:t>Just need to quickly increase number of servers on AWS</a:t>
            </a:r>
          </a:p>
          <a:p>
            <a:r>
              <a:rPr lang="en-US" altLang="en-US" sz="2540"/>
              <a:t>More costly than previous solutions in terms of cloud costs, however, it reacts much better during system failure </a:t>
            </a:r>
          </a:p>
          <a:p>
            <a:endParaRPr lang="en-US" altLang="en-US" sz="254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E381FF-4342-489E-8690-F8CDEACF2D75}"/>
</file>

<file path=customXml/itemProps2.xml><?xml version="1.0" encoding="utf-8"?>
<ds:datastoreItem xmlns:ds="http://schemas.openxmlformats.org/officeDocument/2006/customXml" ds:itemID="{D41853EC-FD23-49AB-96CC-F3993276A59A}"/>
</file>

<file path=customXml/itemProps3.xml><?xml version="1.0" encoding="utf-8"?>
<ds:datastoreItem xmlns:ds="http://schemas.openxmlformats.org/officeDocument/2006/customXml" ds:itemID="{A629346F-E772-47EE-89BF-76C2FF4CB046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Roboto Condensed</vt:lpstr>
      <vt:lpstr>Times New Roman</vt:lpstr>
      <vt:lpstr>Office Theme</vt:lpstr>
      <vt:lpstr>Various combinations of on-premise and cloud solutions to high availability and disaster recovery</vt:lpstr>
      <vt:lpstr>Spectrum between High Availability and Disaster Recovery</vt:lpstr>
      <vt:lpstr>PowerPoint Presentation</vt:lpstr>
      <vt:lpstr>PowerPoint Presentation</vt:lpstr>
      <vt:lpstr>Minimal Cloud: Backup and restore </vt:lpstr>
      <vt:lpstr>PowerPoint Presentation</vt:lpstr>
      <vt:lpstr>Pilot Light</vt:lpstr>
      <vt:lpstr>PowerPoint Presentation</vt:lpstr>
      <vt:lpstr>Fully-working Low Capacity Standby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Various combinations of on-premise and cloud solutions to high availability and disaster recovery</dc:title>
  <dc:creator>Butler, Kylie</dc:creator>
  <cp:lastModifiedBy>Butler, Kylie</cp:lastModifiedBy>
  <cp:revision>1</cp:revision>
  <dcterms:created xsi:type="dcterms:W3CDTF">2022-08-26T07:51:08Z</dcterms:created>
  <dcterms:modified xsi:type="dcterms:W3CDTF">2022-08-26T07:52:26Z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