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618" r:id="rId2"/>
    <p:sldId id="631" r:id="rId3"/>
    <p:sldId id="633" r:id="rId4"/>
    <p:sldId id="632" r:id="rId5"/>
    <p:sldId id="635" r:id="rId6"/>
    <p:sldId id="634" r:id="rId7"/>
    <p:sldId id="636" r:id="rId8"/>
    <p:sldId id="637" r:id="rId9"/>
    <p:sldId id="640" r:id="rId10"/>
    <p:sldId id="638" r:id="rId11"/>
    <p:sldId id="639" r:id="rId12"/>
    <p:sldId id="641" r:id="rId13"/>
    <p:sldId id="381" r:id="rId14"/>
    <p:sldId id="642" r:id="rId15"/>
    <p:sldId id="643" r:id="rId16"/>
    <p:sldId id="644" r:id="rId17"/>
    <p:sldId id="630" r:id="rId18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F9A"/>
    <a:srgbClr val="0A1CF0"/>
    <a:srgbClr val="0EB01D"/>
    <a:srgbClr val="0A7F19"/>
    <a:srgbClr val="0D951C"/>
    <a:srgbClr val="0FA51F"/>
    <a:srgbClr val="11C823"/>
    <a:srgbClr val="0FA720"/>
    <a:srgbClr val="17F5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37" autoAdjust="0"/>
    <p:restoredTop sz="95666" autoAdjust="0"/>
  </p:normalViewPr>
  <p:slideViewPr>
    <p:cSldViewPr>
      <p:cViewPr varScale="1">
        <p:scale>
          <a:sx n="70" d="100"/>
          <a:sy n="70" d="100"/>
        </p:scale>
        <p:origin x="200" y="992"/>
      </p:cViewPr>
      <p:guideLst>
        <p:guide orient="horz" pos="2387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7" d="100"/>
          <a:sy n="87" d="100"/>
        </p:scale>
        <p:origin x="-2712" y="-96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076362" cy="511731"/>
          </a:xfrm>
          <a:prstGeom prst="rect">
            <a:avLst/>
          </a:prstGeom>
        </p:spPr>
        <p:txBody>
          <a:bodyPr vert="horz" lIns="99038" tIns="49519" rIns="99038" bIns="49519" rtlCol="0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6" y="1"/>
            <a:ext cx="3076362" cy="511731"/>
          </a:xfrm>
          <a:prstGeom prst="rect">
            <a:avLst/>
          </a:prstGeom>
        </p:spPr>
        <p:txBody>
          <a:bodyPr vert="horz" lIns="99038" tIns="49519" rIns="99038" bIns="49519" rtlCol="0"/>
          <a:lstStyle>
            <a:lvl1pPr algn="r">
              <a:defRPr sz="1300"/>
            </a:lvl1pPr>
          </a:lstStyle>
          <a:p>
            <a:fld id="{508FE9A7-3016-41DE-A605-0D70F13EAC75}" type="datetimeFigureOut">
              <a:rPr lang="en-AU" smtClean="0"/>
              <a:pPr/>
              <a:t>19/8/20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9721107"/>
            <a:ext cx="3076362" cy="511731"/>
          </a:xfrm>
          <a:prstGeom prst="rect">
            <a:avLst/>
          </a:prstGeom>
        </p:spPr>
        <p:txBody>
          <a:bodyPr vert="horz" lIns="99038" tIns="49519" rIns="99038" bIns="49519" rtlCol="0" anchor="b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6" y="9721107"/>
            <a:ext cx="3076362" cy="511731"/>
          </a:xfrm>
          <a:prstGeom prst="rect">
            <a:avLst/>
          </a:prstGeom>
        </p:spPr>
        <p:txBody>
          <a:bodyPr vert="horz" lIns="99038" tIns="49519" rIns="99038" bIns="49519" rtlCol="0" anchor="b"/>
          <a:lstStyle>
            <a:lvl1pPr algn="r">
              <a:defRPr sz="1300"/>
            </a:lvl1pPr>
          </a:lstStyle>
          <a:p>
            <a:fld id="{971A951D-256C-4085-AA20-0E1BDBC8872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46774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076362" cy="511731"/>
          </a:xfrm>
          <a:prstGeom prst="rect">
            <a:avLst/>
          </a:prstGeom>
        </p:spPr>
        <p:txBody>
          <a:bodyPr vert="horz" lIns="99038" tIns="49519" rIns="99038" bIns="49519" rtlCol="0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6" y="1"/>
            <a:ext cx="3076362" cy="511731"/>
          </a:xfrm>
          <a:prstGeom prst="rect">
            <a:avLst/>
          </a:prstGeom>
        </p:spPr>
        <p:txBody>
          <a:bodyPr vert="horz" lIns="99038" tIns="49519" rIns="99038" bIns="49519" rtlCol="0"/>
          <a:lstStyle>
            <a:lvl1pPr algn="r">
              <a:defRPr sz="1300"/>
            </a:lvl1pPr>
          </a:lstStyle>
          <a:p>
            <a:fld id="{9B90FFD6-BA15-4824-ABD9-D9FEDB3834EE}" type="datetimeFigureOut">
              <a:rPr lang="en-AU" smtClean="0"/>
              <a:pPr/>
              <a:t>19/8/20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8" tIns="49519" rIns="99038" bIns="4951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38" tIns="49519" rIns="99038" bIns="4951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721107"/>
            <a:ext cx="3076362" cy="511731"/>
          </a:xfrm>
          <a:prstGeom prst="rect">
            <a:avLst/>
          </a:prstGeom>
        </p:spPr>
        <p:txBody>
          <a:bodyPr vert="horz" lIns="99038" tIns="49519" rIns="99038" bIns="49519" rtlCol="0" anchor="b"/>
          <a:lstStyle>
            <a:lvl1pPr algn="l">
              <a:defRPr sz="1300"/>
            </a:lvl1pPr>
          </a:lstStyle>
          <a:p>
            <a:r>
              <a:rPr lang="en-US" dirty="0"/>
              <a:t>0 Subject information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6" y="9721107"/>
            <a:ext cx="3076362" cy="511731"/>
          </a:xfrm>
          <a:prstGeom prst="rect">
            <a:avLst/>
          </a:prstGeom>
        </p:spPr>
        <p:txBody>
          <a:bodyPr vert="horz" lIns="99038" tIns="49519" rIns="99038" bIns="49519" rtlCol="0" anchor="b"/>
          <a:lstStyle>
            <a:lvl1pPr algn="r">
              <a:defRPr sz="1300"/>
            </a:lvl1pPr>
          </a:lstStyle>
          <a:p>
            <a:fld id="{84953BE2-B9DC-45BF-A369-B7B8D7982363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32851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dirty="0"/>
              <a:t>Apparent viscosity of RBC suspensions vs. shear rate</a:t>
            </a:r>
            <a:br>
              <a:rPr lang="en-AU" sz="1200" dirty="0"/>
            </a:br>
            <a:endParaRPr lang="en-AU" sz="1200" dirty="0"/>
          </a:p>
          <a:p>
            <a:r>
              <a:rPr lang="en-AU" sz="1200" dirty="0"/>
              <a:t>NP: normal RBCs in plasma;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/>
              <a:t>NA: normal RBCs in saline + albumin; </a:t>
            </a:r>
            <a:r>
              <a:rPr lang="en-AU" dirty="0" err="1"/>
              <a:t>Saline+albumin</a:t>
            </a:r>
            <a:r>
              <a:rPr lang="en-AU" dirty="0"/>
              <a:t> used to match plasma viscosity</a:t>
            </a:r>
            <a:r>
              <a:rPr lang="en-AU" sz="1200" dirty="0"/>
              <a:t> </a:t>
            </a:r>
            <a:br>
              <a:rPr lang="en-AU" sz="1200" dirty="0"/>
            </a:br>
            <a:r>
              <a:rPr lang="en-AU" sz="1200" dirty="0"/>
              <a:t>HA: RBCS fixed in saline + albumin</a:t>
            </a:r>
            <a:br>
              <a:rPr lang="en-AU" sz="1200" dirty="0"/>
            </a:br>
            <a:endParaRPr lang="en-AU" sz="1200" dirty="0"/>
          </a:p>
          <a:p>
            <a:r>
              <a:rPr lang="en-AU" dirty="0"/>
              <a:t>NP: viscosity decreases with shear rate until 100 s-1 where it exhibits Newtonian behaviour (viscosity independent of shear rate)</a:t>
            </a:r>
          </a:p>
          <a:p>
            <a:r>
              <a:rPr lang="en-AU" dirty="0"/>
              <a:t>NA: viscosity lower at low shear rates, similar to blood above 10s-1.</a:t>
            </a:r>
            <a:r>
              <a:rPr lang="en-AU" baseline="0" dirty="0"/>
              <a:t> suggest blood proteins interact with RBCs to increase blood viscosity </a:t>
            </a:r>
            <a:r>
              <a:rPr lang="en-AU" baseline="0" dirty="0" err="1"/>
              <a:t>cf</a:t>
            </a:r>
            <a:r>
              <a:rPr lang="en-AU" baseline="0" dirty="0"/>
              <a:t> RBCs in saline (fibrinogen causes RBC aggregation, break up at high shear rates so viscosity drops)</a:t>
            </a:r>
          </a:p>
          <a:p>
            <a:r>
              <a:rPr lang="en-AU" baseline="0" dirty="0"/>
              <a:t>HA: RBCs rigid: approx. Newtonian but higher viscosity at high shear rates. So lower viscosity is due to deformation of RBCs (reduces work to pump blood)</a:t>
            </a:r>
          </a:p>
          <a:p>
            <a:endParaRPr lang="en-AU" baseline="0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3BE2-B9DC-45BF-A369-B7B8D7982363}" type="slidenum">
              <a:rPr lang="en-AU" smtClean="0"/>
              <a:pPr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90383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Blood vessels respond actively to changes in blood flow rate, pressure, drugs etc.</a:t>
            </a:r>
            <a:r>
              <a:rPr lang="en-AU" baseline="0" dirty="0"/>
              <a:t> </a:t>
            </a:r>
          </a:p>
          <a:p>
            <a:r>
              <a:rPr lang="en-AU" baseline="0" dirty="0"/>
              <a:t>Can constrict / dilate due to arterial smooth muscle cell stimulation, vasodilators and vasoconstrictors released by endothelial cells</a:t>
            </a:r>
          </a:p>
          <a:p>
            <a:r>
              <a:rPr lang="en-AU" baseline="0" dirty="0"/>
              <a:t>Pathological constriction of blood vessels : stenosis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3BE2-B9DC-45BF-A369-B7B8D7982363}" type="slidenum">
              <a:rPr lang="en-AU" smtClean="0"/>
              <a:pPr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0908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Blood vessels respond actively to changes in blood flow rate, pressure, drugs etc.</a:t>
            </a:r>
            <a:r>
              <a:rPr lang="en-AU" baseline="0" dirty="0"/>
              <a:t> </a:t>
            </a:r>
          </a:p>
          <a:p>
            <a:r>
              <a:rPr lang="en-AU" baseline="0" dirty="0"/>
              <a:t>Can constrict / dilate due to arterial smooth muscle cell stimulation, vasodilators and vasoconstrictors released by endothelial cells</a:t>
            </a:r>
          </a:p>
          <a:p>
            <a:r>
              <a:rPr lang="en-AU" baseline="0" dirty="0"/>
              <a:t>Pathological constriction of blood vessels : stenosis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3BE2-B9DC-45BF-A369-B7B8D7982363}" type="slidenum">
              <a:rPr lang="en-AU" smtClean="0"/>
              <a:pPr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9724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Blood vessels respond actively to changes in blood flow rate, pressure, drugs etc.</a:t>
            </a:r>
            <a:r>
              <a:rPr lang="en-AU" baseline="0" dirty="0"/>
              <a:t> </a:t>
            </a:r>
          </a:p>
          <a:p>
            <a:r>
              <a:rPr lang="en-AU" baseline="0" dirty="0"/>
              <a:t>Can constrict / dilate due to arterial smooth muscle cell stimulation, vasodilators and vasoconstrictors released by endothelial cells</a:t>
            </a:r>
          </a:p>
          <a:p>
            <a:r>
              <a:rPr lang="en-AU" baseline="0" dirty="0"/>
              <a:t>Pathological constriction of blood vessels : stenosis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3BE2-B9DC-45BF-A369-B7B8D7982363}" type="slidenum">
              <a:rPr lang="en-AU" smtClean="0"/>
              <a:pPr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9522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Water viscosity = 0.7 mPa s at 37C – difference</a:t>
            </a:r>
            <a:r>
              <a:rPr lang="en-AU" baseline="0" dirty="0"/>
              <a:t> in plasma due to proteins</a:t>
            </a:r>
          </a:p>
          <a:p>
            <a:r>
              <a:rPr lang="en-AU" baseline="0" dirty="0"/>
              <a:t>Blood non-</a:t>
            </a:r>
            <a:r>
              <a:rPr lang="en-AU" baseline="0" dirty="0" err="1"/>
              <a:t>newtonian</a:t>
            </a:r>
            <a:r>
              <a:rPr lang="en-AU" baseline="0" dirty="0"/>
              <a:t> due to RBCs</a:t>
            </a:r>
          </a:p>
          <a:p>
            <a:r>
              <a:rPr lang="en-AU" baseline="0" dirty="0" err="1"/>
              <a:t>Hematocrit</a:t>
            </a:r>
            <a:r>
              <a:rPr lang="en-AU" baseline="0" dirty="0"/>
              <a:t>: volume fraction of RBCs in the blood (~43-49% in men, 37-43% in women)</a:t>
            </a:r>
          </a:p>
          <a:p>
            <a:r>
              <a:rPr lang="en-AU" baseline="0" dirty="0"/>
              <a:t>Yield stress ~ 0.02, depends on fibrinogen concentration. </a:t>
            </a:r>
          </a:p>
          <a:p>
            <a:r>
              <a:rPr lang="en-AU" baseline="0" dirty="0"/>
              <a:t>Various constitutive equations, </a:t>
            </a:r>
            <a:r>
              <a:rPr lang="en-AU" baseline="0" dirty="0" err="1"/>
              <a:t>casson</a:t>
            </a:r>
            <a:r>
              <a:rPr lang="en-AU" baseline="0" dirty="0"/>
              <a:t> is one of the simplest, captures behaviour quite well (empirical)</a:t>
            </a:r>
          </a:p>
          <a:p>
            <a:endParaRPr lang="en-AU" baseline="0" dirty="0"/>
          </a:p>
          <a:p>
            <a:r>
              <a:rPr lang="en-AU" baseline="0" dirty="0"/>
              <a:t>Shear rates: carotid artery ~ 150-500 s-1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3BE2-B9DC-45BF-A369-B7B8D7982363}" type="slidenum">
              <a:rPr lang="en-AU" smtClean="0"/>
              <a:pPr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1195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Water viscosity = 0.7 mPa s at 37C – difference</a:t>
            </a:r>
            <a:r>
              <a:rPr lang="en-AU" baseline="0" dirty="0"/>
              <a:t> in plasma due to proteins</a:t>
            </a:r>
          </a:p>
          <a:p>
            <a:r>
              <a:rPr lang="en-AU" baseline="0" dirty="0"/>
              <a:t>Blood non-</a:t>
            </a:r>
            <a:r>
              <a:rPr lang="en-AU" baseline="0" dirty="0" err="1"/>
              <a:t>newtonian</a:t>
            </a:r>
            <a:r>
              <a:rPr lang="en-AU" baseline="0" dirty="0"/>
              <a:t> due to RBCs</a:t>
            </a:r>
          </a:p>
          <a:p>
            <a:r>
              <a:rPr lang="en-AU" baseline="0" dirty="0" err="1"/>
              <a:t>Hematocrit</a:t>
            </a:r>
            <a:r>
              <a:rPr lang="en-AU" baseline="0" dirty="0"/>
              <a:t>: volume fraction of RBCs in the blood (~43-49% in men, 37-43% in women)</a:t>
            </a:r>
          </a:p>
          <a:p>
            <a:r>
              <a:rPr lang="en-AU" baseline="0" dirty="0"/>
              <a:t>Yield stress ~ 0.02, depends on fibrinogen concentration. </a:t>
            </a:r>
          </a:p>
          <a:p>
            <a:r>
              <a:rPr lang="en-AU" baseline="0" dirty="0"/>
              <a:t>Various constitutive equations, </a:t>
            </a:r>
            <a:r>
              <a:rPr lang="en-AU" baseline="0" dirty="0" err="1"/>
              <a:t>casson</a:t>
            </a:r>
            <a:r>
              <a:rPr lang="en-AU" baseline="0" dirty="0"/>
              <a:t> is one of the simplest, captures behaviour quite well (empirical)</a:t>
            </a:r>
          </a:p>
          <a:p>
            <a:endParaRPr lang="en-AU" baseline="0" dirty="0"/>
          </a:p>
          <a:p>
            <a:r>
              <a:rPr lang="en-AU" baseline="0" dirty="0"/>
              <a:t>Shear rates: carotid artery ~ 150-500 s-1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3BE2-B9DC-45BF-A369-B7B8D7982363}" type="slidenum">
              <a:rPr lang="en-AU" smtClean="0"/>
              <a:pPr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4666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Water viscosity = 0.7 mPa s at 37C – difference</a:t>
            </a:r>
            <a:r>
              <a:rPr lang="en-AU" baseline="0" dirty="0"/>
              <a:t> in plasma due to proteins</a:t>
            </a:r>
          </a:p>
          <a:p>
            <a:r>
              <a:rPr lang="en-AU" baseline="0" dirty="0"/>
              <a:t>Blood non-</a:t>
            </a:r>
            <a:r>
              <a:rPr lang="en-AU" baseline="0" dirty="0" err="1"/>
              <a:t>newtonian</a:t>
            </a:r>
            <a:r>
              <a:rPr lang="en-AU" baseline="0" dirty="0"/>
              <a:t> due to RBCs</a:t>
            </a:r>
          </a:p>
          <a:p>
            <a:r>
              <a:rPr lang="en-AU" baseline="0" dirty="0" err="1"/>
              <a:t>Hematocrit</a:t>
            </a:r>
            <a:r>
              <a:rPr lang="en-AU" baseline="0" dirty="0"/>
              <a:t>: volume fraction of RBCs in the blood (~43-49% in men, 37-43% in women)</a:t>
            </a:r>
          </a:p>
          <a:p>
            <a:r>
              <a:rPr lang="en-AU" baseline="0" dirty="0"/>
              <a:t>Yield stress ~ 0.02, depends on fibrinogen concentration. </a:t>
            </a:r>
          </a:p>
          <a:p>
            <a:r>
              <a:rPr lang="en-AU" baseline="0" dirty="0"/>
              <a:t>Various constitutive equations, </a:t>
            </a:r>
            <a:r>
              <a:rPr lang="en-AU" baseline="0" dirty="0" err="1"/>
              <a:t>casson</a:t>
            </a:r>
            <a:r>
              <a:rPr lang="en-AU" baseline="0" dirty="0"/>
              <a:t> is one of the simplest, captures behaviour quite well (empirical)</a:t>
            </a:r>
          </a:p>
          <a:p>
            <a:endParaRPr lang="en-AU" baseline="0" dirty="0"/>
          </a:p>
          <a:p>
            <a:r>
              <a:rPr lang="en-AU" baseline="0" dirty="0"/>
              <a:t>Shear rates: carotid artery ~ 150-500 s-1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3BE2-B9DC-45BF-A369-B7B8D7982363}" type="slidenum">
              <a:rPr lang="en-AU" smtClean="0"/>
              <a:pPr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4698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Water viscosity = 0.7 mPa s at 37C – difference</a:t>
            </a:r>
            <a:r>
              <a:rPr lang="en-AU" baseline="0" dirty="0"/>
              <a:t> in plasma due to proteins</a:t>
            </a:r>
          </a:p>
          <a:p>
            <a:r>
              <a:rPr lang="en-AU" baseline="0" dirty="0"/>
              <a:t>Blood non-</a:t>
            </a:r>
            <a:r>
              <a:rPr lang="en-AU" baseline="0" dirty="0" err="1"/>
              <a:t>newtonian</a:t>
            </a:r>
            <a:r>
              <a:rPr lang="en-AU" baseline="0" dirty="0"/>
              <a:t> due to RBCs</a:t>
            </a:r>
          </a:p>
          <a:p>
            <a:r>
              <a:rPr lang="en-AU" baseline="0" dirty="0" err="1"/>
              <a:t>Hematocrit</a:t>
            </a:r>
            <a:r>
              <a:rPr lang="en-AU" baseline="0" dirty="0"/>
              <a:t>: volume fraction of RBCs in the blood (~43-49% in men, 37-43% in women)</a:t>
            </a:r>
          </a:p>
          <a:p>
            <a:r>
              <a:rPr lang="en-AU" baseline="0" dirty="0"/>
              <a:t>Yield stress ~ 0.02, depends on fibrinogen concentration. </a:t>
            </a:r>
          </a:p>
          <a:p>
            <a:r>
              <a:rPr lang="en-AU" baseline="0" dirty="0"/>
              <a:t>Various constitutive equations, </a:t>
            </a:r>
            <a:r>
              <a:rPr lang="en-AU" baseline="0" dirty="0" err="1"/>
              <a:t>casson</a:t>
            </a:r>
            <a:r>
              <a:rPr lang="en-AU" baseline="0" dirty="0"/>
              <a:t> is one of the simplest, captures behaviour quite well (empirical)</a:t>
            </a:r>
          </a:p>
          <a:p>
            <a:endParaRPr lang="en-AU" baseline="0" dirty="0"/>
          </a:p>
          <a:p>
            <a:r>
              <a:rPr lang="en-AU" baseline="0" dirty="0"/>
              <a:t>Shear rates: carotid artery ~ 150-500 s-1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3BE2-B9DC-45BF-A369-B7B8D7982363}" type="slidenum">
              <a:rPr lang="en-AU" smtClean="0"/>
              <a:pPr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5418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Water viscosity = 0.7 mPa s at 37C – difference</a:t>
            </a:r>
            <a:r>
              <a:rPr lang="en-AU" baseline="0" dirty="0"/>
              <a:t> in plasma due to proteins</a:t>
            </a:r>
          </a:p>
          <a:p>
            <a:r>
              <a:rPr lang="en-AU" baseline="0" dirty="0"/>
              <a:t>Blood non-</a:t>
            </a:r>
            <a:r>
              <a:rPr lang="en-AU" baseline="0" dirty="0" err="1"/>
              <a:t>newtonian</a:t>
            </a:r>
            <a:r>
              <a:rPr lang="en-AU" baseline="0" dirty="0"/>
              <a:t> due to RBCs</a:t>
            </a:r>
          </a:p>
          <a:p>
            <a:r>
              <a:rPr lang="en-AU" baseline="0" dirty="0" err="1"/>
              <a:t>Hematocrit</a:t>
            </a:r>
            <a:r>
              <a:rPr lang="en-AU" baseline="0" dirty="0"/>
              <a:t>: volume fraction of RBCs in the blood (~43-49% in men, 37-43% in women)</a:t>
            </a:r>
          </a:p>
          <a:p>
            <a:r>
              <a:rPr lang="en-AU" baseline="0" dirty="0"/>
              <a:t>Yield stress ~ 0.02, depends on fibrinogen concentration. </a:t>
            </a:r>
          </a:p>
          <a:p>
            <a:r>
              <a:rPr lang="en-AU" baseline="0" dirty="0"/>
              <a:t>Various constitutive equations, </a:t>
            </a:r>
            <a:r>
              <a:rPr lang="en-AU" baseline="0" dirty="0" err="1"/>
              <a:t>casson</a:t>
            </a:r>
            <a:r>
              <a:rPr lang="en-AU" baseline="0" dirty="0"/>
              <a:t> is one of the simplest, captures behaviour quite well (empirical)</a:t>
            </a:r>
          </a:p>
          <a:p>
            <a:endParaRPr lang="en-AU" baseline="0" dirty="0"/>
          </a:p>
          <a:p>
            <a:r>
              <a:rPr lang="en-AU" baseline="0" dirty="0"/>
              <a:t>Shear rates: carotid artery ~ 150-500 s-1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3BE2-B9DC-45BF-A369-B7B8D7982363}" type="slidenum">
              <a:rPr lang="en-AU" smtClean="0"/>
              <a:pPr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8559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Water viscosity = 0.7 mPa s at 37C – difference</a:t>
            </a:r>
            <a:r>
              <a:rPr lang="en-AU" baseline="0" dirty="0"/>
              <a:t> in plasma due to proteins</a:t>
            </a:r>
          </a:p>
          <a:p>
            <a:r>
              <a:rPr lang="en-AU" baseline="0" dirty="0"/>
              <a:t>Blood non-</a:t>
            </a:r>
            <a:r>
              <a:rPr lang="en-AU" baseline="0" dirty="0" err="1"/>
              <a:t>newtonian</a:t>
            </a:r>
            <a:r>
              <a:rPr lang="en-AU" baseline="0" dirty="0"/>
              <a:t> due to RBCs</a:t>
            </a:r>
          </a:p>
          <a:p>
            <a:r>
              <a:rPr lang="en-AU" baseline="0" dirty="0" err="1"/>
              <a:t>Hematocrit</a:t>
            </a:r>
            <a:r>
              <a:rPr lang="en-AU" baseline="0" dirty="0"/>
              <a:t>: volume fraction of RBCs in the blood (~43-49% in men, 37-43% in women)</a:t>
            </a:r>
          </a:p>
          <a:p>
            <a:r>
              <a:rPr lang="en-AU" baseline="0" dirty="0"/>
              <a:t>Yield stress ~ 0.02, depends on fibrinogen concentration. </a:t>
            </a:r>
          </a:p>
          <a:p>
            <a:r>
              <a:rPr lang="en-AU" baseline="0" dirty="0"/>
              <a:t>Various constitutive equations, </a:t>
            </a:r>
            <a:r>
              <a:rPr lang="en-AU" baseline="0" dirty="0" err="1"/>
              <a:t>casson</a:t>
            </a:r>
            <a:r>
              <a:rPr lang="en-AU" baseline="0" dirty="0"/>
              <a:t> is one of the simplest, captures behaviour quite well (empirical)</a:t>
            </a:r>
          </a:p>
          <a:p>
            <a:endParaRPr lang="en-AU" baseline="0" dirty="0"/>
          </a:p>
          <a:p>
            <a:r>
              <a:rPr lang="en-AU" baseline="0" dirty="0"/>
              <a:t>Shear rates: carotid artery ~ 150-500 s-1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3BE2-B9DC-45BF-A369-B7B8D7982363}" type="slidenum">
              <a:rPr lang="en-AU" smtClean="0"/>
              <a:pPr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736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Water viscosity = 0.7 mPa s at 37C – difference</a:t>
            </a:r>
            <a:r>
              <a:rPr lang="en-AU" baseline="0" dirty="0"/>
              <a:t> in plasma due to proteins</a:t>
            </a:r>
          </a:p>
          <a:p>
            <a:r>
              <a:rPr lang="en-AU" baseline="0" dirty="0"/>
              <a:t>Blood non-</a:t>
            </a:r>
            <a:r>
              <a:rPr lang="en-AU" baseline="0" dirty="0" err="1"/>
              <a:t>newtonian</a:t>
            </a:r>
            <a:r>
              <a:rPr lang="en-AU" baseline="0" dirty="0"/>
              <a:t> due to RBCs</a:t>
            </a:r>
          </a:p>
          <a:p>
            <a:r>
              <a:rPr lang="en-AU" baseline="0" dirty="0" err="1"/>
              <a:t>Hematocrit</a:t>
            </a:r>
            <a:r>
              <a:rPr lang="en-AU" baseline="0" dirty="0"/>
              <a:t>: volume fraction of RBCs in the blood (~43-49% in men, 37-43% in women)</a:t>
            </a:r>
          </a:p>
          <a:p>
            <a:r>
              <a:rPr lang="en-AU" baseline="0" dirty="0"/>
              <a:t>Yield stress ~ 0.02, depends on fibrinogen concentration. </a:t>
            </a:r>
          </a:p>
          <a:p>
            <a:r>
              <a:rPr lang="en-AU" baseline="0" dirty="0"/>
              <a:t>Various constitutive equations, </a:t>
            </a:r>
            <a:r>
              <a:rPr lang="en-AU" baseline="0" dirty="0" err="1"/>
              <a:t>casson</a:t>
            </a:r>
            <a:r>
              <a:rPr lang="en-AU" baseline="0" dirty="0"/>
              <a:t> is one of the simplest, captures behaviour quite well (empirical)</a:t>
            </a:r>
          </a:p>
          <a:p>
            <a:endParaRPr lang="en-AU" baseline="0" dirty="0"/>
          </a:p>
          <a:p>
            <a:r>
              <a:rPr lang="en-AU" baseline="0" dirty="0"/>
              <a:t>Shear rates: carotid artery ~ 150-500 s-1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3BE2-B9DC-45BF-A369-B7B8D7982363}" type="slidenum">
              <a:rPr lang="en-AU" smtClean="0"/>
              <a:pPr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9158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Blood vessels respond actively to changes in blood flow rate, pressure, drugs etc.</a:t>
            </a:r>
            <a:r>
              <a:rPr lang="en-AU" baseline="0" dirty="0"/>
              <a:t> </a:t>
            </a:r>
          </a:p>
          <a:p>
            <a:r>
              <a:rPr lang="en-AU" baseline="0" dirty="0"/>
              <a:t>Can constrict / dilate due to arterial smooth muscle cell stimulation, vasodilators and vasoconstrictors released by endothelial cells</a:t>
            </a:r>
          </a:p>
          <a:p>
            <a:r>
              <a:rPr lang="en-AU" baseline="0" dirty="0"/>
              <a:t>Pathological constriction of blood vessels : stenosis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53BE2-B9DC-45BF-A369-B7B8D7982363}" type="slidenum">
              <a:rPr lang="en-AU" smtClean="0"/>
              <a:pPr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5366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1600-1360-41FF-A7C3-BD00C380D436}" type="datetimeFigureOut">
              <a:rPr lang="en-AU" smtClean="0"/>
              <a:pPr/>
              <a:t>19/8/20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1E74-8CAF-4896-A373-0EA10A466014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1600-1360-41FF-A7C3-BD00C380D436}" type="datetimeFigureOut">
              <a:rPr lang="en-AU" smtClean="0"/>
              <a:pPr/>
              <a:t>19/8/20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1E74-8CAF-4896-A373-0EA10A466014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1600-1360-41FF-A7C3-BD00C380D436}" type="datetimeFigureOut">
              <a:rPr lang="en-AU" smtClean="0"/>
              <a:pPr/>
              <a:t>19/8/20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1E74-8CAF-4896-A373-0EA10A466014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1600-1360-41FF-A7C3-BD00C380D436}" type="datetimeFigureOut">
              <a:rPr lang="en-AU" smtClean="0"/>
              <a:pPr/>
              <a:t>19/8/20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1E74-8CAF-4896-A373-0EA10A466014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1600-1360-41FF-A7C3-BD00C380D436}" type="datetimeFigureOut">
              <a:rPr lang="en-AU" smtClean="0"/>
              <a:pPr/>
              <a:t>19/8/20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1E74-8CAF-4896-A373-0EA10A466014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1600-1360-41FF-A7C3-BD00C380D436}" type="datetimeFigureOut">
              <a:rPr lang="en-AU" smtClean="0"/>
              <a:pPr/>
              <a:t>19/8/20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1E74-8CAF-4896-A373-0EA10A466014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1600-1360-41FF-A7C3-BD00C380D436}" type="datetimeFigureOut">
              <a:rPr lang="en-AU" smtClean="0"/>
              <a:pPr/>
              <a:t>19/8/20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1E74-8CAF-4896-A373-0EA10A466014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1600-1360-41FF-A7C3-BD00C380D436}" type="datetimeFigureOut">
              <a:rPr lang="en-AU" smtClean="0"/>
              <a:pPr/>
              <a:t>19/8/20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1E74-8CAF-4896-A373-0EA10A466014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1600-1360-41FF-A7C3-BD00C380D436}" type="datetimeFigureOut">
              <a:rPr lang="en-AU" smtClean="0"/>
              <a:pPr/>
              <a:t>19/8/20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1E74-8CAF-4896-A373-0EA10A466014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1600-1360-41FF-A7C3-BD00C380D436}" type="datetimeFigureOut">
              <a:rPr lang="en-AU" smtClean="0"/>
              <a:pPr/>
              <a:t>19/8/20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1E74-8CAF-4896-A373-0EA10A466014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61600-1360-41FF-A7C3-BD00C380D436}" type="datetimeFigureOut">
              <a:rPr lang="en-AU" smtClean="0"/>
              <a:pPr/>
              <a:t>19/8/20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1E74-8CAF-4896-A373-0EA10A466014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61600-1360-41FF-A7C3-BD00C380D436}" type="datetimeFigureOut">
              <a:rPr lang="en-AU" smtClean="0"/>
              <a:pPr/>
              <a:t>19/8/20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F1E74-8CAF-4896-A373-0EA10A466014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55057"/>
            <a:ext cx="7772400" cy="266603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Supplemental on the importance of rheology</a:t>
            </a:r>
            <a:br>
              <a:rPr lang="en-US" b="1" dirty="0">
                <a:solidFill>
                  <a:srgbClr val="0000FF"/>
                </a:solidFill>
              </a:rPr>
            </a:br>
            <a:br>
              <a:rPr lang="en-US" b="1" dirty="0">
                <a:solidFill>
                  <a:srgbClr val="0000FF"/>
                </a:solidFill>
              </a:rPr>
            </a:br>
            <a:r>
              <a:rPr lang="en-US" sz="3200" b="1" dirty="0"/>
              <a:t>BMEN30007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213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20837"/>
            <a:ext cx="9144000" cy="6037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dirty="0">
                <a:sym typeface="Symbol" panose="05050102010706020507" pitchFamily="18" charset="2"/>
              </a:rPr>
              <a:t>Experiments were conducted to determine the physics that drives blood rheology</a:t>
            </a:r>
          </a:p>
          <a:p>
            <a:r>
              <a:rPr lang="en-AU" sz="1800" dirty="0">
                <a:sym typeface="Symbol" panose="05050102010706020507" pitchFamily="18" charset="2"/>
              </a:rPr>
              <a:t>NP: RBCs were put into plasma at 45% haematocrit</a:t>
            </a:r>
          </a:p>
          <a:p>
            <a:r>
              <a:rPr lang="en-AU" sz="1800" dirty="0">
                <a:sym typeface="Symbol" panose="05050102010706020507" pitchFamily="18" charset="2"/>
              </a:rPr>
              <a:t>NA: RBCs were put into an 11% albumin solution (same viscosity as plasma), but other types of proteins are missing</a:t>
            </a:r>
          </a:p>
          <a:p>
            <a:r>
              <a:rPr lang="en-AU" sz="1800" dirty="0">
                <a:sym typeface="Symbol" panose="05050102010706020507" pitchFamily="18" charset="2"/>
              </a:rPr>
              <a:t>HA: RBCs were first hardened so that they could not deform, they were then put into an 11% albumin solution (same viscosity as plasma), but other types of proteins are missing.</a:t>
            </a:r>
          </a:p>
          <a:p>
            <a:endParaRPr lang="en-AU" sz="2000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AU" sz="2000" dirty="0">
              <a:sym typeface="Symbol" panose="05050102010706020507" pitchFamily="18" charset="2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3B1E3EB-EBF6-824F-949D-560F7E26D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974"/>
            <a:ext cx="9144000" cy="804863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sz="3800" b="1" dirty="0">
                <a:solidFill>
                  <a:srgbClr val="0000FF"/>
                </a:solidFill>
                <a:latin typeface="Calibri" charset="0"/>
              </a:rPr>
              <a:t>What causes the shear thinning </a:t>
            </a:r>
            <a:r>
              <a:rPr lang="en-US" sz="3800" b="1" dirty="0" err="1">
                <a:solidFill>
                  <a:srgbClr val="0000FF"/>
                </a:solidFill>
                <a:latin typeface="Calibri" charset="0"/>
              </a:rPr>
              <a:t>behaviour</a:t>
            </a:r>
            <a:r>
              <a:rPr lang="en-US" sz="3800" b="1" dirty="0">
                <a:solidFill>
                  <a:srgbClr val="0000FF"/>
                </a:solidFill>
                <a:latin typeface="Calibri" charset="0"/>
              </a:rPr>
              <a:t>?</a:t>
            </a:r>
            <a:endParaRPr lang="en-US" sz="3800" dirty="0">
              <a:solidFill>
                <a:srgbClr val="0000FF"/>
              </a:solidFill>
              <a:latin typeface="Calibri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914FAC-1C03-BD40-B730-8E963FB50C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15" t="4843" r="4114" b="1589"/>
          <a:stretch/>
        </p:blipFill>
        <p:spPr>
          <a:xfrm>
            <a:off x="2172439" y="3212976"/>
            <a:ext cx="4799121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243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20837"/>
            <a:ext cx="9144000" cy="6037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dirty="0">
                <a:sym typeface="Symbol" panose="05050102010706020507" pitchFamily="18" charset="2"/>
              </a:rPr>
              <a:t>Results from the HA experiment show that flexibility of the RBCs matter</a:t>
            </a:r>
          </a:p>
          <a:p>
            <a:r>
              <a:rPr lang="en-AU" sz="2000" dirty="0">
                <a:sym typeface="Symbol" panose="05050102010706020507" pitchFamily="18" charset="2"/>
              </a:rPr>
              <a:t>RBCs deform in shear flow and become elongated in the flow direction</a:t>
            </a:r>
          </a:p>
          <a:p>
            <a:r>
              <a:rPr lang="en-AU" sz="2000" dirty="0">
                <a:sym typeface="Symbol" panose="05050102010706020507" pitchFamily="18" charset="2"/>
              </a:rPr>
              <a:t>This deformation at higher shear allows them to flow past each other more easily</a:t>
            </a:r>
          </a:p>
          <a:p>
            <a:r>
              <a:rPr lang="en-AU" sz="2000" dirty="0">
                <a:sym typeface="Symbol" panose="05050102010706020507" pitchFamily="18" charset="2"/>
              </a:rPr>
              <a:t>This is macroscopically observed as shear thinning behaviour</a:t>
            </a:r>
          </a:p>
          <a:p>
            <a:endParaRPr lang="en-AU" sz="2000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AU" sz="2000" dirty="0">
              <a:sym typeface="Symbol" panose="05050102010706020507" pitchFamily="18" charset="2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3B1E3EB-EBF6-824F-949D-560F7E26D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974"/>
            <a:ext cx="9144000" cy="804863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sz="3800" b="1" dirty="0">
                <a:solidFill>
                  <a:srgbClr val="0000FF"/>
                </a:solidFill>
                <a:latin typeface="Calibri" charset="0"/>
              </a:rPr>
              <a:t>What causes the shear thinning </a:t>
            </a:r>
            <a:r>
              <a:rPr lang="en-US" sz="3800" b="1" dirty="0" err="1">
                <a:solidFill>
                  <a:srgbClr val="0000FF"/>
                </a:solidFill>
                <a:latin typeface="Calibri" charset="0"/>
              </a:rPr>
              <a:t>behaviour</a:t>
            </a:r>
            <a:r>
              <a:rPr lang="en-US" sz="3800" b="1" dirty="0">
                <a:solidFill>
                  <a:srgbClr val="0000FF"/>
                </a:solidFill>
                <a:latin typeface="Calibri" charset="0"/>
              </a:rPr>
              <a:t>?</a:t>
            </a:r>
            <a:endParaRPr lang="en-US" sz="3800" dirty="0">
              <a:solidFill>
                <a:srgbClr val="0000FF"/>
              </a:solidFill>
              <a:latin typeface="Calibri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914FAC-1C03-BD40-B730-8E963FB50C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15" t="4843" r="4114" b="1589"/>
          <a:stretch/>
        </p:blipFill>
        <p:spPr>
          <a:xfrm>
            <a:off x="2172439" y="3356992"/>
            <a:ext cx="4799121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242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3B1E3EB-EBF6-824F-949D-560F7E26D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974"/>
            <a:ext cx="9144000" cy="804863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sz="3800" b="1" dirty="0">
                <a:solidFill>
                  <a:srgbClr val="0000FF"/>
                </a:solidFill>
                <a:latin typeface="Calibri" charset="0"/>
              </a:rPr>
              <a:t>RBC deformation, in pictures</a:t>
            </a:r>
            <a:endParaRPr lang="en-US" sz="3800" dirty="0">
              <a:solidFill>
                <a:srgbClr val="0000FF"/>
              </a:solidFill>
              <a:latin typeface="Calibri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0F6454B-03A4-FB40-AA48-95A5105C2243}"/>
              </a:ext>
            </a:extLst>
          </p:cNvPr>
          <p:cNvSpPr/>
          <p:nvPr/>
        </p:nvSpPr>
        <p:spPr>
          <a:xfrm>
            <a:off x="1195412" y="4508402"/>
            <a:ext cx="1728192" cy="14401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0000"/>
              </a:highlight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57A560C-B7F3-2F4B-871C-587D57E00179}"/>
              </a:ext>
            </a:extLst>
          </p:cNvPr>
          <p:cNvSpPr/>
          <p:nvPr/>
        </p:nvSpPr>
        <p:spPr>
          <a:xfrm>
            <a:off x="3715692" y="4508402"/>
            <a:ext cx="1728192" cy="14401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0000"/>
              </a:highlight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373A50-95CA-FC42-9687-C8A348E613A4}"/>
              </a:ext>
            </a:extLst>
          </p:cNvPr>
          <p:cNvSpPr/>
          <p:nvPr/>
        </p:nvSpPr>
        <p:spPr>
          <a:xfrm>
            <a:off x="6258690" y="4508402"/>
            <a:ext cx="1728192" cy="14401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0000"/>
              </a:highlight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4A0068B-D4CA-694E-8C59-B03A089721E3}"/>
              </a:ext>
            </a:extLst>
          </p:cNvPr>
          <p:cNvSpPr txBox="1"/>
          <p:nvPr/>
        </p:nvSpPr>
        <p:spPr>
          <a:xfrm>
            <a:off x="1123404" y="6011278"/>
            <a:ext cx="18906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Plasma, static</a:t>
            </a:r>
          </a:p>
          <a:p>
            <a:r>
              <a:rPr lang="en-US" sz="1400" dirty="0"/>
              <a:t>RBC-albumin aggregate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66EAA9C-3677-5043-8033-12785EB94FB7}"/>
              </a:ext>
            </a:extLst>
          </p:cNvPr>
          <p:cNvSpPr txBox="1"/>
          <p:nvPr/>
        </p:nvSpPr>
        <p:spPr>
          <a:xfrm>
            <a:off x="3644161" y="6012577"/>
            <a:ext cx="1895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Plasma, low shear</a:t>
            </a:r>
          </a:p>
          <a:p>
            <a:r>
              <a:rPr lang="en-US" sz="1400" dirty="0"/>
              <a:t>RBCs separate and flow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3ACDA08-A3E7-2040-9F5F-2D3F3292C760}"/>
              </a:ext>
            </a:extLst>
          </p:cNvPr>
          <p:cNvSpPr txBox="1"/>
          <p:nvPr/>
        </p:nvSpPr>
        <p:spPr>
          <a:xfrm>
            <a:off x="6235972" y="6011278"/>
            <a:ext cx="23027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Plasma, high shear</a:t>
            </a:r>
          </a:p>
          <a:p>
            <a:r>
              <a:rPr lang="en-US" sz="1400" dirty="0"/>
              <a:t>RBCs cannot elongate in flow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FE0F3367-4CAE-CF43-81CE-42779DC4C1F7}"/>
              </a:ext>
            </a:extLst>
          </p:cNvPr>
          <p:cNvSpPr/>
          <p:nvPr/>
        </p:nvSpPr>
        <p:spPr>
          <a:xfrm>
            <a:off x="1397540" y="4942774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523B684E-D6CE-9D4B-A5B7-A2B9E120DD7E}"/>
              </a:ext>
            </a:extLst>
          </p:cNvPr>
          <p:cNvSpPr/>
          <p:nvPr/>
        </p:nvSpPr>
        <p:spPr>
          <a:xfrm>
            <a:off x="1742388" y="5268740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B18D79A5-5C9D-DF47-97C0-2A5CC8896307}"/>
              </a:ext>
            </a:extLst>
          </p:cNvPr>
          <p:cNvSpPr/>
          <p:nvPr/>
        </p:nvSpPr>
        <p:spPr>
          <a:xfrm>
            <a:off x="1950783" y="4924575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DCBB15E-751C-EF44-A8A5-A684C1C138DC}"/>
              </a:ext>
            </a:extLst>
          </p:cNvPr>
          <p:cNvSpPr/>
          <p:nvPr/>
        </p:nvSpPr>
        <p:spPr>
          <a:xfrm>
            <a:off x="2225632" y="5212607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68D49836-4BA0-F84D-B27B-78BBD28F7A57}"/>
              </a:ext>
            </a:extLst>
          </p:cNvPr>
          <p:cNvSpPr/>
          <p:nvPr/>
        </p:nvSpPr>
        <p:spPr>
          <a:xfrm>
            <a:off x="2412568" y="4798758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4A92C5CC-2C1F-494F-9821-CBBE930E8739}"/>
              </a:ext>
            </a:extLst>
          </p:cNvPr>
          <p:cNvSpPr/>
          <p:nvPr/>
        </p:nvSpPr>
        <p:spPr>
          <a:xfrm>
            <a:off x="2510826" y="5518023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3485BA98-3F29-004D-A5F3-425EF5EBE4EF}"/>
              </a:ext>
            </a:extLst>
          </p:cNvPr>
          <p:cNvSpPr/>
          <p:nvPr/>
        </p:nvSpPr>
        <p:spPr>
          <a:xfrm>
            <a:off x="1987379" y="5556772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71D3F6E4-99E1-5D46-9509-5BCC8A09C1D3}"/>
              </a:ext>
            </a:extLst>
          </p:cNvPr>
          <p:cNvSpPr/>
          <p:nvPr/>
        </p:nvSpPr>
        <p:spPr>
          <a:xfrm>
            <a:off x="1332448" y="5484569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21DFF5D7-51A1-FF43-9A92-FA11CD49FF7D}"/>
              </a:ext>
            </a:extLst>
          </p:cNvPr>
          <p:cNvSpPr/>
          <p:nvPr/>
        </p:nvSpPr>
        <p:spPr>
          <a:xfrm>
            <a:off x="1332448" y="4564438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BD448D7-B29C-4648-B1E6-7C4CF48480B1}"/>
              </a:ext>
            </a:extLst>
          </p:cNvPr>
          <p:cNvSpPr/>
          <p:nvPr/>
        </p:nvSpPr>
        <p:spPr>
          <a:xfrm>
            <a:off x="1781179" y="4573827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82D7F5EF-2993-3944-9616-1E3B529BFF05}"/>
              </a:ext>
            </a:extLst>
          </p:cNvPr>
          <p:cNvSpPr/>
          <p:nvPr/>
        </p:nvSpPr>
        <p:spPr>
          <a:xfrm>
            <a:off x="3924800" y="4959464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2BB7EBED-66BD-824D-88C5-48DADF77B214}"/>
              </a:ext>
            </a:extLst>
          </p:cNvPr>
          <p:cNvSpPr/>
          <p:nvPr/>
        </p:nvSpPr>
        <p:spPr>
          <a:xfrm>
            <a:off x="4269648" y="5285430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BEEB9E90-5B52-2941-A94B-2E8B07DEB34B}"/>
              </a:ext>
            </a:extLst>
          </p:cNvPr>
          <p:cNvSpPr/>
          <p:nvPr/>
        </p:nvSpPr>
        <p:spPr>
          <a:xfrm>
            <a:off x="4478043" y="4941265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097AE618-8234-1E4C-BEDF-7F9880ADCEFC}"/>
              </a:ext>
            </a:extLst>
          </p:cNvPr>
          <p:cNvSpPr/>
          <p:nvPr/>
        </p:nvSpPr>
        <p:spPr>
          <a:xfrm>
            <a:off x="4752892" y="5229297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71B1471E-361E-B346-ABF3-5FAF509BDC95}"/>
              </a:ext>
            </a:extLst>
          </p:cNvPr>
          <p:cNvSpPr/>
          <p:nvPr/>
        </p:nvSpPr>
        <p:spPr>
          <a:xfrm>
            <a:off x="4939828" y="4815448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04541B20-AEAD-294C-A489-A061810B090B}"/>
              </a:ext>
            </a:extLst>
          </p:cNvPr>
          <p:cNvSpPr/>
          <p:nvPr/>
        </p:nvSpPr>
        <p:spPr>
          <a:xfrm>
            <a:off x="5038086" y="5534713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A76A1476-43BE-F84F-B2B0-CD38038D66E0}"/>
              </a:ext>
            </a:extLst>
          </p:cNvPr>
          <p:cNvSpPr/>
          <p:nvPr/>
        </p:nvSpPr>
        <p:spPr>
          <a:xfrm>
            <a:off x="4514639" y="5573462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A89F3071-D46F-2C4F-8B2C-AEE2C586F396}"/>
              </a:ext>
            </a:extLst>
          </p:cNvPr>
          <p:cNvSpPr/>
          <p:nvPr/>
        </p:nvSpPr>
        <p:spPr>
          <a:xfrm>
            <a:off x="3859708" y="5501259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3270009A-6857-384A-A00E-5E4CDA30B839}"/>
              </a:ext>
            </a:extLst>
          </p:cNvPr>
          <p:cNvSpPr/>
          <p:nvPr/>
        </p:nvSpPr>
        <p:spPr>
          <a:xfrm>
            <a:off x="3859708" y="4581128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45C8D485-CBE8-AF4C-A8C5-33A73004E552}"/>
              </a:ext>
            </a:extLst>
          </p:cNvPr>
          <p:cNvSpPr/>
          <p:nvPr/>
        </p:nvSpPr>
        <p:spPr>
          <a:xfrm>
            <a:off x="4308439" y="4590517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4" name="Group 2">
            <a:extLst>
              <a:ext uri="{FF2B5EF4-FFF2-40B4-BE49-F238E27FC236}">
                <a16:creationId xmlns:a16="http://schemas.microsoft.com/office/drawing/2014/main" id="{A25957BB-8B5C-0B4C-8CB7-46110C23ED4F}"/>
              </a:ext>
            </a:extLst>
          </p:cNvPr>
          <p:cNvGrpSpPr>
            <a:grpSpLocks/>
          </p:cNvGrpSpPr>
          <p:nvPr/>
        </p:nvGrpSpPr>
        <p:grpSpPr bwMode="auto">
          <a:xfrm>
            <a:off x="3714111" y="4508402"/>
            <a:ext cx="685800" cy="1440160"/>
            <a:chOff x="3200400" y="1992868"/>
            <a:chExt cx="685800" cy="2743200"/>
          </a:xfrm>
        </p:grpSpPr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97A994F9-D2E3-E043-A0FB-07C53BF5E65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200400" y="1992868"/>
              <a:ext cx="0" cy="2743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BFA153B5-41F1-D847-96E9-B440655966F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200400" y="1992868"/>
              <a:ext cx="685800" cy="2743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4E3A647D-C7B3-6844-8BD9-0BDB4CA8AD1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00400" y="1992868"/>
              <a:ext cx="685800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ash"/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8A5AA5C8-642A-1747-8762-22615CA5234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00400" y="2475468"/>
              <a:ext cx="576263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ash"/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35CC46DE-4B03-1D40-B5A6-E050E9EE947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00400" y="2983468"/>
              <a:ext cx="457200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ash"/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81F379B5-1144-974C-AD28-8332E329BEE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00400" y="3593068"/>
              <a:ext cx="304800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ash"/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DE84DE82-3BF7-AD44-80D6-F6940FE1CC1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00400" y="4050268"/>
              <a:ext cx="215900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ash"/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92" name="Group 2">
            <a:extLst>
              <a:ext uri="{FF2B5EF4-FFF2-40B4-BE49-F238E27FC236}">
                <a16:creationId xmlns:a16="http://schemas.microsoft.com/office/drawing/2014/main" id="{9C8B5D11-60D2-3D45-B541-FC4236034474}"/>
              </a:ext>
            </a:extLst>
          </p:cNvPr>
          <p:cNvGrpSpPr>
            <a:grpSpLocks/>
          </p:cNvGrpSpPr>
          <p:nvPr/>
        </p:nvGrpSpPr>
        <p:grpSpPr bwMode="auto">
          <a:xfrm>
            <a:off x="6262625" y="4508402"/>
            <a:ext cx="1484775" cy="1440160"/>
            <a:chOff x="3200400" y="1992868"/>
            <a:chExt cx="685800" cy="2743200"/>
          </a:xfrm>
        </p:grpSpPr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659FE6D8-FF8E-624D-BF91-E2BB9AE3830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200400" y="1992868"/>
              <a:ext cx="0" cy="2743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3B15FD4C-E362-8249-BD6C-928CDD4DF9C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200400" y="1992868"/>
              <a:ext cx="685800" cy="2743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C4C198EB-5A42-E541-BF9F-807307F7819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00400" y="1992868"/>
              <a:ext cx="685800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ash"/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9A4F5A87-B544-8546-8A04-41FD4E8CFC2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00400" y="2475468"/>
              <a:ext cx="576263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ash"/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D6894FDF-E0C4-B64B-9432-B8F7F37E355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00400" y="2983468"/>
              <a:ext cx="457200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ash"/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C52A2436-B2D4-884B-B92B-E9AAC598B5A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00400" y="3593068"/>
              <a:ext cx="304800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ash"/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D53C370B-5399-9D4F-A8E8-2C46EDE8FF6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00400" y="4050268"/>
              <a:ext cx="215900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ash"/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DFB370C9-2896-1B4A-881B-B337675DAF6F}"/>
              </a:ext>
            </a:extLst>
          </p:cNvPr>
          <p:cNvSpPr/>
          <p:nvPr/>
        </p:nvSpPr>
        <p:spPr>
          <a:xfrm>
            <a:off x="1215677" y="1493358"/>
            <a:ext cx="1728192" cy="14401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0000"/>
              </a:highlight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8F2EDF32-82EC-E948-9F4E-3794A37149AC}"/>
              </a:ext>
            </a:extLst>
          </p:cNvPr>
          <p:cNvSpPr/>
          <p:nvPr/>
        </p:nvSpPr>
        <p:spPr>
          <a:xfrm>
            <a:off x="3735957" y="1493358"/>
            <a:ext cx="1728192" cy="14401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0000"/>
              </a:highlight>
            </a:endParaRP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0145CCD8-A2D1-6E49-8A3B-16A683E3246B}"/>
              </a:ext>
            </a:extLst>
          </p:cNvPr>
          <p:cNvSpPr/>
          <p:nvPr/>
        </p:nvSpPr>
        <p:spPr>
          <a:xfrm>
            <a:off x="6278955" y="1493358"/>
            <a:ext cx="1728192" cy="14401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0000"/>
              </a:highlight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FFFF7F1D-2965-4547-89EE-4B64F5575283}"/>
              </a:ext>
            </a:extLst>
          </p:cNvPr>
          <p:cNvSpPr txBox="1"/>
          <p:nvPr/>
        </p:nvSpPr>
        <p:spPr>
          <a:xfrm>
            <a:off x="1143669" y="2996234"/>
            <a:ext cx="16950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Albumin, static</a:t>
            </a:r>
          </a:p>
          <a:p>
            <a:r>
              <a:rPr lang="en-US" sz="1400" dirty="0"/>
              <a:t>RBCs not aggregated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EC95684B-7DD9-CE46-AF92-648A0F5C4E24}"/>
              </a:ext>
            </a:extLst>
          </p:cNvPr>
          <p:cNvSpPr txBox="1"/>
          <p:nvPr/>
        </p:nvSpPr>
        <p:spPr>
          <a:xfrm>
            <a:off x="3664426" y="2997533"/>
            <a:ext cx="19935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Albumin, low shear</a:t>
            </a:r>
          </a:p>
          <a:p>
            <a:r>
              <a:rPr lang="en-US" sz="1400" dirty="0"/>
              <a:t>RBCs flow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630E05ED-522D-B54A-ABE6-38571B1C32BF}"/>
              </a:ext>
            </a:extLst>
          </p:cNvPr>
          <p:cNvSpPr txBox="1"/>
          <p:nvPr/>
        </p:nvSpPr>
        <p:spPr>
          <a:xfrm>
            <a:off x="6256237" y="2996234"/>
            <a:ext cx="2060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Albumin, high shear</a:t>
            </a:r>
          </a:p>
          <a:p>
            <a:r>
              <a:rPr lang="en-US" sz="1400" dirty="0"/>
              <a:t>RBCs elongate in flow</a:t>
            </a:r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6D3F959C-0D5B-644B-96B3-E5D64AFF6CB6}"/>
              </a:ext>
            </a:extLst>
          </p:cNvPr>
          <p:cNvSpPr/>
          <p:nvPr/>
        </p:nvSpPr>
        <p:spPr>
          <a:xfrm>
            <a:off x="1417805" y="1927730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BF32BF47-8D96-944A-97F5-CB35F405250B}"/>
              </a:ext>
            </a:extLst>
          </p:cNvPr>
          <p:cNvSpPr/>
          <p:nvPr/>
        </p:nvSpPr>
        <p:spPr>
          <a:xfrm>
            <a:off x="1762653" y="2253696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87F27A30-4ADD-414D-961E-9B3435023361}"/>
              </a:ext>
            </a:extLst>
          </p:cNvPr>
          <p:cNvSpPr/>
          <p:nvPr/>
        </p:nvSpPr>
        <p:spPr>
          <a:xfrm>
            <a:off x="1971048" y="1909531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69025652-E982-A140-8A0E-5D7A7589709E}"/>
              </a:ext>
            </a:extLst>
          </p:cNvPr>
          <p:cNvSpPr/>
          <p:nvPr/>
        </p:nvSpPr>
        <p:spPr>
          <a:xfrm>
            <a:off x="2245897" y="2197563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9C9C6685-D08C-AF4B-B84F-8D54B0EE673B}"/>
              </a:ext>
            </a:extLst>
          </p:cNvPr>
          <p:cNvSpPr/>
          <p:nvPr/>
        </p:nvSpPr>
        <p:spPr>
          <a:xfrm>
            <a:off x="2432833" y="1783714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D3CE69C2-ADA0-094C-B47A-CCB0F755233E}"/>
              </a:ext>
            </a:extLst>
          </p:cNvPr>
          <p:cNvSpPr/>
          <p:nvPr/>
        </p:nvSpPr>
        <p:spPr>
          <a:xfrm>
            <a:off x="2531091" y="2502979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024F9A18-121F-2F41-9447-6D6C02504377}"/>
              </a:ext>
            </a:extLst>
          </p:cNvPr>
          <p:cNvSpPr/>
          <p:nvPr/>
        </p:nvSpPr>
        <p:spPr>
          <a:xfrm>
            <a:off x="2007644" y="2541728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ABD18CE3-7AE0-6C48-8DDE-8BD1BECE66C9}"/>
              </a:ext>
            </a:extLst>
          </p:cNvPr>
          <p:cNvSpPr/>
          <p:nvPr/>
        </p:nvSpPr>
        <p:spPr>
          <a:xfrm>
            <a:off x="1352713" y="2469525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7F23D250-52E9-F34F-A2BA-240E1A2F548A}"/>
              </a:ext>
            </a:extLst>
          </p:cNvPr>
          <p:cNvSpPr/>
          <p:nvPr/>
        </p:nvSpPr>
        <p:spPr>
          <a:xfrm>
            <a:off x="1352713" y="1549394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EBF45385-687C-A848-AD20-C1C8AA41B7E2}"/>
              </a:ext>
            </a:extLst>
          </p:cNvPr>
          <p:cNvSpPr/>
          <p:nvPr/>
        </p:nvSpPr>
        <p:spPr>
          <a:xfrm>
            <a:off x="1801444" y="1558783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C8B4E82E-54D8-804B-88F0-5427BFC42E17}"/>
              </a:ext>
            </a:extLst>
          </p:cNvPr>
          <p:cNvSpPr/>
          <p:nvPr/>
        </p:nvSpPr>
        <p:spPr>
          <a:xfrm>
            <a:off x="3945065" y="2031488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419A8A7E-657E-1F4B-A2B6-AE8CCFF5D640}"/>
              </a:ext>
            </a:extLst>
          </p:cNvPr>
          <p:cNvSpPr/>
          <p:nvPr/>
        </p:nvSpPr>
        <p:spPr>
          <a:xfrm>
            <a:off x="4289913" y="2357454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6026EAE2-6E92-424C-B471-9E2BCDD20019}"/>
              </a:ext>
            </a:extLst>
          </p:cNvPr>
          <p:cNvSpPr/>
          <p:nvPr/>
        </p:nvSpPr>
        <p:spPr>
          <a:xfrm>
            <a:off x="4498308" y="2013289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2A48988A-E504-034F-BB5A-8D957412D2F0}"/>
              </a:ext>
            </a:extLst>
          </p:cNvPr>
          <p:cNvSpPr/>
          <p:nvPr/>
        </p:nvSpPr>
        <p:spPr>
          <a:xfrm>
            <a:off x="4773157" y="2301321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B0E1DB31-C3C8-8044-BABF-E1549F3B7A71}"/>
              </a:ext>
            </a:extLst>
          </p:cNvPr>
          <p:cNvSpPr/>
          <p:nvPr/>
        </p:nvSpPr>
        <p:spPr>
          <a:xfrm>
            <a:off x="4960093" y="1887472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535E4224-52F1-5644-9F33-033F8777D6E8}"/>
              </a:ext>
            </a:extLst>
          </p:cNvPr>
          <p:cNvSpPr/>
          <p:nvPr/>
        </p:nvSpPr>
        <p:spPr>
          <a:xfrm>
            <a:off x="5058351" y="2606737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5BACF881-0ECB-5748-B8DA-898199C3E0A6}"/>
              </a:ext>
            </a:extLst>
          </p:cNvPr>
          <p:cNvSpPr/>
          <p:nvPr/>
        </p:nvSpPr>
        <p:spPr>
          <a:xfrm>
            <a:off x="4534904" y="2645486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C964BB9C-07C9-8744-A6E1-B08C66942AF4}"/>
              </a:ext>
            </a:extLst>
          </p:cNvPr>
          <p:cNvSpPr/>
          <p:nvPr/>
        </p:nvSpPr>
        <p:spPr>
          <a:xfrm>
            <a:off x="3879973" y="2573283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E42CE8FE-408C-5742-A7E1-32D71CF48DD3}"/>
              </a:ext>
            </a:extLst>
          </p:cNvPr>
          <p:cNvSpPr/>
          <p:nvPr/>
        </p:nvSpPr>
        <p:spPr>
          <a:xfrm>
            <a:off x="3879973" y="1653152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6CD4F564-C085-A04C-BD83-0CEAFB30852C}"/>
              </a:ext>
            </a:extLst>
          </p:cNvPr>
          <p:cNvSpPr/>
          <p:nvPr/>
        </p:nvSpPr>
        <p:spPr>
          <a:xfrm>
            <a:off x="4328704" y="1662541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80CBBF4C-01C1-4F4C-A339-679695C31CAD}"/>
              </a:ext>
            </a:extLst>
          </p:cNvPr>
          <p:cNvSpPr/>
          <p:nvPr/>
        </p:nvSpPr>
        <p:spPr>
          <a:xfrm>
            <a:off x="6432884" y="2078433"/>
            <a:ext cx="510267" cy="16258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3E8CD9F7-9FA3-984A-B055-A909F3B420CA}"/>
              </a:ext>
            </a:extLst>
          </p:cNvPr>
          <p:cNvSpPr/>
          <p:nvPr/>
        </p:nvSpPr>
        <p:spPr>
          <a:xfrm>
            <a:off x="6688285" y="2404399"/>
            <a:ext cx="510267" cy="16258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14947512-0197-4749-B301-F9CAB7479E9A}"/>
              </a:ext>
            </a:extLst>
          </p:cNvPr>
          <p:cNvSpPr/>
          <p:nvPr/>
        </p:nvSpPr>
        <p:spPr>
          <a:xfrm>
            <a:off x="7042114" y="2122860"/>
            <a:ext cx="510267" cy="16258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C2613B86-91C6-CD4C-A549-169340200900}"/>
              </a:ext>
            </a:extLst>
          </p:cNvPr>
          <p:cNvSpPr/>
          <p:nvPr/>
        </p:nvSpPr>
        <p:spPr>
          <a:xfrm>
            <a:off x="7260976" y="2348266"/>
            <a:ext cx="510267" cy="16258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D5F984C1-872C-D34E-BAFF-C44179F748F4}"/>
              </a:ext>
            </a:extLst>
          </p:cNvPr>
          <p:cNvSpPr/>
          <p:nvPr/>
        </p:nvSpPr>
        <p:spPr>
          <a:xfrm>
            <a:off x="7447912" y="1934417"/>
            <a:ext cx="510267" cy="16258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9DC7415B-1849-2249-BD3C-024F0274B95C}"/>
              </a:ext>
            </a:extLst>
          </p:cNvPr>
          <p:cNvSpPr/>
          <p:nvPr/>
        </p:nvSpPr>
        <p:spPr>
          <a:xfrm>
            <a:off x="7480373" y="2573478"/>
            <a:ext cx="510267" cy="16258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87C37EA8-ABD2-6548-84F7-49664EC5C2A2}"/>
              </a:ext>
            </a:extLst>
          </p:cNvPr>
          <p:cNvSpPr/>
          <p:nvPr/>
        </p:nvSpPr>
        <p:spPr>
          <a:xfrm>
            <a:off x="6904309" y="2717494"/>
            <a:ext cx="510267" cy="16258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723C300D-2E8E-014D-9356-B138655737B3}"/>
              </a:ext>
            </a:extLst>
          </p:cNvPr>
          <p:cNvSpPr/>
          <p:nvPr/>
        </p:nvSpPr>
        <p:spPr>
          <a:xfrm>
            <a:off x="6367792" y="2620228"/>
            <a:ext cx="510267" cy="16258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816E8963-943B-4042-B77B-1DF0959E97D4}"/>
              </a:ext>
            </a:extLst>
          </p:cNvPr>
          <p:cNvSpPr/>
          <p:nvPr/>
        </p:nvSpPr>
        <p:spPr>
          <a:xfrm>
            <a:off x="6367792" y="1700097"/>
            <a:ext cx="510267" cy="16258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2DC3DB80-2B4F-CE4B-97DF-440E8569F20D}"/>
              </a:ext>
            </a:extLst>
          </p:cNvPr>
          <p:cNvSpPr/>
          <p:nvPr/>
        </p:nvSpPr>
        <p:spPr>
          <a:xfrm>
            <a:off x="6970106" y="1709486"/>
            <a:ext cx="510267" cy="16258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9" name="Group 2">
            <a:extLst>
              <a:ext uri="{FF2B5EF4-FFF2-40B4-BE49-F238E27FC236}">
                <a16:creationId xmlns:a16="http://schemas.microsoft.com/office/drawing/2014/main" id="{DA15B728-373E-1746-ABB9-2B60A6EEFA8C}"/>
              </a:ext>
            </a:extLst>
          </p:cNvPr>
          <p:cNvGrpSpPr>
            <a:grpSpLocks/>
          </p:cNvGrpSpPr>
          <p:nvPr/>
        </p:nvGrpSpPr>
        <p:grpSpPr bwMode="auto">
          <a:xfrm>
            <a:off x="3734376" y="1493358"/>
            <a:ext cx="685800" cy="1440160"/>
            <a:chOff x="3200400" y="1992868"/>
            <a:chExt cx="685800" cy="2743200"/>
          </a:xfrm>
        </p:grpSpPr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5C582A72-42C1-954F-91CB-5FBC6201542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200400" y="1992868"/>
              <a:ext cx="0" cy="2743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9AADD718-9C40-8E41-B839-ACC0853A7C2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200400" y="1992868"/>
              <a:ext cx="685800" cy="2743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2" name="Straight Arrow Connector 261">
              <a:extLst>
                <a:ext uri="{FF2B5EF4-FFF2-40B4-BE49-F238E27FC236}">
                  <a16:creationId xmlns:a16="http://schemas.microsoft.com/office/drawing/2014/main" id="{19415834-F016-EA49-90CF-CFC58B0E754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00400" y="1992868"/>
              <a:ext cx="685800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ash"/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3" name="Straight Arrow Connector 262">
              <a:extLst>
                <a:ext uri="{FF2B5EF4-FFF2-40B4-BE49-F238E27FC236}">
                  <a16:creationId xmlns:a16="http://schemas.microsoft.com/office/drawing/2014/main" id="{C0B4EF75-A302-EA40-9A67-DC0E5E21404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00400" y="2475468"/>
              <a:ext cx="576263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ash"/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4" name="Straight Arrow Connector 263">
              <a:extLst>
                <a:ext uri="{FF2B5EF4-FFF2-40B4-BE49-F238E27FC236}">
                  <a16:creationId xmlns:a16="http://schemas.microsoft.com/office/drawing/2014/main" id="{D4702295-7E1C-0947-A3E3-F323095C186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00400" y="2983468"/>
              <a:ext cx="457200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ash"/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959A0199-96C6-B44E-A2FE-E1E472D9104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00400" y="3593068"/>
              <a:ext cx="304800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ash"/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" name="Straight Arrow Connector 265">
              <a:extLst>
                <a:ext uri="{FF2B5EF4-FFF2-40B4-BE49-F238E27FC236}">
                  <a16:creationId xmlns:a16="http://schemas.microsoft.com/office/drawing/2014/main" id="{1199E2A6-774C-594B-A542-0B434083D5D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00400" y="4050268"/>
              <a:ext cx="215900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ash"/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7" name="Group 2">
            <a:extLst>
              <a:ext uri="{FF2B5EF4-FFF2-40B4-BE49-F238E27FC236}">
                <a16:creationId xmlns:a16="http://schemas.microsoft.com/office/drawing/2014/main" id="{E2FFD51E-16F2-D24E-9B8F-F5A00AF4990C}"/>
              </a:ext>
            </a:extLst>
          </p:cNvPr>
          <p:cNvGrpSpPr>
            <a:grpSpLocks/>
          </p:cNvGrpSpPr>
          <p:nvPr/>
        </p:nvGrpSpPr>
        <p:grpSpPr bwMode="auto">
          <a:xfrm>
            <a:off x="6282890" y="1493358"/>
            <a:ext cx="1484775" cy="1440160"/>
            <a:chOff x="3200400" y="1992868"/>
            <a:chExt cx="685800" cy="2743200"/>
          </a:xfrm>
        </p:grpSpPr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F199F01E-7182-C846-ABF0-880CFD7AFE2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200400" y="1992868"/>
              <a:ext cx="0" cy="2743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9BAEC48F-B32E-404B-84AE-6CFD611C155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200400" y="1992868"/>
              <a:ext cx="685800" cy="2743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0" name="Straight Arrow Connector 269">
              <a:extLst>
                <a:ext uri="{FF2B5EF4-FFF2-40B4-BE49-F238E27FC236}">
                  <a16:creationId xmlns:a16="http://schemas.microsoft.com/office/drawing/2014/main" id="{197C1003-2A37-344B-9067-C5122F7F0C3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00400" y="1992868"/>
              <a:ext cx="685800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ash"/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1" name="Straight Arrow Connector 270">
              <a:extLst>
                <a:ext uri="{FF2B5EF4-FFF2-40B4-BE49-F238E27FC236}">
                  <a16:creationId xmlns:a16="http://schemas.microsoft.com/office/drawing/2014/main" id="{5CF19E52-1286-6841-A58B-27D599D9360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00400" y="2475468"/>
              <a:ext cx="576263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ash"/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2" name="Straight Arrow Connector 271">
              <a:extLst>
                <a:ext uri="{FF2B5EF4-FFF2-40B4-BE49-F238E27FC236}">
                  <a16:creationId xmlns:a16="http://schemas.microsoft.com/office/drawing/2014/main" id="{BE43E049-6B6D-1E41-8320-C70A8B4DC22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00400" y="2983468"/>
              <a:ext cx="457200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ash"/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B9558DFB-0C63-1544-9C9D-5AAA68ACB5E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00400" y="3593068"/>
              <a:ext cx="304800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ash"/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4" name="Straight Arrow Connector 273">
              <a:extLst>
                <a:ext uri="{FF2B5EF4-FFF2-40B4-BE49-F238E27FC236}">
                  <a16:creationId xmlns:a16="http://schemas.microsoft.com/office/drawing/2014/main" id="{ADA20568-0977-F14C-B243-1A891EACDAA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00400" y="4050268"/>
              <a:ext cx="215900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ash"/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75" name="TextBox 274">
            <a:extLst>
              <a:ext uri="{FF2B5EF4-FFF2-40B4-BE49-F238E27FC236}">
                <a16:creationId xmlns:a16="http://schemas.microsoft.com/office/drawing/2014/main" id="{1B1E9721-7B68-3043-9198-B043934FD2C7}"/>
              </a:ext>
            </a:extLst>
          </p:cNvPr>
          <p:cNvSpPr txBox="1"/>
          <p:nvPr/>
        </p:nvSpPr>
        <p:spPr>
          <a:xfrm>
            <a:off x="-14400" y="400434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HA: Hardened RBCs in plasma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52CE1174-61C4-8844-AE22-08F3549E2886}"/>
              </a:ext>
            </a:extLst>
          </p:cNvPr>
          <p:cNvSpPr txBox="1"/>
          <p:nvPr/>
        </p:nvSpPr>
        <p:spPr>
          <a:xfrm>
            <a:off x="2103" y="98072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NA: Normal RBCs in albumin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2A737901-35D7-F248-9AAD-A2179CAD0BB4}"/>
              </a:ext>
            </a:extLst>
          </p:cNvPr>
          <p:cNvSpPr/>
          <p:nvPr/>
        </p:nvSpPr>
        <p:spPr>
          <a:xfrm>
            <a:off x="6509300" y="4975242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142F07E7-AC2D-3D4F-87C1-286734CCFE65}"/>
              </a:ext>
            </a:extLst>
          </p:cNvPr>
          <p:cNvSpPr/>
          <p:nvPr/>
        </p:nvSpPr>
        <p:spPr>
          <a:xfrm>
            <a:off x="6854148" y="5301208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46A0CAA0-BD1E-A248-9F0B-8AF947D03853}"/>
              </a:ext>
            </a:extLst>
          </p:cNvPr>
          <p:cNvSpPr/>
          <p:nvPr/>
        </p:nvSpPr>
        <p:spPr>
          <a:xfrm>
            <a:off x="7062543" y="4957043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E547BBD4-5753-1843-9582-A3AD5E35F5CD}"/>
              </a:ext>
            </a:extLst>
          </p:cNvPr>
          <p:cNvSpPr/>
          <p:nvPr/>
        </p:nvSpPr>
        <p:spPr>
          <a:xfrm>
            <a:off x="7337392" y="5245075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9720DC5B-A8AA-4F40-9AB0-8FF0AE9AEF6C}"/>
              </a:ext>
            </a:extLst>
          </p:cNvPr>
          <p:cNvSpPr/>
          <p:nvPr/>
        </p:nvSpPr>
        <p:spPr>
          <a:xfrm>
            <a:off x="7524328" y="4831226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626E23CA-E1B6-5C42-A372-AA58B12E1D61}"/>
              </a:ext>
            </a:extLst>
          </p:cNvPr>
          <p:cNvSpPr/>
          <p:nvPr/>
        </p:nvSpPr>
        <p:spPr>
          <a:xfrm>
            <a:off x="7622586" y="5550491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44D44DD4-B2D4-B244-928F-6B4BE9D10E7E}"/>
              </a:ext>
            </a:extLst>
          </p:cNvPr>
          <p:cNvSpPr/>
          <p:nvPr/>
        </p:nvSpPr>
        <p:spPr>
          <a:xfrm>
            <a:off x="7099139" y="5589240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CF796003-4C54-2045-84FA-3AA256F51397}"/>
              </a:ext>
            </a:extLst>
          </p:cNvPr>
          <p:cNvSpPr/>
          <p:nvPr/>
        </p:nvSpPr>
        <p:spPr>
          <a:xfrm>
            <a:off x="6444208" y="5517037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9018711F-CACB-F047-B200-7C1875C05A9E}"/>
              </a:ext>
            </a:extLst>
          </p:cNvPr>
          <p:cNvSpPr/>
          <p:nvPr/>
        </p:nvSpPr>
        <p:spPr>
          <a:xfrm>
            <a:off x="6444208" y="4596906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5C704AF2-9404-054E-A6B1-18E13415C688}"/>
              </a:ext>
            </a:extLst>
          </p:cNvPr>
          <p:cNvSpPr/>
          <p:nvPr/>
        </p:nvSpPr>
        <p:spPr>
          <a:xfrm>
            <a:off x="6892939" y="4606295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57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9806"/>
          <a:stretch/>
        </p:blipFill>
        <p:spPr>
          <a:xfrm>
            <a:off x="720081" y="2418750"/>
            <a:ext cx="7668343" cy="396257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550223"/>
            <a:ext cx="58701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400" dirty="0" err="1"/>
              <a:t>Sakariassen</a:t>
            </a:r>
            <a:r>
              <a:rPr lang="en-AU" sz="1400" dirty="0"/>
              <a:t> </a:t>
            </a:r>
            <a:r>
              <a:rPr lang="en-AU" sz="1400" i="1" dirty="0"/>
              <a:t>et al.</a:t>
            </a:r>
            <a:r>
              <a:rPr lang="en-AU" sz="1400" dirty="0"/>
              <a:t> Future Sci. OA (2015) 1(4), FSO30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ACC832-3084-4545-A3B9-9CB0908F8B4F}"/>
              </a:ext>
            </a:extLst>
          </p:cNvPr>
          <p:cNvSpPr txBox="1">
            <a:spLocks/>
          </p:cNvSpPr>
          <p:nvPr/>
        </p:nvSpPr>
        <p:spPr>
          <a:xfrm>
            <a:off x="0" y="15974"/>
            <a:ext cx="9144000" cy="8048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800" b="1" dirty="0">
                <a:solidFill>
                  <a:srgbClr val="0000FF"/>
                </a:solidFill>
                <a:latin typeface="Calibri" charset="0"/>
              </a:rPr>
              <a:t>Why is this </a:t>
            </a:r>
            <a:r>
              <a:rPr lang="en-US" sz="3800" b="1" dirty="0" err="1">
                <a:solidFill>
                  <a:srgbClr val="0000FF"/>
                </a:solidFill>
                <a:latin typeface="Calibri" charset="0"/>
              </a:rPr>
              <a:t>behaviour</a:t>
            </a:r>
            <a:r>
              <a:rPr lang="en-US" sz="3800" b="1" dirty="0">
                <a:solidFill>
                  <a:srgbClr val="0000FF"/>
                </a:solidFill>
                <a:latin typeface="Calibri" charset="0"/>
              </a:rPr>
              <a:t> </a:t>
            </a:r>
            <a:r>
              <a:rPr lang="en-US" sz="3800" b="1" dirty="0" err="1">
                <a:solidFill>
                  <a:srgbClr val="0000FF"/>
                </a:solidFill>
                <a:latin typeface="Calibri" charset="0"/>
              </a:rPr>
              <a:t>imporatnt</a:t>
            </a:r>
            <a:r>
              <a:rPr lang="en-US" sz="3800" b="1" dirty="0">
                <a:solidFill>
                  <a:srgbClr val="0000FF"/>
                </a:solidFill>
                <a:latin typeface="Calibri" charset="0"/>
              </a:rPr>
              <a:t>?</a:t>
            </a:r>
            <a:endParaRPr lang="en-US" sz="3800" dirty="0">
              <a:solidFill>
                <a:srgbClr val="0000FF"/>
              </a:solidFill>
              <a:latin typeface="Calibri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C7B307E-C47D-9644-822D-2A4A5DB7C98E}"/>
              </a:ext>
            </a:extLst>
          </p:cNvPr>
          <p:cNvSpPr txBox="1">
            <a:spLocks/>
          </p:cNvSpPr>
          <p:nvPr/>
        </p:nvSpPr>
        <p:spPr>
          <a:xfrm>
            <a:off x="0" y="820837"/>
            <a:ext cx="9144000" cy="60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AU" sz="2000" dirty="0">
                <a:sym typeface="Symbol" panose="05050102010706020507" pitchFamily="18" charset="2"/>
              </a:rPr>
              <a:t>Shear rates throughout the body vary drastically with vessel diameter and disease state</a:t>
            </a:r>
          </a:p>
          <a:p>
            <a:pPr marL="0" indent="0">
              <a:buFont typeface="Arial" pitchFamily="34" charset="0"/>
              <a:buNone/>
            </a:pPr>
            <a:endParaRPr lang="en-AU" sz="2000" dirty="0">
              <a:sym typeface="Symbol" panose="05050102010706020507" pitchFamily="18" charset="2"/>
            </a:endParaRPr>
          </a:p>
          <a:p>
            <a:pPr marL="0" indent="0">
              <a:buFont typeface="Arial" pitchFamily="34" charset="0"/>
              <a:buNone/>
            </a:pPr>
            <a:r>
              <a:rPr lang="en-AU" sz="2000" dirty="0">
                <a:sym typeface="Symbol" panose="05050102010706020507" pitchFamily="18" charset="2"/>
              </a:rPr>
              <a:t>The shear thinning allows us to model blood flow throughout the body</a:t>
            </a:r>
          </a:p>
          <a:p>
            <a:pPr marL="0" indent="0">
              <a:buFont typeface="Arial" pitchFamily="34" charset="0"/>
              <a:buNone/>
            </a:pPr>
            <a:endParaRPr lang="en-AU" sz="20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50976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AACC832-3084-4545-A3B9-9CB0908F8B4F}"/>
              </a:ext>
            </a:extLst>
          </p:cNvPr>
          <p:cNvSpPr txBox="1">
            <a:spLocks/>
          </p:cNvSpPr>
          <p:nvPr/>
        </p:nvSpPr>
        <p:spPr>
          <a:xfrm>
            <a:off x="0" y="15974"/>
            <a:ext cx="9144000" cy="8048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800" b="1" dirty="0">
                <a:solidFill>
                  <a:srgbClr val="0000FF"/>
                </a:solidFill>
                <a:latin typeface="Calibri" charset="0"/>
              </a:rPr>
              <a:t>3D bioprinting, a whole lot of rheology</a:t>
            </a:r>
            <a:endParaRPr lang="en-US" sz="3800" dirty="0">
              <a:solidFill>
                <a:srgbClr val="0000FF"/>
              </a:solidFill>
              <a:latin typeface="Calibri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C7B307E-C47D-9644-822D-2A4A5DB7C98E}"/>
              </a:ext>
            </a:extLst>
          </p:cNvPr>
          <p:cNvSpPr txBox="1">
            <a:spLocks/>
          </p:cNvSpPr>
          <p:nvPr/>
        </p:nvSpPr>
        <p:spPr>
          <a:xfrm>
            <a:off x="0" y="820837"/>
            <a:ext cx="9144000" cy="60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AU" sz="2000" dirty="0">
                <a:sym typeface="Symbol" panose="05050102010706020507" pitchFamily="18" charset="2"/>
              </a:rPr>
              <a:t>3D bioprinting includes the extrusion of cell-laden hydrogels to make tissue-like structures</a:t>
            </a:r>
          </a:p>
          <a:p>
            <a:r>
              <a:rPr lang="en-AU" sz="2000" dirty="0">
                <a:sym typeface="Symbol" panose="05050102010706020507" pitchFamily="18" charset="2"/>
              </a:rPr>
              <a:t>A syringe filled with a hydrogel and cells </a:t>
            </a:r>
          </a:p>
          <a:p>
            <a:r>
              <a:rPr lang="en-AU" sz="2000" dirty="0">
                <a:sym typeface="Symbol" panose="05050102010706020507" pitchFamily="18" charset="2"/>
              </a:rPr>
              <a:t>The fluid is extruded in a controlled manner to create the desired structure</a:t>
            </a:r>
          </a:p>
          <a:p>
            <a:pPr marL="0" indent="0">
              <a:buNone/>
            </a:pPr>
            <a:endParaRPr lang="en-AU" sz="18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AU" sz="2400" dirty="0">
                <a:sym typeface="Symbol" panose="05050102010706020507" pitchFamily="18" charset="2"/>
              </a:rPr>
              <a:t>How are rheological properties important in this process?</a:t>
            </a:r>
          </a:p>
          <a:p>
            <a:pPr marL="0" indent="0">
              <a:buNone/>
            </a:pPr>
            <a:endParaRPr lang="en-AU" sz="18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AU" sz="2400" dirty="0">
                <a:sym typeface="Symbol" panose="05050102010706020507" pitchFamily="18" charset="2"/>
              </a:rPr>
              <a:t>What rheological fluid properties would be important for the </a:t>
            </a:r>
            <a:r>
              <a:rPr lang="en-AU" sz="2400" dirty="0" err="1">
                <a:sym typeface="Symbol" panose="05050102010706020507" pitchFamily="18" charset="2"/>
              </a:rPr>
              <a:t>bioink</a:t>
            </a:r>
            <a:r>
              <a:rPr lang="en-AU" sz="2400" dirty="0">
                <a:sym typeface="Symbol" panose="05050102010706020507" pitchFamily="18" charset="2"/>
              </a:rPr>
              <a:t>?</a:t>
            </a:r>
          </a:p>
          <a:p>
            <a:pPr marL="0" indent="0">
              <a:buFont typeface="Arial" pitchFamily="34" charset="0"/>
              <a:buNone/>
            </a:pPr>
            <a:endParaRPr lang="en-AU" sz="2000" dirty="0">
              <a:sym typeface="Symbol" panose="05050102010706020507" pitchFamily="18" charset="2"/>
            </a:endParaRPr>
          </a:p>
          <a:p>
            <a:pPr marL="0" indent="0">
              <a:buFont typeface="Arial" pitchFamily="34" charset="0"/>
              <a:buNone/>
            </a:pPr>
            <a:endParaRPr lang="en-AU" sz="2000" dirty="0">
              <a:sym typeface="Symbol" panose="05050102010706020507" pitchFamily="18" charset="2"/>
            </a:endParaRPr>
          </a:p>
          <a:p>
            <a:pPr marL="0" indent="0">
              <a:buFont typeface="Arial" pitchFamily="34" charset="0"/>
              <a:buNone/>
            </a:pPr>
            <a:endParaRPr lang="en-AU" sz="2000" dirty="0">
              <a:sym typeface="Symbol" panose="05050102010706020507" pitchFamily="18" charset="2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3B20B64-0128-4E44-AB00-103C36407E5F}"/>
              </a:ext>
            </a:extLst>
          </p:cNvPr>
          <p:cNvGrpSpPr/>
          <p:nvPr/>
        </p:nvGrpSpPr>
        <p:grpSpPr>
          <a:xfrm>
            <a:off x="3851920" y="4077072"/>
            <a:ext cx="4005445" cy="2520280"/>
            <a:chOff x="3851920" y="4077072"/>
            <a:chExt cx="4005445" cy="2520280"/>
          </a:xfrm>
        </p:grpSpPr>
        <p:pic>
          <p:nvPicPr>
            <p:cNvPr id="3" name="Picture 2" descr="A close up of a logo&#10;&#10;Description automatically generated">
              <a:extLst>
                <a:ext uri="{FF2B5EF4-FFF2-40B4-BE49-F238E27FC236}">
                  <a16:creationId xmlns:a16="http://schemas.microsoft.com/office/drawing/2014/main" id="{8354E4AC-299C-1B48-A227-09EFCCB16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1920" y="4077072"/>
              <a:ext cx="4005445" cy="2520280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4171C95-EE17-F94B-BC75-C05F72460F2F}"/>
                </a:ext>
              </a:extLst>
            </p:cNvPr>
            <p:cNvSpPr/>
            <p:nvPr/>
          </p:nvSpPr>
          <p:spPr>
            <a:xfrm rot="3122964">
              <a:off x="6917977" y="5798622"/>
              <a:ext cx="45719" cy="128141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6DD47ED-B0C6-A340-B307-BD86FAF66842}"/>
                </a:ext>
              </a:extLst>
            </p:cNvPr>
            <p:cNvSpPr/>
            <p:nvPr/>
          </p:nvSpPr>
          <p:spPr>
            <a:xfrm rot="3122964">
              <a:off x="6629946" y="5919775"/>
              <a:ext cx="45719" cy="128141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3BEC6B4-7BB0-8041-AC5A-1F896F819CC7}"/>
                </a:ext>
              </a:extLst>
            </p:cNvPr>
            <p:cNvSpPr/>
            <p:nvPr/>
          </p:nvSpPr>
          <p:spPr>
            <a:xfrm rot="3122964">
              <a:off x="6413920" y="6086654"/>
              <a:ext cx="45719" cy="128141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FD0F6CA-EB79-B646-8BE2-7B53004E3490}"/>
                </a:ext>
              </a:extLst>
            </p:cNvPr>
            <p:cNvSpPr/>
            <p:nvPr/>
          </p:nvSpPr>
          <p:spPr>
            <a:xfrm rot="3122964">
              <a:off x="6629946" y="5683765"/>
              <a:ext cx="45719" cy="128141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3BADA52-EC5D-B54C-89DF-2A2272B885AA}"/>
                </a:ext>
              </a:extLst>
            </p:cNvPr>
            <p:cNvSpPr/>
            <p:nvPr/>
          </p:nvSpPr>
          <p:spPr>
            <a:xfrm rot="3122964">
              <a:off x="6341915" y="5899789"/>
              <a:ext cx="45719" cy="128141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EE258F3-6579-424E-9BBF-4799E681FC93}"/>
                </a:ext>
              </a:extLst>
            </p:cNvPr>
            <p:cNvSpPr/>
            <p:nvPr/>
          </p:nvSpPr>
          <p:spPr>
            <a:xfrm rot="3122964">
              <a:off x="6125889" y="5971797"/>
              <a:ext cx="45719" cy="128141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E2E6A47-75F0-8748-9733-73278B5E493D}"/>
                </a:ext>
              </a:extLst>
            </p:cNvPr>
            <p:cNvSpPr/>
            <p:nvPr/>
          </p:nvSpPr>
          <p:spPr>
            <a:xfrm rot="3122964">
              <a:off x="6269903" y="5654606"/>
              <a:ext cx="45719" cy="128141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F6815B3-E426-D745-BBF1-5B287E15EBB0}"/>
                </a:ext>
              </a:extLst>
            </p:cNvPr>
            <p:cNvSpPr/>
            <p:nvPr/>
          </p:nvSpPr>
          <p:spPr>
            <a:xfrm rot="3122964">
              <a:off x="5981872" y="5775759"/>
              <a:ext cx="45719" cy="128141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5403807-4788-6240-A220-E88DB358D7B7}"/>
                </a:ext>
              </a:extLst>
            </p:cNvPr>
            <p:cNvSpPr/>
            <p:nvPr/>
          </p:nvSpPr>
          <p:spPr>
            <a:xfrm rot="3122964">
              <a:off x="5765846" y="5942638"/>
              <a:ext cx="45719" cy="128141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E3D0E31-D37D-3F4E-A2D6-77EAA527D2D9}"/>
                </a:ext>
              </a:extLst>
            </p:cNvPr>
            <p:cNvSpPr/>
            <p:nvPr/>
          </p:nvSpPr>
          <p:spPr>
            <a:xfrm rot="2493431">
              <a:off x="5693841" y="5654606"/>
              <a:ext cx="45719" cy="128141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C60AC8B-DD99-804E-A28D-5304FEA22E4E}"/>
                </a:ext>
              </a:extLst>
            </p:cNvPr>
            <p:cNvSpPr/>
            <p:nvPr/>
          </p:nvSpPr>
          <p:spPr>
            <a:xfrm rot="6610694">
              <a:off x="5333801" y="5928767"/>
              <a:ext cx="45719" cy="128141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3204566-AE9E-B84A-ADBA-29A7FD8BFA54}"/>
                </a:ext>
              </a:extLst>
            </p:cNvPr>
            <p:cNvSpPr/>
            <p:nvPr/>
          </p:nvSpPr>
          <p:spPr>
            <a:xfrm rot="6610694">
              <a:off x="6057324" y="6144791"/>
              <a:ext cx="45719" cy="128141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0189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AACC832-3084-4545-A3B9-9CB0908F8B4F}"/>
              </a:ext>
            </a:extLst>
          </p:cNvPr>
          <p:cNvSpPr txBox="1">
            <a:spLocks/>
          </p:cNvSpPr>
          <p:nvPr/>
        </p:nvSpPr>
        <p:spPr>
          <a:xfrm>
            <a:off x="0" y="15974"/>
            <a:ext cx="9144000" cy="8048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800" b="1" dirty="0">
                <a:solidFill>
                  <a:srgbClr val="0000FF"/>
                </a:solidFill>
                <a:latin typeface="Calibri" charset="0"/>
              </a:rPr>
              <a:t>My home 3D printing failure</a:t>
            </a:r>
            <a:endParaRPr lang="en-US" sz="3800" dirty="0">
              <a:solidFill>
                <a:srgbClr val="0000FF"/>
              </a:solidFill>
              <a:latin typeface="Calibri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C7B307E-C47D-9644-822D-2A4A5DB7C98E}"/>
              </a:ext>
            </a:extLst>
          </p:cNvPr>
          <p:cNvSpPr txBox="1">
            <a:spLocks/>
          </p:cNvSpPr>
          <p:nvPr/>
        </p:nvSpPr>
        <p:spPr>
          <a:xfrm>
            <a:off x="0" y="820837"/>
            <a:ext cx="9144000" cy="60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AU" sz="2000" dirty="0">
                <a:sym typeface="Symbol" panose="05050102010706020507" pitchFamily="18" charset="2"/>
              </a:rPr>
              <a:t>I tried to print 2 Newtonian fluids</a:t>
            </a:r>
          </a:p>
          <a:p>
            <a:r>
              <a:rPr lang="en-AU" sz="1800" dirty="0">
                <a:sym typeface="Symbol" panose="05050102010706020507" pitchFamily="18" charset="2"/>
              </a:rPr>
              <a:t>Water</a:t>
            </a:r>
          </a:p>
          <a:p>
            <a:r>
              <a:rPr lang="en-AU" sz="1800" dirty="0">
                <a:sym typeface="Symbol" panose="05050102010706020507" pitchFamily="18" charset="2"/>
              </a:rPr>
              <a:t>Honey</a:t>
            </a:r>
          </a:p>
          <a:p>
            <a:pPr marL="0" indent="0">
              <a:buFont typeface="Arial" pitchFamily="34" charset="0"/>
              <a:buNone/>
            </a:pPr>
            <a:endParaRPr lang="en-AU" sz="2000" dirty="0">
              <a:sym typeface="Symbol" panose="05050102010706020507" pitchFamily="18" charset="2"/>
            </a:endParaRPr>
          </a:p>
          <a:p>
            <a:pPr marL="0" indent="0">
              <a:buFont typeface="Arial" pitchFamily="34" charset="0"/>
              <a:buNone/>
            </a:pPr>
            <a:r>
              <a:rPr lang="en-AU" sz="2000" dirty="0">
                <a:sym typeface="Symbol" panose="05050102010706020507" pitchFamily="18" charset="2"/>
              </a:rPr>
              <a:t>It did not go well…because the fluids don’t have the right rheological properties (and I didn’t have the correct equipment)</a:t>
            </a:r>
          </a:p>
          <a:p>
            <a:pPr marL="0" indent="0">
              <a:buFont typeface="Arial" pitchFamily="34" charset="0"/>
              <a:buNone/>
            </a:pPr>
            <a:endParaRPr lang="en-AU" sz="2000" dirty="0">
              <a:sym typeface="Symbol" panose="05050102010706020507" pitchFamily="18" charset="2"/>
            </a:endParaRPr>
          </a:p>
          <a:p>
            <a:pPr marL="0" indent="0">
              <a:buFont typeface="Arial" pitchFamily="34" charset="0"/>
              <a:buNone/>
            </a:pPr>
            <a:r>
              <a:rPr lang="en-AU" sz="2000" dirty="0">
                <a:sym typeface="Symbol" panose="05050102010706020507" pitchFamily="18" charset="2"/>
              </a:rPr>
              <a:t>3D printing water…</a:t>
            </a:r>
          </a:p>
          <a:p>
            <a:pPr marL="0" indent="0">
              <a:buFont typeface="Arial" pitchFamily="34" charset="0"/>
              <a:buNone/>
            </a:pPr>
            <a:endParaRPr lang="en-AU" sz="2000" dirty="0">
              <a:sym typeface="Symbol" panose="05050102010706020507" pitchFamily="18" charset="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579DB6-D4A7-2448-B254-470B23F35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4005064"/>
            <a:ext cx="4086191" cy="21074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3F8C294-3F22-C34E-8331-12E9423917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096" y="4029670"/>
            <a:ext cx="3251200" cy="2082800"/>
          </a:xfrm>
          <a:prstGeom prst="rect">
            <a:avLst/>
          </a:prstGeom>
        </p:spPr>
      </p:pic>
      <p:sp>
        <p:nvSpPr>
          <p:cNvPr id="4" name="Right Arrow 3">
            <a:extLst>
              <a:ext uri="{FF2B5EF4-FFF2-40B4-BE49-F238E27FC236}">
                <a16:creationId xmlns:a16="http://schemas.microsoft.com/office/drawing/2014/main" id="{791C2C76-B0A7-8243-AA8A-B8C7609A7443}"/>
              </a:ext>
            </a:extLst>
          </p:cNvPr>
          <p:cNvSpPr/>
          <p:nvPr/>
        </p:nvSpPr>
        <p:spPr>
          <a:xfrm>
            <a:off x="4490859" y="4842743"/>
            <a:ext cx="792088" cy="432048"/>
          </a:xfrm>
          <a:prstGeom prst="rightArrow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389B8D-8412-CB47-B93B-5B6FC45ED686}"/>
              </a:ext>
            </a:extLst>
          </p:cNvPr>
          <p:cNvSpPr txBox="1"/>
          <p:nvPr/>
        </p:nvSpPr>
        <p:spPr>
          <a:xfrm>
            <a:off x="1498980" y="6139910"/>
            <a:ext cx="1591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 printing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C671D4-BC27-714D-9A3B-71267BD5BB1E}"/>
              </a:ext>
            </a:extLst>
          </p:cNvPr>
          <p:cNvSpPr txBox="1"/>
          <p:nvPr/>
        </p:nvSpPr>
        <p:spPr>
          <a:xfrm>
            <a:off x="5737936" y="6139910"/>
            <a:ext cx="2647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Immediately after printing</a:t>
            </a:r>
          </a:p>
        </p:txBody>
      </p:sp>
    </p:spTree>
    <p:extLst>
      <p:ext uri="{BB962C8B-B14F-4D97-AF65-F5344CB8AC3E}">
        <p14:creationId xmlns:p14="http://schemas.microsoft.com/office/powerpoint/2010/main" val="2679520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AACC832-3084-4545-A3B9-9CB0908F8B4F}"/>
              </a:ext>
            </a:extLst>
          </p:cNvPr>
          <p:cNvSpPr txBox="1">
            <a:spLocks/>
          </p:cNvSpPr>
          <p:nvPr/>
        </p:nvSpPr>
        <p:spPr>
          <a:xfrm>
            <a:off x="0" y="15974"/>
            <a:ext cx="9144000" cy="8048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800" b="1" dirty="0">
                <a:solidFill>
                  <a:srgbClr val="0000FF"/>
                </a:solidFill>
                <a:latin typeface="Calibri" charset="0"/>
              </a:rPr>
              <a:t>My home 3D printing failure</a:t>
            </a:r>
            <a:endParaRPr lang="en-US" sz="3800" dirty="0">
              <a:solidFill>
                <a:srgbClr val="0000FF"/>
              </a:solidFill>
              <a:latin typeface="Calibri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C7B307E-C47D-9644-822D-2A4A5DB7C98E}"/>
              </a:ext>
            </a:extLst>
          </p:cNvPr>
          <p:cNvSpPr txBox="1">
            <a:spLocks/>
          </p:cNvSpPr>
          <p:nvPr/>
        </p:nvSpPr>
        <p:spPr>
          <a:xfrm>
            <a:off x="0" y="820837"/>
            <a:ext cx="9144000" cy="60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AU" sz="2000" dirty="0">
                <a:sym typeface="Symbol" panose="05050102010706020507" pitchFamily="18" charset="2"/>
              </a:rPr>
              <a:t>3D printing honey…</a:t>
            </a:r>
          </a:p>
          <a:p>
            <a:pPr marL="0" indent="0">
              <a:buFont typeface="Arial" pitchFamily="34" charset="0"/>
              <a:buNone/>
            </a:pPr>
            <a:endParaRPr lang="en-AU" sz="2000" dirty="0">
              <a:sym typeface="Symbol" panose="05050102010706020507" pitchFamily="18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A090EE-170B-E742-B378-866CD783C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434294"/>
            <a:ext cx="3245751" cy="17646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7041C4-F41D-9041-9A59-E63F673D84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632"/>
          <a:stretch/>
        </p:blipFill>
        <p:spPr>
          <a:xfrm>
            <a:off x="4716016" y="1484784"/>
            <a:ext cx="1680468" cy="1663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D85361-B08C-184B-9B59-2FD672C631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2219" y="4880190"/>
            <a:ext cx="1708062" cy="15256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B6FED5-8463-C74A-BE1E-122573033F75}"/>
              </a:ext>
            </a:extLst>
          </p:cNvPr>
          <p:cNvSpPr txBox="1"/>
          <p:nvPr/>
        </p:nvSpPr>
        <p:spPr>
          <a:xfrm>
            <a:off x="1006752" y="3292685"/>
            <a:ext cx="1591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 printing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159F334C-342A-4A41-8109-FF725F13591E}"/>
              </a:ext>
            </a:extLst>
          </p:cNvPr>
          <p:cNvSpPr/>
          <p:nvPr/>
        </p:nvSpPr>
        <p:spPr>
          <a:xfrm>
            <a:off x="3593402" y="2100610"/>
            <a:ext cx="792088" cy="432048"/>
          </a:xfrm>
          <a:prstGeom prst="rightArrow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492BF0-9AF2-EB4C-B066-BA19EF31A73A}"/>
              </a:ext>
            </a:extLst>
          </p:cNvPr>
          <p:cNvSpPr txBox="1"/>
          <p:nvPr/>
        </p:nvSpPr>
        <p:spPr>
          <a:xfrm>
            <a:off x="4232490" y="3290172"/>
            <a:ext cx="2647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Immediately after printing</a:t>
            </a:r>
          </a:p>
          <a:p>
            <a:pPr algn="ctr"/>
            <a:r>
              <a:rPr lang="en-US" dirty="0"/>
              <a:t>(not a total train wreck)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61298DD4-86A0-354A-B626-910BD7FA637C}"/>
              </a:ext>
            </a:extLst>
          </p:cNvPr>
          <p:cNvSpPr/>
          <p:nvPr/>
        </p:nvSpPr>
        <p:spPr>
          <a:xfrm rot="5400000">
            <a:off x="5160206" y="4139046"/>
            <a:ext cx="792088" cy="432048"/>
          </a:xfrm>
          <a:prstGeom prst="rightArrow">
            <a:avLst/>
          </a:prstGeom>
          <a:solidFill>
            <a:srgbClr val="7030A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476480-F41D-2445-8F21-AE9A12BF5DF8}"/>
              </a:ext>
            </a:extLst>
          </p:cNvPr>
          <p:cNvSpPr txBox="1"/>
          <p:nvPr/>
        </p:nvSpPr>
        <p:spPr>
          <a:xfrm>
            <a:off x="6516216" y="5319848"/>
            <a:ext cx="1863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Ten minutes later</a:t>
            </a:r>
          </a:p>
          <a:p>
            <a:pPr algn="ctr"/>
            <a:r>
              <a:rPr lang="en-US" dirty="0"/>
              <a:t>(total train wreck)</a:t>
            </a:r>
          </a:p>
        </p:txBody>
      </p:sp>
    </p:spTree>
    <p:extLst>
      <p:ext uri="{BB962C8B-B14F-4D97-AF65-F5344CB8AC3E}">
        <p14:creationId xmlns:p14="http://schemas.microsoft.com/office/powerpoint/2010/main" val="1987658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0" y="15974"/>
            <a:ext cx="9144000" cy="804863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sz="4000" b="1" dirty="0">
                <a:solidFill>
                  <a:srgbClr val="0000FF"/>
                </a:solidFill>
                <a:latin typeface="Calibri" charset="0"/>
              </a:rPr>
              <a:t>Take </a:t>
            </a:r>
            <a:r>
              <a:rPr lang="en-US" sz="4000" b="1">
                <a:solidFill>
                  <a:srgbClr val="0000FF"/>
                </a:solidFill>
                <a:latin typeface="Calibri" charset="0"/>
              </a:rPr>
              <a:t>aways</a:t>
            </a:r>
            <a:endParaRPr lang="en-US" sz="4000" dirty="0">
              <a:solidFill>
                <a:srgbClr val="0000FF"/>
              </a:solidFill>
              <a:latin typeface="Calibri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868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>
                <a:latin typeface="Calibri" charset="0"/>
              </a:rPr>
              <a:t>Rheology is important in a large number of fluid flow applications</a:t>
            </a:r>
          </a:p>
          <a:p>
            <a:r>
              <a:rPr lang="en-AU" sz="2000" dirty="0">
                <a:latin typeface="Calibri" charset="0"/>
              </a:rPr>
              <a:t>Blood flow</a:t>
            </a:r>
          </a:p>
          <a:p>
            <a:r>
              <a:rPr lang="en-AU" sz="2000" dirty="0">
                <a:latin typeface="Calibri" charset="0"/>
              </a:rPr>
              <a:t>3D printing</a:t>
            </a:r>
          </a:p>
          <a:p>
            <a:pPr marL="0" indent="0">
              <a:buNone/>
            </a:pPr>
            <a:endParaRPr lang="en-AU" sz="2000" dirty="0">
              <a:latin typeface="Calibri" charset="0"/>
            </a:endParaRPr>
          </a:p>
          <a:p>
            <a:pPr marL="0" indent="0">
              <a:buNone/>
            </a:pPr>
            <a:r>
              <a:rPr lang="en-AU" sz="2400" dirty="0">
                <a:latin typeface="Calibri" charset="0"/>
              </a:rPr>
              <a:t>Take away messages</a:t>
            </a:r>
          </a:p>
          <a:p>
            <a:r>
              <a:rPr lang="en-AU" sz="2000" dirty="0">
                <a:latin typeface="Calibri" charset="0"/>
              </a:rPr>
              <a:t>Be able to analyse a system and determine what rheological properties are required</a:t>
            </a:r>
          </a:p>
          <a:p>
            <a:r>
              <a:rPr lang="en-AU" sz="2000" dirty="0">
                <a:latin typeface="Calibri" charset="0"/>
              </a:rPr>
              <a:t>Determine how various fluids would behave if used in the same system</a:t>
            </a:r>
          </a:p>
          <a:p>
            <a:pPr marL="0" indent="0">
              <a:buNone/>
            </a:pPr>
            <a:endParaRPr lang="en-AU" sz="2000" dirty="0">
              <a:latin typeface="Calibri" charset="0"/>
            </a:endParaRPr>
          </a:p>
          <a:p>
            <a:pPr marL="0" indent="0">
              <a:buNone/>
            </a:pPr>
            <a:endParaRPr lang="en-AU" sz="2400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EEF3D8-6DC6-E447-B61F-03691B4E1BB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75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0" y="15974"/>
            <a:ext cx="9144000" cy="804863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sz="4000" b="1" dirty="0">
                <a:solidFill>
                  <a:srgbClr val="0000FF"/>
                </a:solidFill>
                <a:latin typeface="Calibri" charset="0"/>
              </a:rPr>
              <a:t>Many fluids are non-Newtonian</a:t>
            </a:r>
            <a:endParaRPr lang="en-US" sz="4000" dirty="0">
              <a:solidFill>
                <a:srgbClr val="0000FF"/>
              </a:solidFill>
              <a:latin typeface="Calibri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868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>
                <a:latin typeface="Calibri" charset="0"/>
              </a:rPr>
              <a:t>Many fluids are non-Newtonian</a:t>
            </a:r>
          </a:p>
          <a:p>
            <a:pPr marL="0" indent="0">
              <a:buNone/>
            </a:pPr>
            <a:endParaRPr lang="en-AU" sz="2400" dirty="0">
              <a:latin typeface="Calibri" charset="0"/>
            </a:endParaRPr>
          </a:p>
          <a:p>
            <a:pPr marL="0" indent="0">
              <a:buNone/>
            </a:pPr>
            <a:r>
              <a:rPr lang="en-AU" sz="2400" dirty="0">
                <a:latin typeface="Calibri" charset="0"/>
              </a:rPr>
              <a:t>Here we will discuss two places in the Biomedical field that rely on non-Newtonian fluid flow</a:t>
            </a:r>
          </a:p>
          <a:p>
            <a:r>
              <a:rPr lang="en-AU" sz="2000" dirty="0">
                <a:latin typeface="Calibri" charset="0"/>
              </a:rPr>
              <a:t>The flow of blood</a:t>
            </a:r>
          </a:p>
          <a:p>
            <a:r>
              <a:rPr lang="en-AU" sz="2000" dirty="0">
                <a:latin typeface="Calibri" charset="0"/>
              </a:rPr>
              <a:t>3D bioprinting</a:t>
            </a:r>
          </a:p>
          <a:p>
            <a:pPr marL="0" indent="0">
              <a:buNone/>
            </a:pPr>
            <a:endParaRPr lang="en-AU" sz="2400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EEF3D8-6DC6-E447-B61F-03691B4E1BB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51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0" y="15974"/>
            <a:ext cx="9144000" cy="804863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sz="4000" b="1" dirty="0">
                <a:solidFill>
                  <a:srgbClr val="0000FF"/>
                </a:solidFill>
                <a:latin typeface="Calibri" charset="0"/>
              </a:rPr>
              <a:t>Blood is a highly non-Newtonian fluid</a:t>
            </a:r>
            <a:endParaRPr lang="en-US" sz="4000" dirty="0">
              <a:solidFill>
                <a:srgbClr val="0000FF"/>
              </a:solidFill>
              <a:latin typeface="Calibri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868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>
                <a:latin typeface="Calibri" charset="0"/>
              </a:rPr>
              <a:t>Blood is complex fluid and is highly non-Newtonian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EEF3D8-6DC6-E447-B61F-03691B4E1BB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1B52148E-2D94-A340-8445-CE630DDD74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488216"/>
                  </p:ext>
                </p:extLst>
              </p:nvPr>
            </p:nvGraphicFramePr>
            <p:xfrm>
              <a:off x="2411760" y="1844824"/>
              <a:ext cx="4320480" cy="445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56184">
                      <a:extLst>
                        <a:ext uri="{9D8B030D-6E8A-4147-A177-3AD203B41FA5}">
                          <a16:colId xmlns:a16="http://schemas.microsoft.com/office/drawing/2014/main" val="3206904738"/>
                        </a:ext>
                      </a:extLst>
                    </a:gridCol>
                    <a:gridCol w="2664296">
                      <a:extLst>
                        <a:ext uri="{9D8B030D-6E8A-4147-A177-3AD203B41FA5}">
                          <a16:colId xmlns:a16="http://schemas.microsoft.com/office/drawing/2014/main" val="3913281760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Properties of whole blood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7261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973980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7.35 – 7.40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91836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num>
                                  <m:den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AU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AU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(</m:t>
                                    </m:r>
                                    <m:sSup>
                                      <m:sSupPr>
                                        <m:ctrlPr>
                                          <a:rPr lang="en-AU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AU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37</m:t>
                                        </m:r>
                                      </m:e>
                                      <m:sup>
                                        <m:r>
                                          <a:rPr lang="en-AU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p>
                                    </m:s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~3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66803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</m:num>
                                  <m:den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AU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AU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73780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Surface tension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~75 </a:t>
                          </a:r>
                          <a:r>
                            <a:rPr lang="en-US" dirty="0" err="1"/>
                            <a:t>dyn</a:t>
                          </a:r>
                          <a:r>
                            <a:rPr lang="en-US" dirty="0"/>
                            <a:t>/cm</a:t>
                          </a:r>
                          <a:r>
                            <a:rPr lang="en-US" baseline="30000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79583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Hematocrit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0.42 – 0.47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43038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Water content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~93 vol 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04940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Erythrocytes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~4.8 – 5.4 x 10</a:t>
                          </a:r>
                          <a:r>
                            <a:rPr lang="en-US" baseline="30000" dirty="0"/>
                            <a:t>9</a:t>
                          </a:r>
                          <a:r>
                            <a:rPr lang="en-US" baseline="0" dirty="0"/>
                            <a:t> cells/mL</a:t>
                          </a:r>
                          <a:endParaRPr lang="en-US" baseline="30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40647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Leukocytes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~7.4 x 10 6 cells/mL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02372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Platelets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~2.8 x 108 cells/mL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69189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Protein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1.2 </a:t>
                          </a:r>
                          <a:r>
                            <a:rPr lang="en-US" dirty="0" err="1"/>
                            <a:t>mEq</a:t>
                          </a:r>
                          <a:r>
                            <a:rPr lang="en-US" dirty="0"/>
                            <a:t>/L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37676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1B52148E-2D94-A340-8445-CE630DDD74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488216"/>
                  </p:ext>
                </p:extLst>
              </p:nvPr>
            </p:nvGraphicFramePr>
            <p:xfrm>
              <a:off x="2411760" y="1844824"/>
              <a:ext cx="4320480" cy="4450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56184">
                      <a:extLst>
                        <a:ext uri="{9D8B030D-6E8A-4147-A177-3AD203B41FA5}">
                          <a16:colId xmlns:a16="http://schemas.microsoft.com/office/drawing/2014/main" val="3206904738"/>
                        </a:ext>
                      </a:extLst>
                    </a:gridCol>
                    <a:gridCol w="2664296">
                      <a:extLst>
                        <a:ext uri="{9D8B030D-6E8A-4147-A177-3AD203B41FA5}">
                          <a16:colId xmlns:a16="http://schemas.microsoft.com/office/drawing/2014/main" val="3913281760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Properties of whole blood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7261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973980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7.35 – 7.40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91836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10345" r="-161832" b="-8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~3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66803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410345" r="-161832" b="-7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73780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Surface tension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~75 </a:t>
                          </a:r>
                          <a:r>
                            <a:rPr lang="en-US" dirty="0" err="1"/>
                            <a:t>dyn</a:t>
                          </a:r>
                          <a:r>
                            <a:rPr lang="en-US" dirty="0"/>
                            <a:t>/cm</a:t>
                          </a:r>
                          <a:r>
                            <a:rPr lang="en-US" baseline="30000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79583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Hematocrit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0.42 – 0.47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43038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Water content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~93 vol 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04940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Erythrocytes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~4.8 – 5.4 x 10</a:t>
                          </a:r>
                          <a:r>
                            <a:rPr lang="en-US" baseline="30000" dirty="0"/>
                            <a:t>9</a:t>
                          </a:r>
                          <a:r>
                            <a:rPr lang="en-US" baseline="0" dirty="0"/>
                            <a:t> cells/mL</a:t>
                          </a:r>
                          <a:endParaRPr lang="en-US" baseline="30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40647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Leukocytes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~7.4 x 10 6 cells/mL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02372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Platelets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~2.8 x 108 cells/mL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69189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Protein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1.2 </a:t>
                          </a:r>
                          <a:r>
                            <a:rPr lang="en-US" dirty="0" err="1"/>
                            <a:t>mEq</a:t>
                          </a:r>
                          <a:r>
                            <a:rPr lang="en-US" dirty="0"/>
                            <a:t>/L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376762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20252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0" y="15974"/>
            <a:ext cx="9144000" cy="804863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sz="3200" b="1" dirty="0">
                <a:solidFill>
                  <a:srgbClr val="0000FF"/>
                </a:solidFill>
                <a:latin typeface="Calibri" charset="0"/>
              </a:rPr>
              <a:t>What could cause the non-Newtonian </a:t>
            </a:r>
            <a:r>
              <a:rPr lang="en-US" sz="3200" b="1" dirty="0" err="1">
                <a:solidFill>
                  <a:srgbClr val="0000FF"/>
                </a:solidFill>
                <a:latin typeface="Calibri" charset="0"/>
              </a:rPr>
              <a:t>behaviour</a:t>
            </a:r>
            <a:r>
              <a:rPr lang="en-US" sz="3200" b="1" dirty="0">
                <a:solidFill>
                  <a:srgbClr val="0000FF"/>
                </a:solidFill>
                <a:latin typeface="Calibri" charset="0"/>
              </a:rPr>
              <a:t>?</a:t>
            </a:r>
            <a:endParaRPr lang="en-US" sz="3200" dirty="0">
              <a:solidFill>
                <a:srgbClr val="0000FF"/>
              </a:solidFill>
              <a:latin typeface="Calibri" charset="0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144000" cy="5868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>
                <a:latin typeface="Calibri" charset="0"/>
              </a:rPr>
              <a:t>What properties of blood would lead to non-Newtonian flow, and what non-Newtonian behaviours would you expect? </a:t>
            </a:r>
          </a:p>
          <a:p>
            <a:pPr marL="0" indent="0">
              <a:buNone/>
            </a:pPr>
            <a:endParaRPr lang="en-AU" sz="2400" dirty="0">
              <a:latin typeface="Calibri" charset="0"/>
            </a:endParaRPr>
          </a:p>
          <a:p>
            <a:r>
              <a:rPr lang="en-AU" sz="2000" dirty="0">
                <a:latin typeface="Calibri" charset="0"/>
              </a:rPr>
              <a:t>It has a large number of dissolved proteins </a:t>
            </a:r>
            <a:r>
              <a:rPr lang="en-AU" sz="2000" dirty="0">
                <a:latin typeface="Calibri" charset="0"/>
                <a:sym typeface="Wingdings" pitchFamily="2" charset="2"/>
              </a:rPr>
              <a:t> shear thinning flow</a:t>
            </a:r>
          </a:p>
          <a:p>
            <a:endParaRPr lang="en-AU" sz="2000" dirty="0">
              <a:latin typeface="Calibri" charset="0"/>
              <a:sym typeface="Wingdings" pitchFamily="2" charset="2"/>
            </a:endParaRPr>
          </a:p>
          <a:p>
            <a:r>
              <a:rPr lang="en-AU" sz="2000" dirty="0">
                <a:latin typeface="Calibri" charset="0"/>
                <a:sym typeface="Wingdings" pitchFamily="2" charset="2"/>
              </a:rPr>
              <a:t>It has a very high loading of cells  particulate flow, shear thickening</a:t>
            </a:r>
          </a:p>
          <a:p>
            <a:endParaRPr lang="en-AU" sz="2000" dirty="0">
              <a:latin typeface="Calibri" charset="0"/>
              <a:sym typeface="Wingdings" pitchFamily="2" charset="2"/>
            </a:endParaRPr>
          </a:p>
          <a:p>
            <a:r>
              <a:rPr lang="en-AU" sz="2000" dirty="0">
                <a:latin typeface="Calibri" charset="0"/>
                <a:sym typeface="Wingdings" pitchFamily="2" charset="2"/>
              </a:rPr>
              <a:t>High particle loading  yield stress</a:t>
            </a:r>
          </a:p>
          <a:p>
            <a:endParaRPr lang="en-AU" sz="2000" dirty="0">
              <a:latin typeface="Calibri" charset="0"/>
              <a:sym typeface="Wingdings" pitchFamily="2" charset="2"/>
            </a:endParaRPr>
          </a:p>
          <a:p>
            <a:r>
              <a:rPr lang="en-AU" sz="2000" dirty="0">
                <a:latin typeface="Calibri" charset="0"/>
                <a:sym typeface="Wingdings" pitchFamily="2" charset="2"/>
              </a:rPr>
              <a:t>The particles are deformable  shear thinning flow</a:t>
            </a:r>
            <a:endParaRPr lang="en-AU" sz="2000" dirty="0">
              <a:latin typeface="Calibri" charset="0"/>
            </a:endParaRPr>
          </a:p>
          <a:p>
            <a:pPr marL="0" indent="0">
              <a:buNone/>
            </a:pPr>
            <a:endParaRPr lang="en-AU" sz="2400" dirty="0">
              <a:latin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EEF3D8-6DC6-E447-B61F-03691B4E1BB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7B1236-44AC-4744-86E2-3A97E9677EB1}"/>
              </a:ext>
            </a:extLst>
          </p:cNvPr>
          <p:cNvSpPr/>
          <p:nvPr/>
        </p:nvSpPr>
        <p:spPr>
          <a:xfrm>
            <a:off x="286732" y="1986612"/>
            <a:ext cx="7056784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40B0C7-23D4-4647-BA9D-D92B86941636}"/>
              </a:ext>
            </a:extLst>
          </p:cNvPr>
          <p:cNvSpPr/>
          <p:nvPr/>
        </p:nvSpPr>
        <p:spPr>
          <a:xfrm>
            <a:off x="327032" y="2780928"/>
            <a:ext cx="755733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02983A-1F99-8E46-B8B8-497F6B1953D6}"/>
              </a:ext>
            </a:extLst>
          </p:cNvPr>
          <p:cNvSpPr/>
          <p:nvPr/>
        </p:nvSpPr>
        <p:spPr>
          <a:xfrm>
            <a:off x="395536" y="3519128"/>
            <a:ext cx="755733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7001C6-1B54-E24C-9967-91D3E6B2A6FA}"/>
              </a:ext>
            </a:extLst>
          </p:cNvPr>
          <p:cNvSpPr/>
          <p:nvPr/>
        </p:nvSpPr>
        <p:spPr>
          <a:xfrm>
            <a:off x="306148" y="4239208"/>
            <a:ext cx="755733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2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84" y="1015284"/>
            <a:ext cx="8003232" cy="5233186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6534249"/>
            <a:ext cx="5670550" cy="30777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AU" sz="1400" dirty="0" err="1"/>
              <a:t>Truskey</a:t>
            </a:r>
            <a:r>
              <a:rPr lang="en-AU" sz="1400" dirty="0"/>
              <a:t> et al., Transport Phenomena in Biological Systems, 2009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42703" y="3212976"/>
            <a:ext cx="1152128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/>
          <p:cNvSpPr/>
          <p:nvPr/>
        </p:nvSpPr>
        <p:spPr>
          <a:xfrm>
            <a:off x="6732240" y="3933056"/>
            <a:ext cx="1152128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AB062B2-6D34-2948-ADD5-954EE2A7538E}"/>
              </a:ext>
            </a:extLst>
          </p:cNvPr>
          <p:cNvSpPr txBox="1">
            <a:spLocks/>
          </p:cNvSpPr>
          <p:nvPr/>
        </p:nvSpPr>
        <p:spPr>
          <a:xfrm>
            <a:off x="0" y="15974"/>
            <a:ext cx="9144000" cy="804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>
                <a:solidFill>
                  <a:srgbClr val="0000FF"/>
                </a:solidFill>
                <a:latin typeface="Calibri" charset="0"/>
              </a:rPr>
              <a:t>The rheology of blood</a:t>
            </a:r>
            <a:endParaRPr lang="en-US" sz="4000" dirty="0">
              <a:solidFill>
                <a:srgbClr val="0000FF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238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820837"/>
                <a:ext cx="9144000" cy="603716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AU" sz="2000" dirty="0"/>
                  <a:t>Blood plasma is a Newtonian fluid </a:t>
                </a:r>
              </a:p>
              <a:p>
                <a:r>
                  <a:rPr lang="en-AU" sz="1800" dirty="0"/>
                  <a:t>Plasma is the liquid fraction of blood after cells are removed, still contains proteins</a:t>
                </a:r>
              </a:p>
              <a:p>
                <a:r>
                  <a:rPr lang="en-AU" sz="1800" dirty="0"/>
                  <a:t>µ </a:t>
                </a:r>
                <a:r>
                  <a:rPr lang="en-AU" sz="1800" dirty="0">
                    <a:sym typeface="Symbol" panose="05050102010706020507" pitchFamily="18" charset="2"/>
                  </a:rPr>
                  <a:t> 1.2-1.4 mPa s @ 37 C</a:t>
                </a:r>
              </a:p>
              <a:p>
                <a:pPr marL="0" indent="0">
                  <a:buNone/>
                </a:pPr>
                <a:endParaRPr lang="en-AU" sz="2000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endParaRPr lang="en-AU" sz="2000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AU" sz="2000" dirty="0">
                    <a:sym typeface="Symbol" panose="05050102010706020507" pitchFamily="18" charset="2"/>
                  </a:rPr>
                  <a:t>Whole blood is non-Newtonian </a:t>
                </a:r>
              </a:p>
              <a:p>
                <a:r>
                  <a:rPr lang="en-AU" sz="1800" dirty="0">
                    <a:sym typeface="Symbol" panose="05050102010706020507" pitchFamily="18" charset="2"/>
                  </a:rPr>
                  <a:t>Has a yield stress depending on the haematocrit (</a:t>
                </a:r>
                <a:r>
                  <a:rPr lang="en-AU" sz="1800" dirty="0" err="1">
                    <a:sym typeface="Symbol" panose="05050102010706020507" pitchFamily="18" charset="2"/>
                  </a:rPr>
                  <a:t>Hct</a:t>
                </a:r>
                <a:r>
                  <a:rPr lang="en-AU" sz="1800" dirty="0">
                    <a:sym typeface="Symbol" panose="05050102010706020507" pitchFamily="18" charset="2"/>
                  </a:rPr>
                  <a:t>)</a:t>
                </a:r>
              </a:p>
              <a:p>
                <a:r>
                  <a:rPr lang="en-AU" sz="1800" dirty="0" err="1">
                    <a:sym typeface="Symbol" panose="05050102010706020507" pitchFamily="18" charset="2"/>
                  </a:rPr>
                  <a:t>Hct</a:t>
                </a:r>
                <a:r>
                  <a:rPr lang="en-AU" sz="1800" baseline="-25000" dirty="0" err="1">
                    <a:sym typeface="Symbol" panose="05050102010706020507" pitchFamily="18" charset="2"/>
                  </a:rPr>
                  <a:t>c</a:t>
                </a:r>
                <a:r>
                  <a:rPr lang="en-AU" sz="1800" dirty="0">
                    <a:sym typeface="Symbol" panose="05050102010706020507" pitchFamily="18" charset="2"/>
                  </a:rPr>
                  <a:t> is the critical haematocrit value below which yield stress is not seen, ~ 0.04</a:t>
                </a:r>
                <a:endParaRPr lang="en-AU" sz="2000" dirty="0">
                  <a:sym typeface="Symbol" panose="05050102010706020507" pitchFamily="18" charset="2"/>
                </a:endParaRPr>
              </a:p>
              <a:p>
                <a:endParaRPr lang="en-AU" sz="1800" dirty="0">
                  <a:sym typeface="Symbol" panose="05050102010706020507" pitchFamily="18" charset="2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𝜏</m:t>
                          </m:r>
                        </m:e>
                        <m:sub>
                          <m:r>
                            <a:rPr lang="en-A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0</m:t>
                          </m:r>
                        </m:sub>
                      </m:sSub>
                      <m:r>
                        <a:rPr lang="en-A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~ </m:t>
                      </m:r>
                      <m:sSup>
                        <m:sSupPr>
                          <m:ctrlPr>
                            <a:rPr lang="en-A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dPr>
                            <m:e>
                              <m:r>
                                <a:rPr lang="en-A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𝐻𝑐𝑡</m:t>
                              </m:r>
                              <m:r>
                                <a:rPr lang="en-A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AU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𝐻𝑐𝑡</m:t>
                                  </m:r>
                                </m:e>
                                <m:sub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Symbol" panose="05050102010706020507" pitchFamily="18" charset="2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AU" sz="2000" dirty="0">
                  <a:sym typeface="Symbol" panose="05050102010706020507" pitchFamily="18" charset="2"/>
                </a:endParaRPr>
              </a:p>
              <a:p>
                <a:pPr marL="457200" lvl="1" indent="0">
                  <a:buNone/>
                </a:pPr>
                <a:endParaRPr lang="en-AU" sz="1800" dirty="0">
                  <a:sym typeface="Symbol" panose="05050102010706020507" pitchFamily="18" charset="2"/>
                </a:endParaRPr>
              </a:p>
              <a:p>
                <a:pPr marL="457200" lvl="1" indent="0">
                  <a:buNone/>
                </a:pPr>
                <a:endParaRPr lang="en-AU" sz="1800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AU" sz="2000" dirty="0">
                    <a:sym typeface="Symbol" panose="05050102010706020507" pitchFamily="18" charset="2"/>
                  </a:rPr>
                  <a:t>Casson Equation is a constitutive equation that can model blood</a:t>
                </a:r>
              </a:p>
              <a:p>
                <a:r>
                  <a:rPr lang="en-AU" sz="1800" dirty="0">
                    <a:sym typeface="Symbol" panose="05050102010706020507" pitchFamily="18" charset="2"/>
                  </a:rPr>
                  <a:t>Shear-thinning behaviour, approaches Newtonian at higher flowrates</a:t>
                </a:r>
              </a:p>
              <a:p>
                <a:r>
                  <a:rPr lang="en-AU" sz="1800" dirty="0">
                    <a:sym typeface="Symbol" panose="05050102010706020507" pitchFamily="18" charset="2"/>
                  </a:rPr>
                  <a:t></a:t>
                </a:r>
                <a:r>
                  <a:rPr lang="en-AU" sz="1800" baseline="-25000" dirty="0">
                    <a:sym typeface="Symbol" panose="05050102010706020507" pitchFamily="18" charset="2"/>
                  </a:rPr>
                  <a:t>N</a:t>
                </a:r>
                <a:r>
                  <a:rPr lang="en-AU" sz="1800" dirty="0">
                    <a:sym typeface="Symbol" panose="05050102010706020507" pitchFamily="18" charset="2"/>
                  </a:rPr>
                  <a:t> = viscosity at high shear rates, depends on </a:t>
                </a:r>
                <a:r>
                  <a:rPr lang="en-AU" sz="1800" dirty="0" err="1">
                    <a:sym typeface="Symbol" panose="05050102010706020507" pitchFamily="18" charset="2"/>
                  </a:rPr>
                  <a:t>Hct</a:t>
                </a:r>
                <a:endParaRPr lang="en-AU" sz="1800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endParaRPr lang="en-AU" sz="2000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00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𝜏</m:t>
                          </m:r>
                        </m:e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1/2</m:t>
                          </m:r>
                        </m:sup>
                      </m:sSup>
                      <m:r>
                        <a:rPr lang="en-AU" sz="20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sSup>
                        <m:sSupPr>
                          <m:ctrlPr>
                            <a:rPr lang="en-AU" sz="20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AU" sz="2000" i="1" smtClean="0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A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0</m:t>
                              </m:r>
                            </m:sub>
                          </m:sSub>
                        </m:e>
                        <m:sup>
                          <m:r>
                            <a:rPr lang="en-AU" sz="20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1/2</m:t>
                          </m:r>
                        </m:sup>
                      </m:sSup>
                      <m:r>
                        <a:rPr lang="en-AU" sz="20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+</m:t>
                      </m:r>
                      <m:sSup>
                        <m:sSupPr>
                          <m:ctrlPr>
                            <a:rPr lang="en-AU" sz="20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AU" sz="20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sSubPr>
                            <m:e>
                              <m:r>
                                <a:rPr lang="en-AU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</m:t>
                              </m:r>
                            </m:e>
                            <m:sub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𝑁</m:t>
                              </m:r>
                            </m:sub>
                          </m:sSub>
                        </m:e>
                        <m:sup>
                          <m:f>
                            <m:fPr>
                              <m:ctrlPr>
                                <a:rPr lang="en-AU" sz="20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fPr>
                            <m:num>
                              <m:r>
                                <a:rPr lang="en-AU" sz="20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0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AU" sz="20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p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(−</m:t>
                          </m:r>
                          <m:acc>
                            <m:accPr>
                              <m:chr m:val="̇"/>
                              <m:ctrlPr>
                                <a:rPr lang="en-AU" sz="20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accPr>
                            <m:e>
                              <m:r>
                                <a:rPr lang="en-AU" sz="20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</m:t>
                              </m:r>
                            </m:e>
                          </m:acc>
                          <m:r>
                            <a:rPr lang="en-AU" sz="2000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en-AU" sz="20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</m:ctrlPr>
                            </m:fPr>
                            <m:num>
                              <m:r>
                                <a:rPr lang="en-AU" sz="20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000" i="1">
                                  <a:latin typeface="Cambria Math" panose="02040503050406030204" pitchFamily="18" charset="0"/>
                                  <a:sym typeface="Symbol" panose="05050102010706020507" pitchFamily="18" charset="2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AU" sz="2000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AU" sz="2000" dirty="0">
                    <a:sym typeface="Symbol" panose="05050102010706020507" pitchFamily="18" charset="2"/>
                  </a:rPr>
                  <a:t>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20837"/>
                <a:ext cx="9144000" cy="6037163"/>
              </a:xfrm>
              <a:blipFill>
                <a:blip r:embed="rId3"/>
                <a:stretch>
                  <a:fillRect l="-556" t="-1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33B1E3EB-EBF6-824F-949D-560F7E26D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974"/>
            <a:ext cx="9144000" cy="8048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sz="3200" b="1" dirty="0">
                <a:solidFill>
                  <a:srgbClr val="0000FF"/>
                </a:solidFill>
                <a:latin typeface="Calibri" charset="0"/>
              </a:rPr>
              <a:t>What constitutive equation is used to model blood flow?</a:t>
            </a:r>
            <a:endParaRPr lang="en-US" sz="3200" dirty="0">
              <a:solidFill>
                <a:srgbClr val="0000FF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28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20837"/>
            <a:ext cx="9144000" cy="6037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dirty="0"/>
              <a:t>Alignment of dissolved proteins under flow do not result in shear thinning behaviour</a:t>
            </a:r>
          </a:p>
          <a:p>
            <a:r>
              <a:rPr lang="en-AU" sz="1800" dirty="0" err="1"/>
              <a:t>Plamsa</a:t>
            </a:r>
            <a:r>
              <a:rPr lang="en-AU" sz="1800" dirty="0"/>
              <a:t> (which contains all the proteins of whole blood) is Newtonian</a:t>
            </a:r>
          </a:p>
          <a:p>
            <a:pPr marL="0" indent="0">
              <a:buNone/>
            </a:pPr>
            <a:endParaRPr lang="en-AU" sz="18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AU" sz="2000" dirty="0">
                <a:sym typeface="Symbol" panose="05050102010706020507" pitchFamily="18" charset="2"/>
              </a:rPr>
              <a:t>Experiments were conducted to determine the physics that drives blood rheology</a:t>
            </a:r>
          </a:p>
          <a:p>
            <a:r>
              <a:rPr lang="en-AU" sz="1800" dirty="0">
                <a:sym typeface="Symbol" panose="05050102010706020507" pitchFamily="18" charset="2"/>
              </a:rPr>
              <a:t>NP: RBCs were put into plasma at 45% </a:t>
            </a:r>
            <a:r>
              <a:rPr lang="en-AU" sz="1800" dirty="0" err="1">
                <a:sym typeface="Symbol" panose="05050102010706020507" pitchFamily="18" charset="2"/>
              </a:rPr>
              <a:t>hematocrit</a:t>
            </a:r>
            <a:endParaRPr lang="en-AU" sz="1800" dirty="0">
              <a:sym typeface="Symbol" panose="05050102010706020507" pitchFamily="18" charset="2"/>
            </a:endParaRPr>
          </a:p>
          <a:p>
            <a:r>
              <a:rPr lang="en-AU" sz="1800" dirty="0">
                <a:sym typeface="Symbol" panose="05050102010706020507" pitchFamily="18" charset="2"/>
              </a:rPr>
              <a:t>NA: RBCs were put into an 11% albumin solution (same viscosity as plasma), but other types of proteins are missing</a:t>
            </a:r>
          </a:p>
          <a:p>
            <a:endParaRPr lang="en-AU" sz="2000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AU" sz="2000" dirty="0">
              <a:sym typeface="Symbol" panose="05050102010706020507" pitchFamily="18" charset="2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3B1E3EB-EBF6-824F-949D-560F7E26D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974"/>
            <a:ext cx="9144000" cy="804863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sz="3800" b="1" dirty="0">
                <a:solidFill>
                  <a:srgbClr val="0000FF"/>
                </a:solidFill>
                <a:latin typeface="Calibri" charset="0"/>
              </a:rPr>
              <a:t>What causes the shear thinning </a:t>
            </a:r>
            <a:r>
              <a:rPr lang="en-US" sz="3800" b="1" dirty="0" err="1">
                <a:solidFill>
                  <a:srgbClr val="0000FF"/>
                </a:solidFill>
                <a:latin typeface="Calibri" charset="0"/>
              </a:rPr>
              <a:t>behaviour</a:t>
            </a:r>
            <a:r>
              <a:rPr lang="en-US" sz="3800" b="1" dirty="0">
                <a:solidFill>
                  <a:srgbClr val="0000FF"/>
                </a:solidFill>
                <a:latin typeface="Calibri" charset="0"/>
              </a:rPr>
              <a:t>?</a:t>
            </a:r>
            <a:endParaRPr lang="en-US" sz="3800" dirty="0">
              <a:solidFill>
                <a:srgbClr val="0000FF"/>
              </a:solidFill>
              <a:latin typeface="Calibri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914FAC-1C03-BD40-B730-8E963FB50C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15" t="4843" r="4114" b="1589"/>
          <a:stretch/>
        </p:blipFill>
        <p:spPr>
          <a:xfrm>
            <a:off x="2172439" y="3429000"/>
            <a:ext cx="4799121" cy="316835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6B3D63C-F808-1442-A6CC-19956B5D6BCC}"/>
              </a:ext>
            </a:extLst>
          </p:cNvPr>
          <p:cNvSpPr/>
          <p:nvPr/>
        </p:nvSpPr>
        <p:spPr>
          <a:xfrm>
            <a:off x="5940152" y="5085184"/>
            <a:ext cx="959400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8111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20837"/>
            <a:ext cx="9144000" cy="6037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dirty="0">
                <a:sym typeface="Symbol" panose="05050102010706020507" pitchFamily="18" charset="2"/>
              </a:rPr>
              <a:t>Results from the NA experiment show that the type of protein in the blood matters</a:t>
            </a:r>
          </a:p>
          <a:p>
            <a:r>
              <a:rPr lang="en-AU" sz="2000" dirty="0">
                <a:sym typeface="Symbol" panose="05050102010706020507" pitchFamily="18" charset="2"/>
              </a:rPr>
              <a:t>RBCs do not interact strongly </a:t>
            </a:r>
            <a:r>
              <a:rPr lang="en-AU" sz="2000">
                <a:sym typeface="Symbol" panose="05050102010706020507" pitchFamily="18" charset="2"/>
              </a:rPr>
              <a:t>with albumin, but do </a:t>
            </a:r>
            <a:r>
              <a:rPr lang="en-AU" sz="2000" dirty="0">
                <a:sym typeface="Symbol" panose="05050102010706020507" pitchFamily="18" charset="2"/>
              </a:rPr>
              <a:t>interact with another </a:t>
            </a:r>
            <a:r>
              <a:rPr lang="en-AU" sz="2000">
                <a:sym typeface="Symbol" panose="05050102010706020507" pitchFamily="18" charset="2"/>
              </a:rPr>
              <a:t>blood protein, </a:t>
            </a:r>
            <a:r>
              <a:rPr lang="en-AU" sz="2000" dirty="0">
                <a:sym typeface="Symbol" panose="05050102010706020507" pitchFamily="18" charset="2"/>
              </a:rPr>
              <a:t>fibrinogen</a:t>
            </a:r>
          </a:p>
          <a:p>
            <a:r>
              <a:rPr lang="en-AU" sz="2000" dirty="0">
                <a:sym typeface="Symbol" panose="05050102010706020507" pitchFamily="18" charset="2"/>
              </a:rPr>
              <a:t>At low shear stresses, the RBCs and fibrinogen aggregate</a:t>
            </a:r>
          </a:p>
          <a:p>
            <a:r>
              <a:rPr lang="en-AU" sz="2000" dirty="0">
                <a:sym typeface="Symbol" panose="05050102010706020507" pitchFamily="18" charset="2"/>
              </a:rPr>
              <a:t>The disassembly of these aggregates causes some of the shear thinning behaviour</a:t>
            </a:r>
          </a:p>
          <a:p>
            <a:r>
              <a:rPr lang="en-AU" sz="2000" dirty="0">
                <a:sym typeface="Symbol" panose="05050102010706020507" pitchFamily="18" charset="2"/>
              </a:rPr>
              <a:t>Shear thinning behaviour of NA is less than NP </a:t>
            </a:r>
            <a:r>
              <a:rPr lang="en-AU" sz="2000" dirty="0" err="1">
                <a:sym typeface="Symbol" panose="05050102010706020507" pitchFamily="18" charset="2"/>
              </a:rPr>
              <a:t>bc</a:t>
            </a:r>
            <a:r>
              <a:rPr lang="en-AU" sz="2000" dirty="0">
                <a:sym typeface="Symbol" panose="05050102010706020507" pitchFamily="18" charset="2"/>
              </a:rPr>
              <a:t> aggregation did not occur</a:t>
            </a:r>
          </a:p>
          <a:p>
            <a:pPr marL="0" indent="0">
              <a:buNone/>
            </a:pPr>
            <a:endParaRPr lang="en-AU" sz="2000" dirty="0">
              <a:sym typeface="Symbol" panose="05050102010706020507" pitchFamily="18" charset="2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3B1E3EB-EBF6-824F-949D-560F7E26D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974"/>
            <a:ext cx="9144000" cy="804863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sz="3800" b="1" dirty="0">
                <a:solidFill>
                  <a:srgbClr val="0000FF"/>
                </a:solidFill>
                <a:latin typeface="Calibri" charset="0"/>
              </a:rPr>
              <a:t>What causes the shear thinning </a:t>
            </a:r>
            <a:r>
              <a:rPr lang="en-US" sz="3800" b="1" dirty="0" err="1">
                <a:solidFill>
                  <a:srgbClr val="0000FF"/>
                </a:solidFill>
                <a:latin typeface="Calibri" charset="0"/>
              </a:rPr>
              <a:t>behaviour</a:t>
            </a:r>
            <a:r>
              <a:rPr lang="en-US" sz="3800" b="1" dirty="0">
                <a:solidFill>
                  <a:srgbClr val="0000FF"/>
                </a:solidFill>
                <a:latin typeface="Calibri" charset="0"/>
              </a:rPr>
              <a:t>?</a:t>
            </a:r>
            <a:endParaRPr lang="en-US" sz="3800" dirty="0">
              <a:solidFill>
                <a:srgbClr val="0000FF"/>
              </a:solidFill>
              <a:latin typeface="Calibri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914FAC-1C03-BD40-B730-8E963FB50C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15" t="4843" r="4114" b="1589"/>
          <a:stretch/>
        </p:blipFill>
        <p:spPr>
          <a:xfrm>
            <a:off x="2172439" y="3356992"/>
            <a:ext cx="4799121" cy="316835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E01E48F-836B-B544-9E1D-01CB8C479D2C}"/>
              </a:ext>
            </a:extLst>
          </p:cNvPr>
          <p:cNvSpPr/>
          <p:nvPr/>
        </p:nvSpPr>
        <p:spPr>
          <a:xfrm>
            <a:off x="5940152" y="5013176"/>
            <a:ext cx="959400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597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3B1E3EB-EBF6-824F-949D-560F7E26D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974"/>
            <a:ext cx="9144000" cy="804863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sz="3800" b="1" dirty="0">
                <a:solidFill>
                  <a:srgbClr val="0000FF"/>
                </a:solidFill>
                <a:latin typeface="Calibri" charset="0"/>
              </a:rPr>
              <a:t>RBC aggregation, in pictures</a:t>
            </a:r>
            <a:endParaRPr lang="en-US" sz="3800" dirty="0">
              <a:solidFill>
                <a:srgbClr val="0000FF"/>
              </a:solidFill>
              <a:latin typeface="Calibri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0F6454B-03A4-FB40-AA48-95A5105C2243}"/>
              </a:ext>
            </a:extLst>
          </p:cNvPr>
          <p:cNvSpPr/>
          <p:nvPr/>
        </p:nvSpPr>
        <p:spPr>
          <a:xfrm>
            <a:off x="1209812" y="1412776"/>
            <a:ext cx="1728192" cy="1440160"/>
          </a:xfrm>
          <a:prstGeom prst="rect">
            <a:avLst/>
          </a:prstGeom>
          <a:solidFill>
            <a:srgbClr val="FCFF9A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0000"/>
              </a:highlight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57A560C-B7F3-2F4B-871C-587D57E00179}"/>
              </a:ext>
            </a:extLst>
          </p:cNvPr>
          <p:cNvSpPr/>
          <p:nvPr/>
        </p:nvSpPr>
        <p:spPr>
          <a:xfrm>
            <a:off x="3730092" y="1412776"/>
            <a:ext cx="1728192" cy="1440160"/>
          </a:xfrm>
          <a:prstGeom prst="rect">
            <a:avLst/>
          </a:prstGeom>
          <a:solidFill>
            <a:srgbClr val="FCFF9A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0000"/>
              </a:highlight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373A50-95CA-FC42-9687-C8A348E613A4}"/>
              </a:ext>
            </a:extLst>
          </p:cNvPr>
          <p:cNvSpPr/>
          <p:nvPr/>
        </p:nvSpPr>
        <p:spPr>
          <a:xfrm>
            <a:off x="6273090" y="1412776"/>
            <a:ext cx="1728192" cy="1440160"/>
          </a:xfrm>
          <a:prstGeom prst="rect">
            <a:avLst/>
          </a:prstGeom>
          <a:solidFill>
            <a:srgbClr val="FCFF9A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0000"/>
              </a:highlight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4A0068B-D4CA-694E-8C59-B03A089721E3}"/>
              </a:ext>
            </a:extLst>
          </p:cNvPr>
          <p:cNvSpPr txBox="1"/>
          <p:nvPr/>
        </p:nvSpPr>
        <p:spPr>
          <a:xfrm>
            <a:off x="1137804" y="2915652"/>
            <a:ext cx="18906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Plasma, static</a:t>
            </a:r>
          </a:p>
          <a:p>
            <a:r>
              <a:rPr lang="en-US" sz="1400" dirty="0"/>
              <a:t>RBC-albumin aggregate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66EAA9C-3677-5043-8033-12785EB94FB7}"/>
              </a:ext>
            </a:extLst>
          </p:cNvPr>
          <p:cNvSpPr txBox="1"/>
          <p:nvPr/>
        </p:nvSpPr>
        <p:spPr>
          <a:xfrm>
            <a:off x="3658561" y="2916951"/>
            <a:ext cx="1895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Plasma, low shear</a:t>
            </a:r>
          </a:p>
          <a:p>
            <a:r>
              <a:rPr lang="en-US" sz="1400" dirty="0"/>
              <a:t>RBCs separate and flow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3ACDA08-A3E7-2040-9F5F-2D3F3292C760}"/>
              </a:ext>
            </a:extLst>
          </p:cNvPr>
          <p:cNvSpPr txBox="1"/>
          <p:nvPr/>
        </p:nvSpPr>
        <p:spPr>
          <a:xfrm>
            <a:off x="6250372" y="2915652"/>
            <a:ext cx="1938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Plasma, high shear</a:t>
            </a:r>
          </a:p>
          <a:p>
            <a:r>
              <a:rPr lang="en-US" sz="1400" dirty="0"/>
              <a:t>RBCs elongate in flow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FE0F3367-4CAE-CF43-81CE-42779DC4C1F7}"/>
              </a:ext>
            </a:extLst>
          </p:cNvPr>
          <p:cNvSpPr/>
          <p:nvPr/>
        </p:nvSpPr>
        <p:spPr>
          <a:xfrm>
            <a:off x="1411940" y="1847148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523B684E-D6CE-9D4B-A5B7-A2B9E120DD7E}"/>
              </a:ext>
            </a:extLst>
          </p:cNvPr>
          <p:cNvSpPr/>
          <p:nvPr/>
        </p:nvSpPr>
        <p:spPr>
          <a:xfrm>
            <a:off x="1756788" y="2173114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B18D79A5-5C9D-DF47-97C0-2A5CC8896307}"/>
              </a:ext>
            </a:extLst>
          </p:cNvPr>
          <p:cNvSpPr/>
          <p:nvPr/>
        </p:nvSpPr>
        <p:spPr>
          <a:xfrm>
            <a:off x="1965183" y="1828949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DCBB15E-751C-EF44-A8A5-A684C1C138DC}"/>
              </a:ext>
            </a:extLst>
          </p:cNvPr>
          <p:cNvSpPr/>
          <p:nvPr/>
        </p:nvSpPr>
        <p:spPr>
          <a:xfrm>
            <a:off x="2240032" y="2116981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68D49836-4BA0-F84D-B27B-78BBD28F7A57}"/>
              </a:ext>
            </a:extLst>
          </p:cNvPr>
          <p:cNvSpPr/>
          <p:nvPr/>
        </p:nvSpPr>
        <p:spPr>
          <a:xfrm>
            <a:off x="2426968" y="1703132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4A92C5CC-2C1F-494F-9821-CBBE930E8739}"/>
              </a:ext>
            </a:extLst>
          </p:cNvPr>
          <p:cNvSpPr/>
          <p:nvPr/>
        </p:nvSpPr>
        <p:spPr>
          <a:xfrm>
            <a:off x="2525226" y="2422397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3485BA98-3F29-004D-A5F3-425EF5EBE4EF}"/>
              </a:ext>
            </a:extLst>
          </p:cNvPr>
          <p:cNvSpPr/>
          <p:nvPr/>
        </p:nvSpPr>
        <p:spPr>
          <a:xfrm>
            <a:off x="2001779" y="2461146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71D3F6E4-99E1-5D46-9509-5BCC8A09C1D3}"/>
              </a:ext>
            </a:extLst>
          </p:cNvPr>
          <p:cNvSpPr/>
          <p:nvPr/>
        </p:nvSpPr>
        <p:spPr>
          <a:xfrm>
            <a:off x="1346848" y="2388943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21DFF5D7-51A1-FF43-9A92-FA11CD49FF7D}"/>
              </a:ext>
            </a:extLst>
          </p:cNvPr>
          <p:cNvSpPr/>
          <p:nvPr/>
        </p:nvSpPr>
        <p:spPr>
          <a:xfrm>
            <a:off x="1346848" y="1468812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BD448D7-B29C-4648-B1E6-7C4CF48480B1}"/>
              </a:ext>
            </a:extLst>
          </p:cNvPr>
          <p:cNvSpPr/>
          <p:nvPr/>
        </p:nvSpPr>
        <p:spPr>
          <a:xfrm>
            <a:off x="1795579" y="1478201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989E80F-EE5B-4A4D-B368-C4E795713C37}"/>
              </a:ext>
            </a:extLst>
          </p:cNvPr>
          <p:cNvCxnSpPr>
            <a:stCxn id="112" idx="4"/>
            <a:endCxn id="104" idx="0"/>
          </p:cNvCxnSpPr>
          <p:nvPr/>
        </p:nvCxnSpPr>
        <p:spPr>
          <a:xfrm>
            <a:off x="1490864" y="1756844"/>
            <a:ext cx="65092" cy="903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D3926D5-DF47-3048-A2B1-2F0E170161B3}"/>
              </a:ext>
            </a:extLst>
          </p:cNvPr>
          <p:cNvCxnSpPr>
            <a:cxnSpLocks/>
            <a:stCxn id="104" idx="7"/>
            <a:endCxn id="113" idx="3"/>
          </p:cNvCxnSpPr>
          <p:nvPr/>
        </p:nvCxnSpPr>
        <p:spPr>
          <a:xfrm flipV="1">
            <a:off x="1657791" y="1724052"/>
            <a:ext cx="179969" cy="1652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2E1EE9A-641D-C245-92AD-186098BB62A4}"/>
              </a:ext>
            </a:extLst>
          </p:cNvPr>
          <p:cNvCxnSpPr>
            <a:stCxn id="113" idx="4"/>
            <a:endCxn id="106" idx="1"/>
          </p:cNvCxnSpPr>
          <p:nvPr/>
        </p:nvCxnSpPr>
        <p:spPr>
          <a:xfrm>
            <a:off x="1939595" y="1766233"/>
            <a:ext cx="67769" cy="104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0BF3039-93D5-1846-95E0-ACE93758F9B3}"/>
              </a:ext>
            </a:extLst>
          </p:cNvPr>
          <p:cNvCxnSpPr>
            <a:stCxn id="106" idx="7"/>
            <a:endCxn id="108" idx="3"/>
          </p:cNvCxnSpPr>
          <p:nvPr/>
        </p:nvCxnSpPr>
        <p:spPr>
          <a:xfrm>
            <a:off x="2211034" y="1871130"/>
            <a:ext cx="258115" cy="778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4AE1E04-F607-3F40-894D-C76841AD5B5E}"/>
              </a:ext>
            </a:extLst>
          </p:cNvPr>
          <p:cNvCxnSpPr>
            <a:stCxn id="104" idx="4"/>
            <a:endCxn id="111" idx="0"/>
          </p:cNvCxnSpPr>
          <p:nvPr/>
        </p:nvCxnSpPr>
        <p:spPr>
          <a:xfrm flipH="1">
            <a:off x="1490864" y="2135180"/>
            <a:ext cx="65092" cy="2537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59D5C011-D92D-954D-9D89-891D63F666B2}"/>
              </a:ext>
            </a:extLst>
          </p:cNvPr>
          <p:cNvCxnSpPr>
            <a:stCxn id="111" idx="6"/>
            <a:endCxn id="105" idx="3"/>
          </p:cNvCxnSpPr>
          <p:nvPr/>
        </p:nvCxnSpPr>
        <p:spPr>
          <a:xfrm flipV="1">
            <a:off x="1634880" y="2418965"/>
            <a:ext cx="164089" cy="1139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6F7C1E2F-FB70-6043-B3EB-4ED56CB9078A}"/>
              </a:ext>
            </a:extLst>
          </p:cNvPr>
          <p:cNvCxnSpPr>
            <a:stCxn id="104" idx="5"/>
            <a:endCxn id="105" idx="1"/>
          </p:cNvCxnSpPr>
          <p:nvPr/>
        </p:nvCxnSpPr>
        <p:spPr>
          <a:xfrm>
            <a:off x="1657791" y="2092999"/>
            <a:ext cx="141178" cy="1222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EF309A4-F00D-C04D-955E-AD1398A3ACBC}"/>
              </a:ext>
            </a:extLst>
          </p:cNvPr>
          <p:cNvCxnSpPr>
            <a:stCxn id="105" idx="7"/>
            <a:endCxn id="106" idx="3"/>
          </p:cNvCxnSpPr>
          <p:nvPr/>
        </p:nvCxnSpPr>
        <p:spPr>
          <a:xfrm flipV="1">
            <a:off x="2002639" y="2074800"/>
            <a:ext cx="4725" cy="140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1108D2B-7FFF-E44E-B417-49823F66D19F}"/>
              </a:ext>
            </a:extLst>
          </p:cNvPr>
          <p:cNvCxnSpPr>
            <a:stCxn id="106" idx="5"/>
            <a:endCxn id="107" idx="1"/>
          </p:cNvCxnSpPr>
          <p:nvPr/>
        </p:nvCxnSpPr>
        <p:spPr>
          <a:xfrm>
            <a:off x="2211034" y="2074800"/>
            <a:ext cx="71179" cy="84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16B5F5E5-0F66-9040-B09F-0E998728BB75}"/>
              </a:ext>
            </a:extLst>
          </p:cNvPr>
          <p:cNvCxnSpPr>
            <a:stCxn id="107" idx="7"/>
            <a:endCxn id="108" idx="4"/>
          </p:cNvCxnSpPr>
          <p:nvPr/>
        </p:nvCxnSpPr>
        <p:spPr>
          <a:xfrm flipV="1">
            <a:off x="2485883" y="1991164"/>
            <a:ext cx="85101" cy="167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F6762DEA-AAF9-164E-8C7B-2135C8131497}"/>
              </a:ext>
            </a:extLst>
          </p:cNvPr>
          <p:cNvCxnSpPr>
            <a:stCxn id="107" idx="5"/>
            <a:endCxn id="109" idx="1"/>
          </p:cNvCxnSpPr>
          <p:nvPr/>
        </p:nvCxnSpPr>
        <p:spPr>
          <a:xfrm>
            <a:off x="2485883" y="2362832"/>
            <a:ext cx="81524" cy="1017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5FFCBBEE-A4F3-4945-974C-A8F4DEBD7822}"/>
              </a:ext>
            </a:extLst>
          </p:cNvPr>
          <p:cNvCxnSpPr>
            <a:stCxn id="109" idx="2"/>
            <a:endCxn id="110" idx="6"/>
          </p:cNvCxnSpPr>
          <p:nvPr/>
        </p:nvCxnSpPr>
        <p:spPr>
          <a:xfrm flipH="1">
            <a:off x="2289811" y="2566413"/>
            <a:ext cx="235415" cy="38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EE2381D9-7D42-B04C-A811-4DE626919AC2}"/>
              </a:ext>
            </a:extLst>
          </p:cNvPr>
          <p:cNvCxnSpPr>
            <a:stCxn id="110" idx="1"/>
            <a:endCxn id="105" idx="5"/>
          </p:cNvCxnSpPr>
          <p:nvPr/>
        </p:nvCxnSpPr>
        <p:spPr>
          <a:xfrm flipH="1" flipV="1">
            <a:off x="2002639" y="2418965"/>
            <a:ext cx="41321" cy="84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991B637A-209B-5A4C-B566-68B5A99523B2}"/>
              </a:ext>
            </a:extLst>
          </p:cNvPr>
          <p:cNvCxnSpPr>
            <a:cxnSpLocks/>
            <a:stCxn id="113" idx="6"/>
          </p:cNvCxnSpPr>
          <p:nvPr/>
        </p:nvCxnSpPr>
        <p:spPr>
          <a:xfrm>
            <a:off x="2083611" y="1622217"/>
            <a:ext cx="456717" cy="919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2FF45AE1-9C5B-0849-8E24-974B3F0BE97F}"/>
              </a:ext>
            </a:extLst>
          </p:cNvPr>
          <p:cNvCxnSpPr>
            <a:cxnSpLocks/>
          </p:cNvCxnSpPr>
          <p:nvPr/>
        </p:nvCxnSpPr>
        <p:spPr>
          <a:xfrm flipV="1">
            <a:off x="2687194" y="1703132"/>
            <a:ext cx="250810" cy="918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752C3E70-BCCE-3B48-AFAB-8B74C30A1EAA}"/>
              </a:ext>
            </a:extLst>
          </p:cNvPr>
          <p:cNvCxnSpPr>
            <a:cxnSpLocks/>
          </p:cNvCxnSpPr>
          <p:nvPr/>
        </p:nvCxnSpPr>
        <p:spPr>
          <a:xfrm flipH="1" flipV="1">
            <a:off x="1301564" y="1412776"/>
            <a:ext cx="195597" cy="67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B5371E36-47D7-4140-836C-F5F1F9CF91F6}"/>
              </a:ext>
            </a:extLst>
          </p:cNvPr>
          <p:cNvCxnSpPr>
            <a:cxnSpLocks/>
          </p:cNvCxnSpPr>
          <p:nvPr/>
        </p:nvCxnSpPr>
        <p:spPr>
          <a:xfrm flipH="1">
            <a:off x="2015760" y="1412776"/>
            <a:ext cx="224272" cy="863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3813D43D-9913-D044-8533-2261720005AB}"/>
              </a:ext>
            </a:extLst>
          </p:cNvPr>
          <p:cNvCxnSpPr>
            <a:cxnSpLocks/>
            <a:stCxn id="112" idx="6"/>
          </p:cNvCxnSpPr>
          <p:nvPr/>
        </p:nvCxnSpPr>
        <p:spPr>
          <a:xfrm flipV="1">
            <a:off x="1634880" y="1608874"/>
            <a:ext cx="166282" cy="39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C0AC7F7-5A3E-314B-BA33-778C70FC7B24}"/>
              </a:ext>
            </a:extLst>
          </p:cNvPr>
          <p:cNvCxnSpPr>
            <a:cxnSpLocks/>
          </p:cNvCxnSpPr>
          <p:nvPr/>
        </p:nvCxnSpPr>
        <p:spPr>
          <a:xfrm flipV="1">
            <a:off x="1226964" y="2004402"/>
            <a:ext cx="203025" cy="6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B1FD5291-63F5-A34E-B706-04423071107D}"/>
              </a:ext>
            </a:extLst>
          </p:cNvPr>
          <p:cNvCxnSpPr>
            <a:cxnSpLocks/>
            <a:endCxn id="111" idx="3"/>
          </p:cNvCxnSpPr>
          <p:nvPr/>
        </p:nvCxnSpPr>
        <p:spPr>
          <a:xfrm flipV="1">
            <a:off x="1209691" y="2634794"/>
            <a:ext cx="179338" cy="218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9261101E-17B8-DE45-B459-91EB540B8A0A}"/>
              </a:ext>
            </a:extLst>
          </p:cNvPr>
          <p:cNvCxnSpPr>
            <a:cxnSpLocks/>
          </p:cNvCxnSpPr>
          <p:nvPr/>
        </p:nvCxnSpPr>
        <p:spPr>
          <a:xfrm flipV="1">
            <a:off x="1900804" y="2729163"/>
            <a:ext cx="166046" cy="1482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08105E7C-6B06-754F-93BD-EA8D4EF708F4}"/>
              </a:ext>
            </a:extLst>
          </p:cNvPr>
          <p:cNvCxnSpPr>
            <a:cxnSpLocks/>
          </p:cNvCxnSpPr>
          <p:nvPr/>
        </p:nvCxnSpPr>
        <p:spPr>
          <a:xfrm flipH="1" flipV="1">
            <a:off x="2715128" y="2701805"/>
            <a:ext cx="77480" cy="168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DEEE8671-F2B3-E648-A154-F5355007284A}"/>
              </a:ext>
            </a:extLst>
          </p:cNvPr>
          <p:cNvCxnSpPr>
            <a:cxnSpLocks/>
          </p:cNvCxnSpPr>
          <p:nvPr/>
        </p:nvCxnSpPr>
        <p:spPr>
          <a:xfrm flipH="1">
            <a:off x="2820297" y="2532959"/>
            <a:ext cx="117707" cy="19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Oval 163">
            <a:extLst>
              <a:ext uri="{FF2B5EF4-FFF2-40B4-BE49-F238E27FC236}">
                <a16:creationId xmlns:a16="http://schemas.microsoft.com/office/drawing/2014/main" id="{82D7F5EF-2993-3944-9616-1E3B529BFF05}"/>
              </a:ext>
            </a:extLst>
          </p:cNvPr>
          <p:cNvSpPr/>
          <p:nvPr/>
        </p:nvSpPr>
        <p:spPr>
          <a:xfrm>
            <a:off x="3939200" y="1950906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2BB7EBED-66BD-824D-88C5-48DADF77B214}"/>
              </a:ext>
            </a:extLst>
          </p:cNvPr>
          <p:cNvSpPr/>
          <p:nvPr/>
        </p:nvSpPr>
        <p:spPr>
          <a:xfrm>
            <a:off x="4284048" y="2276872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BEEB9E90-5B52-2941-A94B-2E8B07DEB34B}"/>
              </a:ext>
            </a:extLst>
          </p:cNvPr>
          <p:cNvSpPr/>
          <p:nvPr/>
        </p:nvSpPr>
        <p:spPr>
          <a:xfrm>
            <a:off x="4492443" y="1932707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097AE618-8234-1E4C-BEDF-7F9880ADCEFC}"/>
              </a:ext>
            </a:extLst>
          </p:cNvPr>
          <p:cNvSpPr/>
          <p:nvPr/>
        </p:nvSpPr>
        <p:spPr>
          <a:xfrm>
            <a:off x="4767292" y="2220739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71B1471E-361E-B346-ABF3-5FAF509BDC95}"/>
              </a:ext>
            </a:extLst>
          </p:cNvPr>
          <p:cNvSpPr/>
          <p:nvPr/>
        </p:nvSpPr>
        <p:spPr>
          <a:xfrm>
            <a:off x="4954228" y="1806890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04541B20-AEAD-294C-A489-A061810B090B}"/>
              </a:ext>
            </a:extLst>
          </p:cNvPr>
          <p:cNvSpPr/>
          <p:nvPr/>
        </p:nvSpPr>
        <p:spPr>
          <a:xfrm>
            <a:off x="5052486" y="2526155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A76A1476-43BE-F84F-B2B0-CD38038D66E0}"/>
              </a:ext>
            </a:extLst>
          </p:cNvPr>
          <p:cNvSpPr/>
          <p:nvPr/>
        </p:nvSpPr>
        <p:spPr>
          <a:xfrm>
            <a:off x="4529039" y="2564904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A89F3071-D46F-2C4F-8B2C-AEE2C586F396}"/>
              </a:ext>
            </a:extLst>
          </p:cNvPr>
          <p:cNvSpPr/>
          <p:nvPr/>
        </p:nvSpPr>
        <p:spPr>
          <a:xfrm>
            <a:off x="3874108" y="2492701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3270009A-6857-384A-A00E-5E4CDA30B839}"/>
              </a:ext>
            </a:extLst>
          </p:cNvPr>
          <p:cNvSpPr/>
          <p:nvPr/>
        </p:nvSpPr>
        <p:spPr>
          <a:xfrm>
            <a:off x="3874108" y="1572570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45C8D485-CBE8-AF4C-A8C5-33A73004E552}"/>
              </a:ext>
            </a:extLst>
          </p:cNvPr>
          <p:cNvSpPr/>
          <p:nvPr/>
        </p:nvSpPr>
        <p:spPr>
          <a:xfrm>
            <a:off x="4322839" y="1581959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5BF30687-FD93-9547-BB70-C1AC46BAE439}"/>
              </a:ext>
            </a:extLst>
          </p:cNvPr>
          <p:cNvSpPr/>
          <p:nvPr/>
        </p:nvSpPr>
        <p:spPr>
          <a:xfrm>
            <a:off x="6427019" y="1997851"/>
            <a:ext cx="510267" cy="16258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4912860F-87AD-1442-9AC6-9BFE91829DF2}"/>
              </a:ext>
            </a:extLst>
          </p:cNvPr>
          <p:cNvSpPr/>
          <p:nvPr/>
        </p:nvSpPr>
        <p:spPr>
          <a:xfrm>
            <a:off x="6682420" y="2323817"/>
            <a:ext cx="510267" cy="16258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2AC0DEB5-35A8-7F49-9794-F2DDA72F6743}"/>
              </a:ext>
            </a:extLst>
          </p:cNvPr>
          <p:cNvSpPr/>
          <p:nvPr/>
        </p:nvSpPr>
        <p:spPr>
          <a:xfrm>
            <a:off x="7036249" y="2042278"/>
            <a:ext cx="510267" cy="16258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894F564C-5B5A-B743-8A0E-3D9BDFB8197F}"/>
              </a:ext>
            </a:extLst>
          </p:cNvPr>
          <p:cNvSpPr/>
          <p:nvPr/>
        </p:nvSpPr>
        <p:spPr>
          <a:xfrm>
            <a:off x="7255111" y="2267684"/>
            <a:ext cx="510267" cy="16258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111E8E22-4C37-2C41-A4FF-4DDA66E6E2E0}"/>
              </a:ext>
            </a:extLst>
          </p:cNvPr>
          <p:cNvSpPr/>
          <p:nvPr/>
        </p:nvSpPr>
        <p:spPr>
          <a:xfrm>
            <a:off x="7442047" y="1853835"/>
            <a:ext cx="510267" cy="16258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346C6E7B-9F15-474A-98FC-231A8AC4F539}"/>
              </a:ext>
            </a:extLst>
          </p:cNvPr>
          <p:cNvSpPr/>
          <p:nvPr/>
        </p:nvSpPr>
        <p:spPr>
          <a:xfrm>
            <a:off x="7474508" y="2492896"/>
            <a:ext cx="510267" cy="16258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7640B31A-F356-5440-B8BE-28E39F34D776}"/>
              </a:ext>
            </a:extLst>
          </p:cNvPr>
          <p:cNvSpPr/>
          <p:nvPr/>
        </p:nvSpPr>
        <p:spPr>
          <a:xfrm>
            <a:off x="6898444" y="2636912"/>
            <a:ext cx="510267" cy="16258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2CE63B7F-1036-8C4A-A797-258EBB4F8FDF}"/>
              </a:ext>
            </a:extLst>
          </p:cNvPr>
          <p:cNvSpPr/>
          <p:nvPr/>
        </p:nvSpPr>
        <p:spPr>
          <a:xfrm>
            <a:off x="6361927" y="2539646"/>
            <a:ext cx="510267" cy="16258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37CACBA4-8B2B-F047-80B3-D6031EAD997A}"/>
              </a:ext>
            </a:extLst>
          </p:cNvPr>
          <p:cNvSpPr/>
          <p:nvPr/>
        </p:nvSpPr>
        <p:spPr>
          <a:xfrm>
            <a:off x="6361927" y="1619515"/>
            <a:ext cx="510267" cy="16258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90A27B10-DA11-F444-9AEF-D6D2A65D58F3}"/>
              </a:ext>
            </a:extLst>
          </p:cNvPr>
          <p:cNvSpPr/>
          <p:nvPr/>
        </p:nvSpPr>
        <p:spPr>
          <a:xfrm>
            <a:off x="6964241" y="1628904"/>
            <a:ext cx="510267" cy="16258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4" name="Group 2">
            <a:extLst>
              <a:ext uri="{FF2B5EF4-FFF2-40B4-BE49-F238E27FC236}">
                <a16:creationId xmlns:a16="http://schemas.microsoft.com/office/drawing/2014/main" id="{A25957BB-8B5C-0B4C-8CB7-46110C23ED4F}"/>
              </a:ext>
            </a:extLst>
          </p:cNvPr>
          <p:cNvGrpSpPr>
            <a:grpSpLocks/>
          </p:cNvGrpSpPr>
          <p:nvPr/>
        </p:nvGrpSpPr>
        <p:grpSpPr bwMode="auto">
          <a:xfrm>
            <a:off x="3728511" y="1412776"/>
            <a:ext cx="685800" cy="1440160"/>
            <a:chOff x="3200400" y="1992868"/>
            <a:chExt cx="685800" cy="2743200"/>
          </a:xfrm>
        </p:grpSpPr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97A994F9-D2E3-E043-A0FB-07C53BF5E65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200400" y="1992868"/>
              <a:ext cx="0" cy="2743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BFA153B5-41F1-D847-96E9-B440655966F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200400" y="1992868"/>
              <a:ext cx="685800" cy="2743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4E3A647D-C7B3-6844-8BD9-0BDB4CA8AD1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00400" y="1992868"/>
              <a:ext cx="685800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ash"/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8A5AA5C8-642A-1747-8762-22615CA5234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00400" y="2475468"/>
              <a:ext cx="576263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ash"/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35CC46DE-4B03-1D40-B5A6-E050E9EE947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00400" y="2983468"/>
              <a:ext cx="457200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ash"/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81F379B5-1144-974C-AD28-8332E329BEE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00400" y="3593068"/>
              <a:ext cx="304800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ash"/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DE84DE82-3BF7-AD44-80D6-F6940FE1CC1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00400" y="4050268"/>
              <a:ext cx="215900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ash"/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92" name="Group 2">
            <a:extLst>
              <a:ext uri="{FF2B5EF4-FFF2-40B4-BE49-F238E27FC236}">
                <a16:creationId xmlns:a16="http://schemas.microsoft.com/office/drawing/2014/main" id="{9C8B5D11-60D2-3D45-B541-FC4236034474}"/>
              </a:ext>
            </a:extLst>
          </p:cNvPr>
          <p:cNvGrpSpPr>
            <a:grpSpLocks/>
          </p:cNvGrpSpPr>
          <p:nvPr/>
        </p:nvGrpSpPr>
        <p:grpSpPr bwMode="auto">
          <a:xfrm>
            <a:off x="6277025" y="1412776"/>
            <a:ext cx="1484775" cy="1440160"/>
            <a:chOff x="3200400" y="1992868"/>
            <a:chExt cx="685800" cy="2743200"/>
          </a:xfrm>
        </p:grpSpPr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659FE6D8-FF8E-624D-BF91-E2BB9AE3830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200400" y="1992868"/>
              <a:ext cx="0" cy="2743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3B15FD4C-E362-8249-BD6C-928CDD4DF9C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200400" y="1992868"/>
              <a:ext cx="685800" cy="2743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C4C198EB-5A42-E541-BF9F-807307F7819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00400" y="1992868"/>
              <a:ext cx="685800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ash"/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9A4F5A87-B544-8546-8A04-41FD4E8CFC2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00400" y="2475468"/>
              <a:ext cx="576263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ash"/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D6894FDF-E0C4-B64B-9432-B8F7F37E355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00400" y="2983468"/>
              <a:ext cx="457200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ash"/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C52A2436-B2D4-884B-B92B-E9AAC598B5A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00400" y="3593068"/>
              <a:ext cx="304800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ash"/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D53C370B-5399-9D4F-A8E8-2C46EDE8FF6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00400" y="4050268"/>
              <a:ext cx="215900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ash"/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DFB370C9-2896-1B4A-881B-B337675DAF6F}"/>
              </a:ext>
            </a:extLst>
          </p:cNvPr>
          <p:cNvSpPr/>
          <p:nvPr/>
        </p:nvSpPr>
        <p:spPr>
          <a:xfrm>
            <a:off x="1215677" y="4580410"/>
            <a:ext cx="1728192" cy="14401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0000"/>
              </a:highlight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8F2EDF32-82EC-E948-9F4E-3794A37149AC}"/>
              </a:ext>
            </a:extLst>
          </p:cNvPr>
          <p:cNvSpPr/>
          <p:nvPr/>
        </p:nvSpPr>
        <p:spPr>
          <a:xfrm>
            <a:off x="3735957" y="4580410"/>
            <a:ext cx="1728192" cy="14401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0000"/>
              </a:highlight>
            </a:endParaRP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0145CCD8-A2D1-6E49-8A3B-16A683E3246B}"/>
              </a:ext>
            </a:extLst>
          </p:cNvPr>
          <p:cNvSpPr/>
          <p:nvPr/>
        </p:nvSpPr>
        <p:spPr>
          <a:xfrm>
            <a:off x="6278955" y="4580410"/>
            <a:ext cx="1728192" cy="14401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0000"/>
              </a:highlight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FFFF7F1D-2965-4547-89EE-4B64F5575283}"/>
              </a:ext>
            </a:extLst>
          </p:cNvPr>
          <p:cNvSpPr txBox="1"/>
          <p:nvPr/>
        </p:nvSpPr>
        <p:spPr>
          <a:xfrm>
            <a:off x="1143669" y="6083286"/>
            <a:ext cx="16950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Albumin, static</a:t>
            </a:r>
          </a:p>
          <a:p>
            <a:r>
              <a:rPr lang="en-US" sz="1400" dirty="0"/>
              <a:t>RBCs not aggregated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EC95684B-7DD9-CE46-AF92-648A0F5C4E24}"/>
              </a:ext>
            </a:extLst>
          </p:cNvPr>
          <p:cNvSpPr txBox="1"/>
          <p:nvPr/>
        </p:nvSpPr>
        <p:spPr>
          <a:xfrm>
            <a:off x="3664426" y="6084585"/>
            <a:ext cx="19935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Albumin, low shear</a:t>
            </a:r>
          </a:p>
          <a:p>
            <a:r>
              <a:rPr lang="en-US" sz="1400" dirty="0"/>
              <a:t>RBCs flow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630E05ED-522D-B54A-ABE6-38571B1C32BF}"/>
              </a:ext>
            </a:extLst>
          </p:cNvPr>
          <p:cNvSpPr txBox="1"/>
          <p:nvPr/>
        </p:nvSpPr>
        <p:spPr>
          <a:xfrm>
            <a:off x="6256237" y="6083286"/>
            <a:ext cx="2060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Albumin, high shear</a:t>
            </a:r>
          </a:p>
          <a:p>
            <a:r>
              <a:rPr lang="en-US" sz="1400" dirty="0"/>
              <a:t>RBCs elongate in flow</a:t>
            </a:r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6D3F959C-0D5B-644B-96B3-E5D64AFF6CB6}"/>
              </a:ext>
            </a:extLst>
          </p:cNvPr>
          <p:cNvSpPr/>
          <p:nvPr/>
        </p:nvSpPr>
        <p:spPr>
          <a:xfrm>
            <a:off x="1417805" y="5014782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BF32BF47-8D96-944A-97F5-CB35F405250B}"/>
              </a:ext>
            </a:extLst>
          </p:cNvPr>
          <p:cNvSpPr/>
          <p:nvPr/>
        </p:nvSpPr>
        <p:spPr>
          <a:xfrm>
            <a:off x="1762653" y="5340748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87F27A30-4ADD-414D-961E-9B3435023361}"/>
              </a:ext>
            </a:extLst>
          </p:cNvPr>
          <p:cNvSpPr/>
          <p:nvPr/>
        </p:nvSpPr>
        <p:spPr>
          <a:xfrm>
            <a:off x="1971048" y="4996583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69025652-E982-A140-8A0E-5D7A7589709E}"/>
              </a:ext>
            </a:extLst>
          </p:cNvPr>
          <p:cNvSpPr/>
          <p:nvPr/>
        </p:nvSpPr>
        <p:spPr>
          <a:xfrm>
            <a:off x="2245897" y="5284615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9C9C6685-D08C-AF4B-B84F-8D54B0EE673B}"/>
              </a:ext>
            </a:extLst>
          </p:cNvPr>
          <p:cNvSpPr/>
          <p:nvPr/>
        </p:nvSpPr>
        <p:spPr>
          <a:xfrm>
            <a:off x="2432833" y="4870766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D3CE69C2-ADA0-094C-B47A-CCB0F755233E}"/>
              </a:ext>
            </a:extLst>
          </p:cNvPr>
          <p:cNvSpPr/>
          <p:nvPr/>
        </p:nvSpPr>
        <p:spPr>
          <a:xfrm>
            <a:off x="2531091" y="5590031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024F9A18-121F-2F41-9447-6D6C02504377}"/>
              </a:ext>
            </a:extLst>
          </p:cNvPr>
          <p:cNvSpPr/>
          <p:nvPr/>
        </p:nvSpPr>
        <p:spPr>
          <a:xfrm>
            <a:off x="2007644" y="5628780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ABD18CE3-7AE0-6C48-8DDE-8BD1BECE66C9}"/>
              </a:ext>
            </a:extLst>
          </p:cNvPr>
          <p:cNvSpPr/>
          <p:nvPr/>
        </p:nvSpPr>
        <p:spPr>
          <a:xfrm>
            <a:off x="1352713" y="5556577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7F23D250-52E9-F34F-A2BA-240E1A2F548A}"/>
              </a:ext>
            </a:extLst>
          </p:cNvPr>
          <p:cNvSpPr/>
          <p:nvPr/>
        </p:nvSpPr>
        <p:spPr>
          <a:xfrm>
            <a:off x="1352713" y="4636446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EBF45385-687C-A848-AD20-C1C8AA41B7E2}"/>
              </a:ext>
            </a:extLst>
          </p:cNvPr>
          <p:cNvSpPr/>
          <p:nvPr/>
        </p:nvSpPr>
        <p:spPr>
          <a:xfrm>
            <a:off x="1801444" y="4645835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C8B4E82E-54D8-804B-88F0-5427BFC42E17}"/>
              </a:ext>
            </a:extLst>
          </p:cNvPr>
          <p:cNvSpPr/>
          <p:nvPr/>
        </p:nvSpPr>
        <p:spPr>
          <a:xfrm>
            <a:off x="3945065" y="5118540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419A8A7E-657E-1F4B-A2B6-AE8CCFF5D640}"/>
              </a:ext>
            </a:extLst>
          </p:cNvPr>
          <p:cNvSpPr/>
          <p:nvPr/>
        </p:nvSpPr>
        <p:spPr>
          <a:xfrm>
            <a:off x="4289913" y="5444506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6026EAE2-6E92-424C-B471-9E2BCDD20019}"/>
              </a:ext>
            </a:extLst>
          </p:cNvPr>
          <p:cNvSpPr/>
          <p:nvPr/>
        </p:nvSpPr>
        <p:spPr>
          <a:xfrm>
            <a:off x="4498308" y="5100341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2A48988A-E504-034F-BB5A-8D957412D2F0}"/>
              </a:ext>
            </a:extLst>
          </p:cNvPr>
          <p:cNvSpPr/>
          <p:nvPr/>
        </p:nvSpPr>
        <p:spPr>
          <a:xfrm>
            <a:off x="4773157" y="5388373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B0E1DB31-C3C8-8044-BABF-E1549F3B7A71}"/>
              </a:ext>
            </a:extLst>
          </p:cNvPr>
          <p:cNvSpPr/>
          <p:nvPr/>
        </p:nvSpPr>
        <p:spPr>
          <a:xfrm>
            <a:off x="4960093" y="4974524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535E4224-52F1-5644-9F33-033F8777D6E8}"/>
              </a:ext>
            </a:extLst>
          </p:cNvPr>
          <p:cNvSpPr/>
          <p:nvPr/>
        </p:nvSpPr>
        <p:spPr>
          <a:xfrm>
            <a:off x="5058351" y="5693789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5BACF881-0ECB-5748-B8DA-898199C3E0A6}"/>
              </a:ext>
            </a:extLst>
          </p:cNvPr>
          <p:cNvSpPr/>
          <p:nvPr/>
        </p:nvSpPr>
        <p:spPr>
          <a:xfrm>
            <a:off x="4534904" y="5732538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C964BB9C-07C9-8744-A6E1-B08C66942AF4}"/>
              </a:ext>
            </a:extLst>
          </p:cNvPr>
          <p:cNvSpPr/>
          <p:nvPr/>
        </p:nvSpPr>
        <p:spPr>
          <a:xfrm>
            <a:off x="3879973" y="5660335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E42CE8FE-408C-5742-A7E1-32D71CF48DD3}"/>
              </a:ext>
            </a:extLst>
          </p:cNvPr>
          <p:cNvSpPr/>
          <p:nvPr/>
        </p:nvSpPr>
        <p:spPr>
          <a:xfrm>
            <a:off x="3879973" y="4740204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6CD4F564-C085-A04C-BD83-0CEAFB30852C}"/>
              </a:ext>
            </a:extLst>
          </p:cNvPr>
          <p:cNvSpPr/>
          <p:nvPr/>
        </p:nvSpPr>
        <p:spPr>
          <a:xfrm>
            <a:off x="4328704" y="4749593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80CBBF4C-01C1-4F4C-A339-679695C31CAD}"/>
              </a:ext>
            </a:extLst>
          </p:cNvPr>
          <p:cNvSpPr/>
          <p:nvPr/>
        </p:nvSpPr>
        <p:spPr>
          <a:xfrm>
            <a:off x="6432884" y="5165485"/>
            <a:ext cx="510267" cy="16258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3E8CD9F7-9FA3-984A-B055-A909F3B420CA}"/>
              </a:ext>
            </a:extLst>
          </p:cNvPr>
          <p:cNvSpPr/>
          <p:nvPr/>
        </p:nvSpPr>
        <p:spPr>
          <a:xfrm>
            <a:off x="6688285" y="5491451"/>
            <a:ext cx="510267" cy="16258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14947512-0197-4749-B301-F9CAB7479E9A}"/>
              </a:ext>
            </a:extLst>
          </p:cNvPr>
          <p:cNvSpPr/>
          <p:nvPr/>
        </p:nvSpPr>
        <p:spPr>
          <a:xfrm>
            <a:off x="7042114" y="5209912"/>
            <a:ext cx="510267" cy="16258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C2613B86-91C6-CD4C-A549-169340200900}"/>
              </a:ext>
            </a:extLst>
          </p:cNvPr>
          <p:cNvSpPr/>
          <p:nvPr/>
        </p:nvSpPr>
        <p:spPr>
          <a:xfrm>
            <a:off x="7260976" y="5435318"/>
            <a:ext cx="510267" cy="16258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D5F984C1-872C-D34E-BAFF-C44179F748F4}"/>
              </a:ext>
            </a:extLst>
          </p:cNvPr>
          <p:cNvSpPr/>
          <p:nvPr/>
        </p:nvSpPr>
        <p:spPr>
          <a:xfrm>
            <a:off x="7447912" y="5021469"/>
            <a:ext cx="510267" cy="16258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9DC7415B-1849-2249-BD3C-024F0274B95C}"/>
              </a:ext>
            </a:extLst>
          </p:cNvPr>
          <p:cNvSpPr/>
          <p:nvPr/>
        </p:nvSpPr>
        <p:spPr>
          <a:xfrm>
            <a:off x="7480373" y="5660530"/>
            <a:ext cx="510267" cy="16258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87C37EA8-ABD2-6548-84F7-49664EC5C2A2}"/>
              </a:ext>
            </a:extLst>
          </p:cNvPr>
          <p:cNvSpPr/>
          <p:nvPr/>
        </p:nvSpPr>
        <p:spPr>
          <a:xfrm>
            <a:off x="6904309" y="5804546"/>
            <a:ext cx="510267" cy="16258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723C300D-2E8E-014D-9356-B138655737B3}"/>
              </a:ext>
            </a:extLst>
          </p:cNvPr>
          <p:cNvSpPr/>
          <p:nvPr/>
        </p:nvSpPr>
        <p:spPr>
          <a:xfrm>
            <a:off x="6367792" y="5707280"/>
            <a:ext cx="510267" cy="16258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816E8963-943B-4042-B77B-1DF0959E97D4}"/>
              </a:ext>
            </a:extLst>
          </p:cNvPr>
          <p:cNvSpPr/>
          <p:nvPr/>
        </p:nvSpPr>
        <p:spPr>
          <a:xfrm>
            <a:off x="6367792" y="4787149"/>
            <a:ext cx="510267" cy="16258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2DC3DB80-2B4F-CE4B-97DF-440E8569F20D}"/>
              </a:ext>
            </a:extLst>
          </p:cNvPr>
          <p:cNvSpPr/>
          <p:nvPr/>
        </p:nvSpPr>
        <p:spPr>
          <a:xfrm>
            <a:off x="6970106" y="4796538"/>
            <a:ext cx="510267" cy="162586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9" name="Group 2">
            <a:extLst>
              <a:ext uri="{FF2B5EF4-FFF2-40B4-BE49-F238E27FC236}">
                <a16:creationId xmlns:a16="http://schemas.microsoft.com/office/drawing/2014/main" id="{DA15B728-373E-1746-ABB9-2B60A6EEFA8C}"/>
              </a:ext>
            </a:extLst>
          </p:cNvPr>
          <p:cNvGrpSpPr>
            <a:grpSpLocks/>
          </p:cNvGrpSpPr>
          <p:nvPr/>
        </p:nvGrpSpPr>
        <p:grpSpPr bwMode="auto">
          <a:xfrm>
            <a:off x="3734376" y="4580410"/>
            <a:ext cx="685800" cy="1440160"/>
            <a:chOff x="3200400" y="1992868"/>
            <a:chExt cx="685800" cy="2743200"/>
          </a:xfrm>
        </p:grpSpPr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5C582A72-42C1-954F-91CB-5FBC6201542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200400" y="1992868"/>
              <a:ext cx="0" cy="2743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9AADD718-9C40-8E41-B839-ACC0853A7C2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200400" y="1992868"/>
              <a:ext cx="685800" cy="2743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2" name="Straight Arrow Connector 261">
              <a:extLst>
                <a:ext uri="{FF2B5EF4-FFF2-40B4-BE49-F238E27FC236}">
                  <a16:creationId xmlns:a16="http://schemas.microsoft.com/office/drawing/2014/main" id="{19415834-F016-EA49-90CF-CFC58B0E754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00400" y="1992868"/>
              <a:ext cx="685800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ash"/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3" name="Straight Arrow Connector 262">
              <a:extLst>
                <a:ext uri="{FF2B5EF4-FFF2-40B4-BE49-F238E27FC236}">
                  <a16:creationId xmlns:a16="http://schemas.microsoft.com/office/drawing/2014/main" id="{C0B4EF75-A302-EA40-9A67-DC0E5E21404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00400" y="2475468"/>
              <a:ext cx="576263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ash"/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4" name="Straight Arrow Connector 263">
              <a:extLst>
                <a:ext uri="{FF2B5EF4-FFF2-40B4-BE49-F238E27FC236}">
                  <a16:creationId xmlns:a16="http://schemas.microsoft.com/office/drawing/2014/main" id="{D4702295-7E1C-0947-A3E3-F323095C186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00400" y="2983468"/>
              <a:ext cx="457200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ash"/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959A0199-96C6-B44E-A2FE-E1E472D9104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00400" y="3593068"/>
              <a:ext cx="304800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ash"/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" name="Straight Arrow Connector 265">
              <a:extLst>
                <a:ext uri="{FF2B5EF4-FFF2-40B4-BE49-F238E27FC236}">
                  <a16:creationId xmlns:a16="http://schemas.microsoft.com/office/drawing/2014/main" id="{1199E2A6-774C-594B-A542-0B434083D5D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00400" y="4050268"/>
              <a:ext cx="215900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ash"/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7" name="Group 2">
            <a:extLst>
              <a:ext uri="{FF2B5EF4-FFF2-40B4-BE49-F238E27FC236}">
                <a16:creationId xmlns:a16="http://schemas.microsoft.com/office/drawing/2014/main" id="{E2FFD51E-16F2-D24E-9B8F-F5A00AF4990C}"/>
              </a:ext>
            </a:extLst>
          </p:cNvPr>
          <p:cNvGrpSpPr>
            <a:grpSpLocks/>
          </p:cNvGrpSpPr>
          <p:nvPr/>
        </p:nvGrpSpPr>
        <p:grpSpPr bwMode="auto">
          <a:xfrm>
            <a:off x="6282890" y="4580410"/>
            <a:ext cx="1484775" cy="1440160"/>
            <a:chOff x="3200400" y="1992868"/>
            <a:chExt cx="685800" cy="2743200"/>
          </a:xfrm>
        </p:grpSpPr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F199F01E-7182-C846-ABF0-880CFD7AFE2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200400" y="1992868"/>
              <a:ext cx="0" cy="2743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9BAEC48F-B32E-404B-84AE-6CFD611C155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200400" y="1992868"/>
              <a:ext cx="685800" cy="2743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0" name="Straight Arrow Connector 269">
              <a:extLst>
                <a:ext uri="{FF2B5EF4-FFF2-40B4-BE49-F238E27FC236}">
                  <a16:creationId xmlns:a16="http://schemas.microsoft.com/office/drawing/2014/main" id="{197C1003-2A37-344B-9067-C5122F7F0C3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00400" y="1992868"/>
              <a:ext cx="685800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ash"/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1" name="Straight Arrow Connector 270">
              <a:extLst>
                <a:ext uri="{FF2B5EF4-FFF2-40B4-BE49-F238E27FC236}">
                  <a16:creationId xmlns:a16="http://schemas.microsoft.com/office/drawing/2014/main" id="{5CF19E52-1286-6841-A58B-27D599D9360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00400" y="2475468"/>
              <a:ext cx="576263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ash"/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2" name="Straight Arrow Connector 271">
              <a:extLst>
                <a:ext uri="{FF2B5EF4-FFF2-40B4-BE49-F238E27FC236}">
                  <a16:creationId xmlns:a16="http://schemas.microsoft.com/office/drawing/2014/main" id="{BE43E049-6B6D-1E41-8320-C70A8B4DC22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00400" y="2983468"/>
              <a:ext cx="457200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ash"/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B9558DFB-0C63-1544-9C9D-5AAA68ACB5E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00400" y="3593068"/>
              <a:ext cx="304800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ash"/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4" name="Straight Arrow Connector 273">
              <a:extLst>
                <a:ext uri="{FF2B5EF4-FFF2-40B4-BE49-F238E27FC236}">
                  <a16:creationId xmlns:a16="http://schemas.microsoft.com/office/drawing/2014/main" id="{ADA20568-0977-F14C-B243-1A891EACDAA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00400" y="4050268"/>
              <a:ext cx="215900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ash"/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75" name="TextBox 274">
            <a:extLst>
              <a:ext uri="{FF2B5EF4-FFF2-40B4-BE49-F238E27FC236}">
                <a16:creationId xmlns:a16="http://schemas.microsoft.com/office/drawing/2014/main" id="{1B1E9721-7B68-3043-9198-B043934FD2C7}"/>
              </a:ext>
            </a:extLst>
          </p:cNvPr>
          <p:cNvSpPr txBox="1"/>
          <p:nvPr/>
        </p:nvSpPr>
        <p:spPr>
          <a:xfrm>
            <a:off x="0" y="90872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NP: Normal RBCs in plasma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52CE1174-61C4-8844-AE22-08F3549E2886}"/>
              </a:ext>
            </a:extLst>
          </p:cNvPr>
          <p:cNvSpPr txBox="1"/>
          <p:nvPr/>
        </p:nvSpPr>
        <p:spPr>
          <a:xfrm>
            <a:off x="2103" y="406778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NA: Normal RBCs in albumin</a:t>
            </a:r>
          </a:p>
        </p:txBody>
      </p:sp>
    </p:spTree>
    <p:extLst>
      <p:ext uri="{BB962C8B-B14F-4D97-AF65-F5344CB8AC3E}">
        <p14:creationId xmlns:p14="http://schemas.microsoft.com/office/powerpoint/2010/main" val="984507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9296</TotalTime>
  <Words>1808</Words>
  <Application>Microsoft Macintosh PowerPoint</Application>
  <PresentationFormat>On-screen Show (4:3)</PresentationFormat>
  <Paragraphs>240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Cambria Math</vt:lpstr>
      <vt:lpstr>Office Theme</vt:lpstr>
      <vt:lpstr>Supplemental on the importance of rheology  BMEN30007</vt:lpstr>
      <vt:lpstr>Many fluids are non-Newtonian</vt:lpstr>
      <vt:lpstr>Blood is a highly non-Newtonian fluid</vt:lpstr>
      <vt:lpstr>What could cause the non-Newtonian behaviour?</vt:lpstr>
      <vt:lpstr>PowerPoint Presentation</vt:lpstr>
      <vt:lpstr>What constitutive equation is used to model blood flow?</vt:lpstr>
      <vt:lpstr>What causes the shear thinning behaviour?</vt:lpstr>
      <vt:lpstr>What causes the shear thinning behaviour?</vt:lpstr>
      <vt:lpstr>RBC aggregation, in pictures</vt:lpstr>
      <vt:lpstr>What causes the shear thinning behaviour?</vt:lpstr>
      <vt:lpstr>What causes the shear thinning behaviour?</vt:lpstr>
      <vt:lpstr>RBC deformation, in pictures</vt:lpstr>
      <vt:lpstr>PowerPoint Presentation</vt:lpstr>
      <vt:lpstr>PowerPoint Presentation</vt:lpstr>
      <vt:lpstr>PowerPoint Presentation</vt:lpstr>
      <vt:lpstr>PowerPoint Presentation</vt:lpstr>
      <vt:lpstr>Take 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O'Connor</dc:creator>
  <cp:lastModifiedBy>Daniel Heath</cp:lastModifiedBy>
  <cp:revision>241</cp:revision>
  <cp:lastPrinted>2020-08-19T07:05:23Z</cp:lastPrinted>
  <dcterms:created xsi:type="dcterms:W3CDTF">2010-07-27T09:24:14Z</dcterms:created>
  <dcterms:modified xsi:type="dcterms:W3CDTF">2020-08-19T08:44:11Z</dcterms:modified>
</cp:coreProperties>
</file>