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notesSlides/notesSlide12.xml" ContentType="application/vnd.openxmlformats-officedocument.presentationml.notesSlide+xml"/>
  <Override PartName="/ppt/theme/themeOverride16.xml" ContentType="application/vnd.openxmlformats-officedocument.themeOverride+xml"/>
  <Override PartName="/ppt/notesSlides/notesSlide13.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15.xml" ContentType="application/vnd.openxmlformats-officedocument.presentationml.notesSlide+xml"/>
  <Override PartName="/ppt/theme/themeOverride20.xml" ContentType="application/vnd.openxmlformats-officedocument.themeOverride+xml"/>
  <Override PartName="/ppt/notesSlides/notesSlide16.xml" ContentType="application/vnd.openxmlformats-officedocument.presentationml.notesSlide+xml"/>
  <Override PartName="/ppt/theme/themeOverride21.xml" ContentType="application/vnd.openxmlformats-officedocument.themeOverride+xml"/>
  <Override PartName="/ppt/theme/themeOverride22.xml" ContentType="application/vnd.openxmlformats-officedocument.themeOverride+xml"/>
  <Override PartName="/ppt/notesSlides/notesSlide17.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notesSlides/notesSlide18.xml" ContentType="application/vnd.openxmlformats-officedocument.presentationml.notesSlide+xml"/>
  <Override PartName="/ppt/theme/themeOverride25.xml" ContentType="application/vnd.openxmlformats-officedocument.themeOverride+xml"/>
  <Override PartName="/ppt/theme/themeOverride26.xml" ContentType="application/vnd.openxmlformats-officedocument.themeOverride+xml"/>
  <Override PartName="/ppt/notesSlides/notesSlide19.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notesSlides/notesSlide20.xml" ContentType="application/vnd.openxmlformats-officedocument.presentationml.notesSlide+xml"/>
  <Override PartName="/ppt/theme/themeOverride32.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23" r:id="rId3"/>
    <p:sldId id="257" r:id="rId4"/>
    <p:sldId id="258" r:id="rId5"/>
    <p:sldId id="259" r:id="rId6"/>
    <p:sldId id="265" r:id="rId7"/>
    <p:sldId id="266" r:id="rId8"/>
    <p:sldId id="267" r:id="rId9"/>
    <p:sldId id="261" r:id="rId10"/>
    <p:sldId id="262" r:id="rId11"/>
    <p:sldId id="321" r:id="rId12"/>
    <p:sldId id="263" r:id="rId13"/>
    <p:sldId id="322" r:id="rId14"/>
    <p:sldId id="264" r:id="rId15"/>
    <p:sldId id="282" r:id="rId16"/>
    <p:sldId id="283" r:id="rId17"/>
    <p:sldId id="284" r:id="rId18"/>
    <p:sldId id="285" r:id="rId19"/>
    <p:sldId id="286" r:id="rId20"/>
    <p:sldId id="287" r:id="rId21"/>
    <p:sldId id="288" r:id="rId22"/>
    <p:sldId id="289" r:id="rId23"/>
    <p:sldId id="291" r:id="rId24"/>
    <p:sldId id="292" r:id="rId25"/>
    <p:sldId id="293" r:id="rId26"/>
    <p:sldId id="294" r:id="rId27"/>
    <p:sldId id="295" r:id="rId28"/>
    <p:sldId id="296" r:id="rId29"/>
    <p:sldId id="297" r:id="rId30"/>
    <p:sldId id="298" r:id="rId31"/>
    <p:sldId id="299" r:id="rId32"/>
    <p:sldId id="300" r:id="rId33"/>
    <p:sldId id="290" r:id="rId34"/>
    <p:sldId id="301" r:id="rId35"/>
    <p:sldId id="302" r:id="rId36"/>
    <p:sldId id="303"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58D3D-187C-450B-BD0B-38109983D294}" type="datetimeFigureOut">
              <a:rPr lang="en-AU" smtClean="0"/>
              <a:t>30/07/2024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44680-64AB-48E1-81A4-819016BAA100}" type="slidenum">
              <a:rPr lang="en-AU" smtClean="0"/>
              <a:t>‹#›</a:t>
            </a:fld>
            <a:endParaRPr lang="en-AU"/>
          </a:p>
        </p:txBody>
      </p:sp>
    </p:spTree>
    <p:extLst>
      <p:ext uri="{BB962C8B-B14F-4D97-AF65-F5344CB8AC3E}">
        <p14:creationId xmlns:p14="http://schemas.microsoft.com/office/powerpoint/2010/main" val="189461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ibm.com/cloud/learn/load-balancing" TargetMode="External"/><Relationship Id="rId3" Type="http://schemas.openxmlformats.org/officeDocument/2006/relationships/hyperlink" Target="https://www.ibm.com/au-en/cloud/learn/iaas-paas-saas" TargetMode="External"/><Relationship Id="rId7" Type="http://schemas.openxmlformats.org/officeDocument/2006/relationships/hyperlink" Target="https://www.ibm.com/au-en/cloud/learn/kubernete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ww.ibm.com/au-en/cloud/learn/docker" TargetMode="External"/><Relationship Id="rId5" Type="http://schemas.openxmlformats.org/officeDocument/2006/relationships/hyperlink" Target="https://www.ibm.com/au-en/cloud/openshift" TargetMode="External"/><Relationship Id="rId4" Type="http://schemas.openxmlformats.org/officeDocument/2006/relationships/hyperlink" Target="https://www.ibm.com/au-en/cloud/learn/container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itbucket.org/product/code-repositor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1" dirty="0">
                <a:solidFill>
                  <a:srgbClr val="242424"/>
                </a:solidFill>
                <a:effectLst/>
                <a:latin typeface="Roboto" panose="02000000000000000000" pitchFamily="2" charset="0"/>
              </a:rPr>
              <a:t>The cloud' refers to servers that are accessed over the Internet, and the software and databases that run on those servers. Cloud servers are located in data </a:t>
            </a:r>
            <a:r>
              <a:rPr lang="en-AU" b="0" i="1" dirty="0" err="1">
                <a:solidFill>
                  <a:srgbClr val="242424"/>
                </a:solidFill>
                <a:effectLst/>
                <a:latin typeface="Roboto" panose="02000000000000000000" pitchFamily="2" charset="0"/>
              </a:rPr>
              <a:t>centers</a:t>
            </a:r>
            <a:r>
              <a:rPr lang="en-AU" b="0" i="1" dirty="0">
                <a:solidFill>
                  <a:srgbClr val="242424"/>
                </a:solidFill>
                <a:effectLst/>
                <a:latin typeface="Roboto" panose="02000000000000000000" pitchFamily="2" charset="0"/>
              </a:rPr>
              <a:t> all over the world. By using cloud computing, users and companies do not have to manage physical servers themselves or run software applications on their own machines.</a:t>
            </a:r>
          </a:p>
          <a:p>
            <a:pPr algn="l"/>
            <a:endParaRPr lang="en-AU" b="0" i="0" dirty="0">
              <a:solidFill>
                <a:srgbClr val="242424"/>
              </a:solidFill>
              <a:effectLst/>
              <a:latin typeface="Roboto" panose="02000000000000000000" pitchFamily="2" charset="0"/>
            </a:endParaRPr>
          </a:p>
          <a:p>
            <a:pPr algn="l"/>
            <a:r>
              <a:rPr lang="en-AU" b="0" i="1" dirty="0">
                <a:solidFill>
                  <a:srgbClr val="242424"/>
                </a:solidFill>
                <a:effectLst/>
                <a:latin typeface="Roboto" panose="02000000000000000000" pitchFamily="2" charset="0"/>
              </a:rPr>
              <a:t>'The cloud' started off as a tech industry slang term. In the early days of the Internet, technical diagrams often represented the servers and networking infrastructure that make up the Internet as a cloud. As more computing processes moved to this servers-and-infrastructure part of the Internet, people began to talk about moving to 'the cloud' as a shorthand way of expressing where the computing processes were taking place. Today, 'the cloud' is a widely accepted term for this style of computing.</a:t>
            </a:r>
          </a:p>
          <a:p>
            <a:pPr algn="l"/>
            <a:endParaRPr lang="en-AU" b="0" i="0" dirty="0">
              <a:solidFill>
                <a:srgbClr val="242424"/>
              </a:solidFill>
              <a:effectLst/>
              <a:latin typeface="Roboto" panose="02000000000000000000" pitchFamily="2" charset="0"/>
            </a:endParaRPr>
          </a:p>
          <a:p>
            <a:pPr algn="l"/>
            <a:r>
              <a:rPr lang="en-AU" b="0" i="1" dirty="0">
                <a:solidFill>
                  <a:srgbClr val="242424"/>
                </a:solidFill>
                <a:effectLst/>
                <a:latin typeface="Roboto" panose="02000000000000000000" pitchFamily="2" charset="0"/>
              </a:rPr>
              <a:t>The cloud enables users to access the same files and applications from almost any device, because the computing and storage takes place on servers in a data </a:t>
            </a:r>
            <a:r>
              <a:rPr lang="en-AU" b="0" i="1" dirty="0" err="1">
                <a:solidFill>
                  <a:srgbClr val="242424"/>
                </a:solidFill>
                <a:effectLst/>
                <a:latin typeface="Roboto" panose="02000000000000000000" pitchFamily="2" charset="0"/>
              </a:rPr>
              <a:t>center</a:t>
            </a:r>
            <a:r>
              <a:rPr lang="en-AU" b="0" i="1" dirty="0">
                <a:solidFill>
                  <a:srgbClr val="242424"/>
                </a:solidFill>
                <a:effectLst/>
                <a:latin typeface="Roboto" panose="02000000000000000000" pitchFamily="2" charset="0"/>
              </a:rPr>
              <a:t>, instead of locally on the user device. This is why a user can log in to their Instagram account on a new phone after their old phone breaks and still find their old account in place, with all their photos, videos, and conversation history. It works the same way with cloud email providers like Gmail or Microsoft Office 365, and with cloud storage providers like Dropbox or Google Drive.</a:t>
            </a:r>
            <a:endParaRPr lang="en-AU" b="0" i="0" dirty="0">
              <a:solidFill>
                <a:srgbClr val="242424"/>
              </a:solidFill>
              <a:effectLst/>
              <a:latin typeface="Roboto" panose="02000000000000000000" pitchFamily="2" charset="0"/>
            </a:endParaRPr>
          </a:p>
          <a:p>
            <a:br>
              <a:rPr lang="en-AU" dirty="0"/>
            </a:br>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16</a:t>
            </a:fld>
            <a:endParaRPr lang="en-US" dirty="0"/>
          </a:p>
        </p:txBody>
      </p:sp>
    </p:spTree>
    <p:extLst>
      <p:ext uri="{BB962C8B-B14F-4D97-AF65-F5344CB8AC3E}">
        <p14:creationId xmlns:p14="http://schemas.microsoft.com/office/powerpoint/2010/main" val="78817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The changes to the files are added as deltas into the </a:t>
            </a:r>
            <a:r>
              <a:rPr lang="en-AU" sz="1800" b="0" i="0" u="none" strike="noStrike" baseline="0" dirty="0" err="1">
                <a:solidFill>
                  <a:srgbClr val="000000"/>
                </a:solidFill>
                <a:latin typeface="Arial" panose="020B0604020202020204" pitchFamily="34" charset="0"/>
              </a:rPr>
              <a:t>repository.Storing</a:t>
            </a:r>
            <a:r>
              <a:rPr lang="en-AU" sz="1800" b="0" i="0" u="none" strike="noStrike" baseline="0" dirty="0">
                <a:solidFill>
                  <a:srgbClr val="000000"/>
                </a:solidFill>
                <a:latin typeface="Arial" panose="020B0604020202020204" pitchFamily="34" charset="0"/>
              </a:rPr>
              <a:t> just the changes (deltas) is more space efficient compared to storing entire new files.</a:t>
            </a:r>
          </a:p>
          <a:p>
            <a:pPr marR="0"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●Each set of changes checked into the repository forms a new version of the repository</a:t>
            </a:r>
          </a:p>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26</a:t>
            </a:fld>
            <a:endParaRPr lang="en-US" dirty="0"/>
          </a:p>
        </p:txBody>
      </p:sp>
    </p:spTree>
    <p:extLst>
      <p:ext uri="{BB962C8B-B14F-4D97-AF65-F5344CB8AC3E}">
        <p14:creationId xmlns:p14="http://schemas.microsoft.com/office/powerpoint/2010/main" val="276052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27</a:t>
            </a:fld>
            <a:endParaRPr lang="en-US" dirty="0"/>
          </a:p>
        </p:txBody>
      </p:sp>
    </p:spTree>
    <p:extLst>
      <p:ext uri="{BB962C8B-B14F-4D97-AF65-F5344CB8AC3E}">
        <p14:creationId xmlns:p14="http://schemas.microsoft.com/office/powerpoint/2010/main" val="99991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29</a:t>
            </a:fld>
            <a:endParaRPr lang="en-US" dirty="0"/>
          </a:p>
        </p:txBody>
      </p:sp>
    </p:spTree>
    <p:extLst>
      <p:ext uri="{BB962C8B-B14F-4D97-AF65-F5344CB8AC3E}">
        <p14:creationId xmlns:p14="http://schemas.microsoft.com/office/powerpoint/2010/main" val="2562843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30</a:t>
            </a:fld>
            <a:endParaRPr lang="en-US" dirty="0"/>
          </a:p>
        </p:txBody>
      </p:sp>
    </p:spTree>
    <p:extLst>
      <p:ext uri="{BB962C8B-B14F-4D97-AF65-F5344CB8AC3E}">
        <p14:creationId xmlns:p14="http://schemas.microsoft.com/office/powerpoint/2010/main" val="106530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Each version of the repository is an entire snapshot of all the files of a repository.</a:t>
            </a:r>
          </a:p>
          <a:p>
            <a:endParaRPr lang="en-AU" dirty="0"/>
          </a:p>
          <a:p>
            <a:pPr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The key benefit of distributed version control over central version control is that a developer can work on the repository (check in and check out files)</a:t>
            </a:r>
            <a:r>
              <a:rPr lang="en-AU" sz="1800" b="0" i="0" u="none" strike="noStrike" baseline="0" dirty="0">
                <a:solidFill>
                  <a:srgbClr val="FF0000"/>
                </a:solidFill>
                <a:latin typeface="Arial" panose="020B0604020202020204" pitchFamily="34" charset="0"/>
              </a:rPr>
              <a:t>without internet access</a:t>
            </a:r>
            <a:r>
              <a:rPr lang="en-AU" sz="1800" b="0" i="0" u="none" strike="noStrike" baseline="0" dirty="0">
                <a:solidFill>
                  <a:srgbClr val="000000"/>
                </a:solidFill>
                <a:latin typeface="Arial" panose="020B0604020202020204" pitchFamily="34" charset="0"/>
              </a:rPr>
              <a:t>.</a:t>
            </a:r>
          </a:p>
          <a:p>
            <a:pPr marR="0" algn="l"/>
            <a:r>
              <a:rPr lang="en-AU" sz="1800" b="0" i="0" u="none" strike="noStrike" baseline="0" dirty="0">
                <a:solidFill>
                  <a:srgbClr val="000000"/>
                </a:solidFill>
                <a:latin typeface="Arial" panose="020B0604020202020204" pitchFamily="34" charset="0"/>
              </a:rPr>
              <a:t>Using central version control if you have no internet access and want to make a new version of a file you will need to manually make a new copy of the file.</a:t>
            </a:r>
          </a:p>
          <a:p>
            <a:pPr marR="0" algn="l"/>
            <a:r>
              <a:rPr lang="en-AU" sz="1800" b="0" i="0" u="none" strike="noStrike" baseline="0" dirty="0">
                <a:solidFill>
                  <a:srgbClr val="000000"/>
                </a:solidFill>
                <a:latin typeface="Arial" panose="020B0604020202020204" pitchFamily="34" charset="0"/>
              </a:rPr>
              <a:t>Central version control does allow local version control if the server is another machine.</a:t>
            </a:r>
          </a:p>
          <a:p>
            <a:pPr marR="0"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●One important benefit for a distributed version control system is that </a:t>
            </a:r>
            <a:r>
              <a:rPr lang="en-AU" sz="1800" b="0" i="0" u="none" strike="noStrike" baseline="0" dirty="0">
                <a:solidFill>
                  <a:srgbClr val="FF0000"/>
                </a:solidFill>
                <a:latin typeface="Arial" panose="020B0604020202020204" pitchFamily="34" charset="0"/>
              </a:rPr>
              <a:t>every developer has a copy of the entire repository</a:t>
            </a:r>
            <a:r>
              <a:rPr lang="en-AU" sz="1800" b="0" i="0" u="none" strike="noStrike" baseline="0" dirty="0">
                <a:solidFill>
                  <a:srgbClr val="000000"/>
                </a:solidFill>
                <a:latin typeface="Arial" panose="020B0604020202020204" pitchFamily="34" charset="0"/>
              </a:rPr>
              <a:t>. So if the data from one machine is lost we can always get it back from repositories stored by one of the </a:t>
            </a:r>
            <a:r>
              <a:rPr lang="en-AU" sz="1800" b="0" i="0" u="none" strike="noStrike" baseline="0" dirty="0" err="1">
                <a:solidFill>
                  <a:srgbClr val="000000"/>
                </a:solidFill>
                <a:latin typeface="Arial" panose="020B0604020202020204" pitchFamily="34" charset="0"/>
              </a:rPr>
              <a:t>developers.In</a:t>
            </a:r>
            <a:r>
              <a:rPr lang="en-AU" sz="1800" b="0" i="0" u="none" strike="noStrike" baseline="0" dirty="0">
                <a:solidFill>
                  <a:srgbClr val="000000"/>
                </a:solidFill>
                <a:latin typeface="Arial" panose="020B0604020202020204" pitchFamily="34" charset="0"/>
              </a:rPr>
              <a:t> contrast for centralized version control if the central repository is lost then all is lost. No developer would have a complete copy of the repository with all its versions. </a:t>
            </a:r>
          </a:p>
          <a:p>
            <a:pPr marR="0"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●The downside is that distributed version control is </a:t>
            </a:r>
            <a:r>
              <a:rPr lang="en-AU" sz="1800" b="0" i="0" u="none" strike="noStrike" baseline="0" dirty="0">
                <a:solidFill>
                  <a:srgbClr val="FF0000"/>
                </a:solidFill>
                <a:latin typeface="Arial" panose="020B0604020202020204" pitchFamily="34" charset="0"/>
              </a:rPr>
              <a:t>more complex to learn </a:t>
            </a:r>
            <a:r>
              <a:rPr lang="en-AU" sz="1800" b="0" i="0" u="none" strike="noStrike" baseline="0" dirty="0">
                <a:solidFill>
                  <a:srgbClr val="000000"/>
                </a:solidFill>
                <a:latin typeface="Arial" panose="020B0604020202020204" pitchFamily="34" charset="0"/>
              </a:rPr>
              <a:t>than central version control.</a:t>
            </a:r>
          </a:p>
          <a:p>
            <a:pPr marR="0" algn="l"/>
            <a:r>
              <a:rPr lang="en-AU" sz="1800" b="0" i="0" u="none" strike="noStrike" baseline="0" dirty="0">
                <a:solidFill>
                  <a:srgbClr val="000000"/>
                </a:solidFill>
                <a:latin typeface="Arial" panose="020B0604020202020204" pitchFamily="34" charset="0"/>
              </a:rPr>
              <a:t>●Many of the points for this side is taken from http://stackoverflow.com/questions/871/why-is-git-better-than-subversion </a:t>
            </a:r>
          </a:p>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32</a:t>
            </a:fld>
            <a:endParaRPr lang="en-US" dirty="0"/>
          </a:p>
        </p:txBody>
      </p:sp>
    </p:spTree>
    <p:extLst>
      <p:ext uri="{BB962C8B-B14F-4D97-AF65-F5344CB8AC3E}">
        <p14:creationId xmlns:p14="http://schemas.microsoft.com/office/powerpoint/2010/main" val="134246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33</a:t>
            </a:fld>
            <a:endParaRPr lang="en-US" dirty="0"/>
          </a:p>
        </p:txBody>
      </p:sp>
    </p:spTree>
    <p:extLst>
      <p:ext uri="{BB962C8B-B14F-4D97-AF65-F5344CB8AC3E}">
        <p14:creationId xmlns:p14="http://schemas.microsoft.com/office/powerpoint/2010/main" val="172488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34</a:t>
            </a:fld>
            <a:endParaRPr lang="en-US" dirty="0"/>
          </a:p>
        </p:txBody>
      </p:sp>
    </p:spTree>
    <p:extLst>
      <p:ext uri="{BB962C8B-B14F-4D97-AF65-F5344CB8AC3E}">
        <p14:creationId xmlns:p14="http://schemas.microsoft.com/office/powerpoint/2010/main" val="2039943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36</a:t>
            </a:fld>
            <a:endParaRPr lang="en-US" dirty="0"/>
          </a:p>
        </p:txBody>
      </p:sp>
    </p:spTree>
    <p:extLst>
      <p:ext uri="{BB962C8B-B14F-4D97-AF65-F5344CB8AC3E}">
        <p14:creationId xmlns:p14="http://schemas.microsoft.com/office/powerpoint/2010/main" val="1887115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38</a:t>
            </a:fld>
            <a:endParaRPr lang="en-US" dirty="0"/>
          </a:p>
        </p:txBody>
      </p:sp>
    </p:spTree>
    <p:extLst>
      <p:ext uri="{BB962C8B-B14F-4D97-AF65-F5344CB8AC3E}">
        <p14:creationId xmlns:p14="http://schemas.microsoft.com/office/powerpoint/2010/main" val="476451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4D4D4D"/>
                </a:solidFill>
                <a:effectLst/>
                <a:latin typeface="-apple-system"/>
              </a:rPr>
              <a:t>The </a:t>
            </a:r>
            <a:r>
              <a:rPr lang="en-AU" dirty="0"/>
              <a:t>git checkout</a:t>
            </a:r>
            <a:r>
              <a:rPr lang="en-AU" b="0" i="0" dirty="0">
                <a:solidFill>
                  <a:srgbClr val="4D4D4D"/>
                </a:solidFill>
                <a:effectLst/>
                <a:latin typeface="-apple-system"/>
              </a:rPr>
              <a:t> command lets you navigate between the branches created by </a:t>
            </a:r>
            <a:r>
              <a:rPr lang="en-AU" dirty="0"/>
              <a:t>git branch</a:t>
            </a:r>
            <a:r>
              <a:rPr lang="en-AU" b="0" i="0" dirty="0">
                <a:solidFill>
                  <a:srgbClr val="4D4D4D"/>
                </a:solidFill>
                <a:effectLst/>
                <a:latin typeface="-apple-system"/>
              </a:rPr>
              <a:t>. Checking out a branch updates the files in the working directory to match the version stored in that branch, and it tells Git to record all new commits on that branch. Think of it as a way to select which line of development you’re working on.</a:t>
            </a:r>
          </a:p>
          <a:p>
            <a:endParaRPr lang="en-AU" b="0" i="0" dirty="0">
              <a:solidFill>
                <a:srgbClr val="4D4D4D"/>
              </a:solidFill>
              <a:effectLst/>
              <a:latin typeface="-apple-system"/>
            </a:endParaRPr>
          </a:p>
          <a:p>
            <a:r>
              <a:rPr lang="en-AU" dirty="0"/>
              <a:t>https://www.atlassian.com/git/tutorials/using-branches/git-checkout</a:t>
            </a:r>
            <a:r>
              <a:rPr lang="en-AU" b="0" i="0" dirty="0">
                <a:solidFill>
                  <a:srgbClr val="4D4D4D"/>
                </a:solidFill>
                <a:effectLst/>
                <a:latin typeface="-apple-system"/>
              </a:rPr>
              <a:t> </a:t>
            </a:r>
          </a:p>
          <a:p>
            <a:endParaRPr lang="en-AU" b="0" i="0" dirty="0">
              <a:solidFill>
                <a:srgbClr val="4D4D4D"/>
              </a:solidFill>
              <a:effectLst/>
              <a:latin typeface="-apple-system"/>
            </a:endParaRPr>
          </a:p>
          <a:p>
            <a:r>
              <a:rPr lang="en-AU" dirty="0"/>
              <a:t>Working directory</a:t>
            </a:r>
          </a:p>
          <a:p>
            <a:pPr lvl="1"/>
            <a:r>
              <a:rPr lang="en-AU" dirty="0"/>
              <a:t>This is the current directory with the files you are working on.</a:t>
            </a:r>
          </a:p>
          <a:p>
            <a:r>
              <a:rPr lang="en-AU" dirty="0"/>
              <a:t>Staging area</a:t>
            </a:r>
          </a:p>
          <a:p>
            <a:pPr lvl="1"/>
            <a:r>
              <a:rPr lang="en-AU" dirty="0"/>
              <a:t>Here is where you create an index of the files that you want to commit later.</a:t>
            </a:r>
          </a:p>
          <a:p>
            <a:pPr lvl="1"/>
            <a:r>
              <a:rPr lang="en-AU" dirty="0"/>
              <a:t>You can add a file to the staging area as follows:</a:t>
            </a:r>
          </a:p>
          <a:p>
            <a:pPr lvl="2"/>
            <a:r>
              <a:rPr lang="en-AU" dirty="0"/>
              <a:t>$ git add animation.java</a:t>
            </a:r>
          </a:p>
          <a:p>
            <a:pPr lvl="1"/>
            <a:r>
              <a:rPr lang="en-AU" dirty="0"/>
              <a:t>You can select the files you want to add one at a time and put them into the staging area.</a:t>
            </a:r>
          </a:p>
          <a:p>
            <a:r>
              <a:rPr lang="en-AU" dirty="0"/>
              <a:t>Git directory (repository)</a:t>
            </a:r>
          </a:p>
          <a:p>
            <a:pPr lvl="1"/>
            <a:r>
              <a:rPr lang="en-AU" dirty="0"/>
              <a:t>Once you are ready you can commit all files in the staging area into the repository</a:t>
            </a:r>
          </a:p>
          <a:p>
            <a:pPr lvl="1"/>
            <a:r>
              <a:rPr lang="en-AU" dirty="0"/>
              <a:t>$ git commit -m “changed animation code”</a:t>
            </a:r>
          </a:p>
          <a:p>
            <a:endParaRPr lang="en-AU" dirty="0"/>
          </a:p>
          <a:p>
            <a:endParaRPr lang="en-AU" dirty="0"/>
          </a:p>
          <a:p>
            <a:pPr algn="l"/>
            <a:endParaRPr lang="en-AU" sz="1800" b="0" i="0" u="none" strike="noStrike" baseline="0" dirty="0">
              <a:solidFill>
                <a:srgbClr val="000000"/>
              </a:solidFill>
              <a:latin typeface="Arial" panose="020B0604020202020204" pitchFamily="34" charset="0"/>
            </a:endParaRPr>
          </a:p>
          <a:p>
            <a:pPr marR="0" algn="l"/>
            <a:r>
              <a:rPr lang="en-AU" sz="1800" b="0" i="0" u="none" strike="noStrike" baseline="0" dirty="0">
                <a:solidFill>
                  <a:srgbClr val="000000"/>
                </a:solidFill>
                <a:latin typeface="Arial" panose="020B0604020202020204" pitchFamily="34" charset="0"/>
              </a:rPr>
              <a:t>●</a:t>
            </a:r>
            <a:r>
              <a:rPr lang="en-AU" sz="1800" b="1" i="0" u="none" strike="noStrike" baseline="0" dirty="0">
                <a:solidFill>
                  <a:srgbClr val="000000"/>
                </a:solidFill>
                <a:latin typeface="Arial" panose="020B0604020202020204" pitchFamily="34" charset="0"/>
              </a:rPr>
              <a:t>Modify </a:t>
            </a:r>
            <a:r>
              <a:rPr lang="en-AU" sz="1800" b="0" i="0" u="none" strike="noStrike" baseline="0" dirty="0">
                <a:solidFill>
                  <a:srgbClr val="000000"/>
                </a:solidFill>
                <a:latin typeface="Arial" panose="020B0604020202020204" pitchFamily="34" charset="0"/>
              </a:rPr>
              <a:t>files in your working directory.</a:t>
            </a:r>
          </a:p>
          <a:p>
            <a:pPr marR="0" algn="l"/>
            <a:r>
              <a:rPr lang="en-AU" sz="1800" b="0" i="0" u="none" strike="noStrike" baseline="0" dirty="0">
                <a:solidFill>
                  <a:srgbClr val="000000"/>
                </a:solidFill>
                <a:latin typeface="Arial" panose="020B0604020202020204" pitchFamily="34" charset="0"/>
              </a:rPr>
              <a:t>●</a:t>
            </a:r>
            <a:r>
              <a:rPr lang="en-AU" sz="1800" b="1" i="0" u="none" strike="noStrike" baseline="0" dirty="0">
                <a:solidFill>
                  <a:srgbClr val="000000"/>
                </a:solidFill>
                <a:latin typeface="Arial" panose="020B0604020202020204" pitchFamily="34" charset="0"/>
              </a:rPr>
              <a:t>Stage </a:t>
            </a:r>
            <a:r>
              <a:rPr lang="en-AU" sz="1800" b="0" i="0" u="none" strike="noStrike" baseline="0" dirty="0">
                <a:solidFill>
                  <a:srgbClr val="000000"/>
                </a:solidFill>
                <a:latin typeface="Arial" panose="020B0604020202020204" pitchFamily="34" charset="0"/>
              </a:rPr>
              <a:t>files, adding snapshots of them to your staging area.</a:t>
            </a:r>
          </a:p>
          <a:p>
            <a:pPr marR="0" algn="l"/>
            <a:r>
              <a:rPr lang="en-AU" sz="1800" b="0" i="0" u="none" strike="noStrike" baseline="0" dirty="0">
                <a:solidFill>
                  <a:srgbClr val="000000"/>
                </a:solidFill>
                <a:latin typeface="Arial" panose="020B0604020202020204" pitchFamily="34" charset="0"/>
              </a:rPr>
              <a:t>●Do a </a:t>
            </a:r>
            <a:r>
              <a:rPr lang="en-AU" sz="1800" b="1" i="0" u="none" strike="noStrike" baseline="0" dirty="0">
                <a:solidFill>
                  <a:srgbClr val="000000"/>
                </a:solidFill>
                <a:latin typeface="Arial" panose="020B0604020202020204" pitchFamily="34" charset="0"/>
              </a:rPr>
              <a:t>commit</a:t>
            </a:r>
            <a:r>
              <a:rPr lang="en-AU" sz="1800" b="0" i="0" u="none" strike="noStrike" baseline="0" dirty="0">
                <a:solidFill>
                  <a:srgbClr val="000000"/>
                </a:solidFill>
                <a:latin typeface="Arial" panose="020B0604020202020204" pitchFamily="34" charset="0"/>
              </a:rPr>
              <a:t>, which takes the files as they are in the staging area and stores that snapshot permanently to your Git directory.</a:t>
            </a:r>
          </a:p>
          <a:p>
            <a:pPr marR="0" algn="l"/>
            <a:r>
              <a:rPr lang="en-AU" sz="1800" b="0" i="0" u="none" strike="noStrike" baseline="0" dirty="0">
                <a:solidFill>
                  <a:srgbClr val="000000"/>
                </a:solidFill>
                <a:latin typeface="Arial" panose="020B0604020202020204" pitchFamily="34" charset="0"/>
              </a:rPr>
              <a:t>●If a particular version of a file is in the </a:t>
            </a:r>
            <a:r>
              <a:rPr lang="en-AU" sz="1800" b="1" i="0" u="none" strike="noStrike" baseline="0" dirty="0">
                <a:solidFill>
                  <a:srgbClr val="000000"/>
                </a:solidFill>
                <a:latin typeface="Arial" panose="020B0604020202020204" pitchFamily="34" charset="0"/>
              </a:rPr>
              <a:t>git directory</a:t>
            </a:r>
            <a:r>
              <a:rPr lang="en-AU" sz="1800" b="0" i="0" u="none" strike="noStrike" baseline="0" dirty="0">
                <a:solidFill>
                  <a:srgbClr val="000000"/>
                </a:solidFill>
                <a:latin typeface="Arial" panose="020B0604020202020204" pitchFamily="34" charset="0"/>
              </a:rPr>
              <a:t>, it’s considered </a:t>
            </a:r>
            <a:r>
              <a:rPr lang="en-AU" sz="1800" b="1" i="0" u="none" strike="noStrike" baseline="0" dirty="0">
                <a:solidFill>
                  <a:srgbClr val="000000"/>
                </a:solidFill>
                <a:latin typeface="Arial" panose="020B0604020202020204" pitchFamily="34" charset="0"/>
              </a:rPr>
              <a:t>committed</a:t>
            </a:r>
            <a:r>
              <a:rPr lang="en-AU" sz="1800" b="0" i="0" u="none" strike="noStrike" baseline="0" dirty="0">
                <a:solidFill>
                  <a:srgbClr val="000000"/>
                </a:solidFill>
                <a:latin typeface="Arial" panose="020B0604020202020204" pitchFamily="34" charset="0"/>
              </a:rPr>
              <a:t>. </a:t>
            </a:r>
          </a:p>
          <a:p>
            <a:pPr marR="0" algn="l"/>
            <a:r>
              <a:rPr lang="en-AU" sz="1800" b="0" i="0" u="none" strike="noStrike" baseline="0" dirty="0">
                <a:solidFill>
                  <a:srgbClr val="000000"/>
                </a:solidFill>
                <a:latin typeface="Arial" panose="020B0604020202020204" pitchFamily="34" charset="0"/>
              </a:rPr>
              <a:t>●If it’s modified but has been added to the </a:t>
            </a:r>
            <a:r>
              <a:rPr lang="en-AU" sz="1800" b="1" i="0" u="none" strike="noStrike" baseline="0" dirty="0">
                <a:solidFill>
                  <a:srgbClr val="000000"/>
                </a:solidFill>
                <a:latin typeface="Arial" panose="020B0604020202020204" pitchFamily="34" charset="0"/>
              </a:rPr>
              <a:t>staging area</a:t>
            </a:r>
            <a:r>
              <a:rPr lang="en-AU" sz="1800" b="0" i="0" u="none" strike="noStrike" baseline="0" dirty="0">
                <a:solidFill>
                  <a:srgbClr val="000000"/>
                </a:solidFill>
                <a:latin typeface="Arial" panose="020B0604020202020204" pitchFamily="34" charset="0"/>
              </a:rPr>
              <a:t>, it is </a:t>
            </a:r>
            <a:r>
              <a:rPr lang="en-AU" sz="1800" b="1" i="0" u="none" strike="noStrike" baseline="0" dirty="0">
                <a:solidFill>
                  <a:srgbClr val="000000"/>
                </a:solidFill>
                <a:latin typeface="Arial" panose="020B0604020202020204" pitchFamily="34" charset="0"/>
              </a:rPr>
              <a:t>staged</a:t>
            </a:r>
            <a:r>
              <a:rPr lang="en-AU" sz="1800" b="0" i="0" u="none" strike="noStrike" baseline="0" dirty="0">
                <a:solidFill>
                  <a:srgbClr val="000000"/>
                </a:solidFill>
                <a:latin typeface="Arial" panose="020B0604020202020204" pitchFamily="34" charset="0"/>
              </a:rPr>
              <a:t>. </a:t>
            </a:r>
          </a:p>
          <a:p>
            <a:pPr marR="0" algn="l"/>
            <a:r>
              <a:rPr lang="en-AU" sz="1800" b="0" i="0" u="none" strike="noStrike" baseline="0" dirty="0">
                <a:solidFill>
                  <a:srgbClr val="000000"/>
                </a:solidFill>
                <a:latin typeface="Arial" panose="020B0604020202020204" pitchFamily="34" charset="0"/>
              </a:rPr>
              <a:t>●If it was </a:t>
            </a:r>
            <a:r>
              <a:rPr lang="en-AU" sz="1800" b="1" i="0" u="none" strike="noStrike" baseline="0" dirty="0">
                <a:solidFill>
                  <a:srgbClr val="000000"/>
                </a:solidFill>
                <a:latin typeface="Arial" panose="020B0604020202020204" pitchFamily="34" charset="0"/>
              </a:rPr>
              <a:t>changed </a:t>
            </a:r>
            <a:r>
              <a:rPr lang="en-AU" sz="1800" b="0" i="0" u="none" strike="noStrike" baseline="0" dirty="0">
                <a:solidFill>
                  <a:srgbClr val="000000"/>
                </a:solidFill>
                <a:latin typeface="Arial" panose="020B0604020202020204" pitchFamily="34" charset="0"/>
              </a:rPr>
              <a:t>since it was checked out but has not been staged, it is </a:t>
            </a:r>
            <a:r>
              <a:rPr lang="en-AU" sz="1800" b="1" i="0" u="none" strike="noStrike" baseline="0" dirty="0">
                <a:solidFill>
                  <a:srgbClr val="000000"/>
                </a:solidFill>
                <a:latin typeface="Arial" panose="020B0604020202020204" pitchFamily="34" charset="0"/>
              </a:rPr>
              <a:t>modified</a:t>
            </a:r>
            <a:r>
              <a:rPr lang="en-AU" sz="1800" b="0" i="0" u="none" strike="noStrike" baseline="0" dirty="0">
                <a:solidFill>
                  <a:srgbClr val="000000"/>
                </a:solidFill>
                <a:latin typeface="Arial" panose="020B0604020202020204" pitchFamily="34" charset="0"/>
              </a:rPr>
              <a:t>.</a:t>
            </a:r>
          </a:p>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40</a:t>
            </a:fld>
            <a:endParaRPr lang="en-US" dirty="0"/>
          </a:p>
        </p:txBody>
      </p:sp>
    </p:spTree>
    <p:extLst>
      <p:ext uri="{BB962C8B-B14F-4D97-AF65-F5344CB8AC3E}">
        <p14:creationId xmlns:p14="http://schemas.microsoft.com/office/powerpoint/2010/main" val="155044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0062FF"/>
                </a:solidFill>
                <a:effectLst/>
                <a:latin typeface="IBM Plex Sans" panose="020B0604020202020204" pitchFamily="34" charset="0"/>
                <a:hlinkClick r:id="rId3"/>
              </a:rPr>
              <a:t>IaaS (Infrastructure-as-a-Service), PaaS (Platform-as-a-Service) , and SaaS (Software-as-a-Service)</a:t>
            </a:r>
            <a:r>
              <a:rPr lang="en-AU" b="0" i="0" dirty="0">
                <a:solidFill>
                  <a:srgbClr val="525252"/>
                </a:solidFill>
                <a:effectLst/>
                <a:latin typeface="IBM Plex Sans" panose="020B0604020202020204" pitchFamily="34" charset="0"/>
              </a:rPr>
              <a:t> are the three most common models of cloud services, and it’s not uncommon for an organization to use all three. However, there is often confusion among the three and what’s included with each:</a:t>
            </a:r>
          </a:p>
          <a:p>
            <a:endParaRPr lang="en-AU" b="0" i="0" dirty="0">
              <a:solidFill>
                <a:srgbClr val="525252"/>
              </a:solidFill>
              <a:effectLst/>
              <a:latin typeface="IBM Plex Sans" panose="020B0604020202020204" pitchFamily="34" charset="0"/>
            </a:endParaRPr>
          </a:p>
          <a:p>
            <a:pPr algn="l" fontAlgn="base"/>
            <a:r>
              <a:rPr lang="en-AU" b="0" i="0" dirty="0">
                <a:solidFill>
                  <a:srgbClr val="525252"/>
                </a:solidFill>
                <a:effectLst/>
                <a:latin typeface="IBM Plex Sans" panose="020B0503050203000203" pitchFamily="34" charset="0"/>
              </a:rPr>
              <a:t>SaaS (Software-as-a-Service)</a:t>
            </a:r>
          </a:p>
          <a:p>
            <a:pPr algn="l" fontAlgn="base"/>
            <a:r>
              <a:rPr lang="en-AU" b="0" i="0" dirty="0">
                <a:solidFill>
                  <a:srgbClr val="525252"/>
                </a:solidFill>
                <a:effectLst/>
                <a:latin typeface="IBM Plex Sans" panose="020B0503050203000203" pitchFamily="34" charset="0"/>
              </a:rPr>
              <a:t>SaaS—also known as cloud-based software or cloud applications—is application software that’s hosted in the cloud and that you access and use via a web browser, a dedicated desktop client, or an API that integrates with your desktop or mobile operating system. In most cases, SaaS users pay a monthly or annual subscription fee; some may offer ‘pay-as-you-go’ pricing based on your actual usage</a:t>
            </a:r>
          </a:p>
          <a:p>
            <a:r>
              <a:rPr lang="en-AU" b="0" i="0" dirty="0" err="1">
                <a:solidFill>
                  <a:srgbClr val="525252"/>
                </a:solidFill>
                <a:effectLst/>
                <a:latin typeface="IBM Plex Sans" panose="020B0604020202020204" pitchFamily="34" charset="0"/>
              </a:rPr>
              <a:t>e.g</a:t>
            </a:r>
            <a:r>
              <a:rPr lang="en-AU" b="0" i="0" dirty="0">
                <a:solidFill>
                  <a:srgbClr val="525252"/>
                </a:solidFill>
                <a:effectLst/>
                <a:latin typeface="IBM Plex Sans" panose="020B0604020202020204" pitchFamily="34" charset="0"/>
              </a:rPr>
              <a:t>: Google Workspace, Outlook</a:t>
            </a:r>
          </a:p>
          <a:p>
            <a:endParaRPr lang="en-AU" b="0" i="0" dirty="0">
              <a:solidFill>
                <a:srgbClr val="525252"/>
              </a:solidFill>
              <a:effectLst/>
              <a:latin typeface="IBM Plex Sans" panose="020B0604020202020204" pitchFamily="34" charset="0"/>
            </a:endParaRPr>
          </a:p>
          <a:p>
            <a:pPr algn="l" fontAlgn="base"/>
            <a:r>
              <a:rPr lang="en-AU" b="0" i="0" dirty="0">
                <a:solidFill>
                  <a:srgbClr val="525252"/>
                </a:solidFill>
                <a:effectLst/>
                <a:latin typeface="IBM Plex Sans" panose="020B0503050203000203" pitchFamily="34" charset="0"/>
              </a:rPr>
              <a:t>PaaS (Platform-as-a-Service)</a:t>
            </a:r>
          </a:p>
          <a:p>
            <a:pPr algn="l" fontAlgn="base"/>
            <a:r>
              <a:rPr lang="en-AU" b="0" i="0" dirty="0">
                <a:solidFill>
                  <a:srgbClr val="525252"/>
                </a:solidFill>
                <a:effectLst/>
                <a:latin typeface="IBM Plex Sans" panose="020B0503050203000203" pitchFamily="34" charset="0"/>
              </a:rPr>
              <a:t>PaaS provides software developers with on-demand platform—hardware, complete software stack, infrastructure, and even development tools—for running, developing, and managing applications without the cost, complexity, and inflexibility of maintaining that platform on-premises.</a:t>
            </a:r>
          </a:p>
          <a:p>
            <a:pPr algn="l" fontAlgn="base"/>
            <a:r>
              <a:rPr lang="en-AU" b="0" i="0" dirty="0">
                <a:solidFill>
                  <a:srgbClr val="525252"/>
                </a:solidFill>
                <a:effectLst/>
                <a:latin typeface="IBM Plex Sans" panose="020B0503050203000203" pitchFamily="34" charset="0"/>
              </a:rPr>
              <a:t>With PaaS, the cloud provider hosts everything—servers, networks, storage, operating system software, middleware, databases—at their data </a:t>
            </a:r>
            <a:r>
              <a:rPr lang="en-AU" b="0" i="0" dirty="0" err="1">
                <a:solidFill>
                  <a:srgbClr val="525252"/>
                </a:solidFill>
                <a:effectLst/>
                <a:latin typeface="IBM Plex Sans" panose="020B0503050203000203" pitchFamily="34" charset="0"/>
              </a:rPr>
              <a:t>center</a:t>
            </a:r>
            <a:r>
              <a:rPr lang="en-AU" b="0" i="0" dirty="0">
                <a:solidFill>
                  <a:srgbClr val="525252"/>
                </a:solidFill>
                <a:effectLst/>
                <a:latin typeface="IBM Plex Sans" panose="020B0503050203000203" pitchFamily="34" charset="0"/>
              </a:rPr>
              <a:t>. Developers simply pick from a menu to ‘spin up’ servers and environments they need to run, build, test, deploy, maintain, update, and scale applications.</a:t>
            </a:r>
          </a:p>
          <a:p>
            <a:pPr algn="l" fontAlgn="base"/>
            <a:r>
              <a:rPr lang="en-AU" b="0" i="0" dirty="0">
                <a:solidFill>
                  <a:srgbClr val="525252"/>
                </a:solidFill>
                <a:effectLst/>
                <a:latin typeface="IBM Plex Sans" panose="020B0503050203000203" pitchFamily="34" charset="0"/>
              </a:rPr>
              <a:t>Today, PaaS is often built around </a:t>
            </a:r>
            <a:r>
              <a:rPr lang="en-AU" b="0" i="1" dirty="0">
                <a:solidFill>
                  <a:srgbClr val="525252"/>
                </a:solidFill>
                <a:effectLst/>
                <a:latin typeface="IBM Plex Sans" panose="020B0503050203000203" pitchFamily="34" charset="0"/>
              </a:rPr>
              <a:t>containers</a:t>
            </a:r>
            <a:r>
              <a:rPr lang="en-AU" b="0" i="0" dirty="0">
                <a:solidFill>
                  <a:srgbClr val="525252"/>
                </a:solidFill>
                <a:effectLst/>
                <a:latin typeface="IBM Plex Sans" panose="020B0503050203000203" pitchFamily="34" charset="0"/>
              </a:rPr>
              <a:t>, a virtualized compute model one step removed from virtual servers. </a:t>
            </a:r>
            <a:r>
              <a:rPr lang="en-AU" b="0" i="0" u="none" strike="noStrike" dirty="0">
                <a:solidFill>
                  <a:srgbClr val="0062FF"/>
                </a:solidFill>
                <a:effectLst/>
                <a:latin typeface="IBM Plex Sans" panose="020B0503050203000203" pitchFamily="34" charset="0"/>
                <a:hlinkClick r:id="rId4"/>
              </a:rPr>
              <a:t>Containers</a:t>
            </a:r>
            <a:r>
              <a:rPr lang="en-AU" b="0" i="0" dirty="0">
                <a:solidFill>
                  <a:srgbClr val="525252"/>
                </a:solidFill>
                <a:effectLst/>
                <a:latin typeface="IBM Plex Sans" panose="020B0503050203000203" pitchFamily="34" charset="0"/>
              </a:rPr>
              <a:t> virtualize the operating system, enabling developers to package the application with only the operating system services it needs to run on any platform, without modification and without need for middleware.</a:t>
            </a:r>
          </a:p>
          <a:p>
            <a:pPr algn="l" fontAlgn="base"/>
            <a:r>
              <a:rPr lang="en-AU" b="0" i="0" u="none" strike="noStrike" dirty="0">
                <a:solidFill>
                  <a:srgbClr val="0062FF"/>
                </a:solidFill>
                <a:effectLst/>
                <a:latin typeface="IBM Plex Sans" panose="020B0503050203000203" pitchFamily="34" charset="0"/>
                <a:hlinkClick r:id="rId5"/>
              </a:rPr>
              <a:t>Red Hat OpenShift</a:t>
            </a:r>
            <a:r>
              <a:rPr lang="en-AU" b="0" i="0" dirty="0">
                <a:solidFill>
                  <a:srgbClr val="525252"/>
                </a:solidFill>
                <a:effectLst/>
                <a:latin typeface="IBM Plex Sans" panose="020B0503050203000203" pitchFamily="34" charset="0"/>
              </a:rPr>
              <a:t> is a popular PaaS built around </a:t>
            </a:r>
            <a:r>
              <a:rPr lang="en-AU" b="0" i="0" u="none" strike="noStrike" dirty="0">
                <a:solidFill>
                  <a:srgbClr val="0062FF"/>
                </a:solidFill>
                <a:effectLst/>
                <a:latin typeface="IBM Plex Sans" panose="020B0503050203000203" pitchFamily="34" charset="0"/>
                <a:hlinkClick r:id="rId6"/>
              </a:rPr>
              <a:t>Docker</a:t>
            </a:r>
            <a:r>
              <a:rPr lang="en-AU" b="0" i="0" dirty="0">
                <a:solidFill>
                  <a:srgbClr val="525252"/>
                </a:solidFill>
                <a:effectLst/>
                <a:latin typeface="IBM Plex Sans" panose="020B0503050203000203" pitchFamily="34" charset="0"/>
              </a:rPr>
              <a:t> containers and </a:t>
            </a:r>
            <a:r>
              <a:rPr lang="en-AU" b="0" i="0" u="none" strike="noStrike" dirty="0">
                <a:solidFill>
                  <a:srgbClr val="0062FF"/>
                </a:solidFill>
                <a:effectLst/>
                <a:latin typeface="IBM Plex Sans" panose="020B0503050203000203" pitchFamily="34" charset="0"/>
                <a:hlinkClick r:id="rId7"/>
              </a:rPr>
              <a:t>Kubernetes</a:t>
            </a:r>
            <a:r>
              <a:rPr lang="en-AU" b="0" i="0" dirty="0">
                <a:solidFill>
                  <a:srgbClr val="525252"/>
                </a:solidFill>
                <a:effectLst/>
                <a:latin typeface="IBM Plex Sans" panose="020B0503050203000203" pitchFamily="34" charset="0"/>
              </a:rPr>
              <a:t>, an open source container orchestration solution that automates deployment, scaling, </a:t>
            </a:r>
            <a:r>
              <a:rPr lang="en-AU" b="0" i="0" u="none" strike="noStrike" dirty="0">
                <a:solidFill>
                  <a:srgbClr val="0062FF"/>
                </a:solidFill>
                <a:effectLst/>
                <a:latin typeface="IBM Plex Sans" panose="020B0503050203000203" pitchFamily="34" charset="0"/>
                <a:hlinkClick r:id="rId8"/>
              </a:rPr>
              <a:t>load balancing</a:t>
            </a:r>
            <a:r>
              <a:rPr lang="en-AU" b="0" i="0" dirty="0">
                <a:solidFill>
                  <a:srgbClr val="525252"/>
                </a:solidFill>
                <a:effectLst/>
                <a:latin typeface="IBM Plex Sans" panose="020B0503050203000203" pitchFamily="34" charset="0"/>
              </a:rPr>
              <a:t>, and more for container-based applications.</a:t>
            </a:r>
          </a:p>
          <a:p>
            <a:endParaRPr lang="en-AU" b="0" i="0" dirty="0">
              <a:solidFill>
                <a:srgbClr val="525252"/>
              </a:solidFill>
              <a:effectLst/>
              <a:latin typeface="IBM Plex Sans" panose="020B0604020202020204" pitchFamily="34" charset="0"/>
            </a:endParaRPr>
          </a:p>
          <a:p>
            <a:pPr algn="l" fontAlgn="base"/>
            <a:r>
              <a:rPr lang="en-AU" b="0" i="0" dirty="0">
                <a:solidFill>
                  <a:srgbClr val="525252"/>
                </a:solidFill>
                <a:effectLst/>
                <a:latin typeface="IBM Plex Sans" panose="020B0503050203000203" pitchFamily="34" charset="0"/>
              </a:rPr>
              <a:t>IaaS (Infrastructure-as-a-Service)</a:t>
            </a:r>
          </a:p>
          <a:p>
            <a:pPr algn="l" fontAlgn="base"/>
            <a:r>
              <a:rPr lang="en-AU" b="0" i="0" dirty="0">
                <a:solidFill>
                  <a:srgbClr val="525252"/>
                </a:solidFill>
                <a:effectLst/>
                <a:latin typeface="IBM Plex Sans" panose="020B0503050203000203" pitchFamily="34" charset="0"/>
              </a:rPr>
              <a:t>IaaS provides on-demand access to fundamental computing resources–physical and virtual servers, networking, and storage—over the internet on a pay-as-you-go basis. IaaS enables end users to scale and shrink resources on an as-needed basis, reducing the need for high, up-front capital expenditures or unnecessary on-premises or ‘owned’ infrastructure and for overbuying resources to accommodate periodic spikes in usage.  </a:t>
            </a:r>
          </a:p>
          <a:p>
            <a:pPr algn="l" fontAlgn="base"/>
            <a:r>
              <a:rPr lang="en-AU" b="0" i="0" dirty="0">
                <a:solidFill>
                  <a:srgbClr val="525252"/>
                </a:solidFill>
                <a:effectLst/>
                <a:latin typeface="IBM Plex Sans" panose="020B0503050203000203" pitchFamily="34" charset="0"/>
              </a:rPr>
              <a:t>In contrast to SaaS and PaaS (and even newer PaaS computing models such as containers and serverless), IaaS provides the users with the lowest-level control of computing resources in the cloud.</a:t>
            </a:r>
          </a:p>
          <a:p>
            <a:pPr algn="l" fontAlgn="base"/>
            <a:r>
              <a:rPr lang="en-AU" b="0" i="0" dirty="0">
                <a:solidFill>
                  <a:srgbClr val="525252"/>
                </a:solidFill>
                <a:effectLst/>
                <a:latin typeface="IBM Plex Sans" panose="020B0503050203000203" pitchFamily="34" charset="0"/>
              </a:rPr>
              <a:t>IaaS was the most popular cloud computing model when it emerged in the early 2010s. While it remains the cloud model for many types of workloads, use of SaaS and PaaS is growing at a much faster rate.</a:t>
            </a:r>
          </a:p>
          <a:p>
            <a:endParaRPr lang="en-AU" b="0" i="0" dirty="0">
              <a:solidFill>
                <a:srgbClr val="525252"/>
              </a:solidFill>
              <a:effectLst/>
              <a:latin typeface="IBM Plex Sans" panose="020B0604020202020204" pitchFamily="34" charset="0"/>
            </a:endParaRPr>
          </a:p>
          <a:p>
            <a:pPr algn="l" fontAlgn="base"/>
            <a:r>
              <a:rPr lang="en-AU" b="0" i="0" dirty="0">
                <a:solidFill>
                  <a:srgbClr val="525252"/>
                </a:solidFill>
                <a:effectLst/>
                <a:latin typeface="IBM Plex Sans" panose="020B0503050203000203" pitchFamily="34" charset="0"/>
              </a:rPr>
              <a:t>Serverless computing </a:t>
            </a:r>
          </a:p>
          <a:p>
            <a:pPr algn="l" fontAlgn="base"/>
            <a:r>
              <a:rPr lang="en-AU" b="0" i="0" dirty="0">
                <a:solidFill>
                  <a:srgbClr val="525252"/>
                </a:solidFill>
                <a:effectLst/>
                <a:latin typeface="IBM Plex Sans" panose="020B0503050203000203" pitchFamily="34" charset="0"/>
              </a:rPr>
              <a:t>Serverless computing (also called simply </a:t>
            </a:r>
            <a:r>
              <a:rPr lang="en-AU" b="0" i="1" dirty="0">
                <a:solidFill>
                  <a:srgbClr val="525252"/>
                </a:solidFill>
                <a:effectLst/>
                <a:latin typeface="IBM Plex Sans" panose="020B0503050203000203" pitchFamily="34" charset="0"/>
              </a:rPr>
              <a:t>serverless</a:t>
            </a:r>
            <a:r>
              <a:rPr lang="en-AU" b="0" i="0" dirty="0">
                <a:solidFill>
                  <a:srgbClr val="525252"/>
                </a:solidFill>
                <a:effectLst/>
                <a:latin typeface="IBM Plex Sans" panose="020B0503050203000203" pitchFamily="34" charset="0"/>
              </a:rPr>
              <a:t>) is a cloud computing model that offloads all the backend infrastructure management tasks–provisioning, scaling, scheduling, patching—to the cloud provider, freeing developers to focus all their time and effort on the code and business logic specific to their applications.</a:t>
            </a:r>
          </a:p>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17</a:t>
            </a:fld>
            <a:endParaRPr lang="en-US" dirty="0"/>
          </a:p>
        </p:txBody>
      </p:sp>
    </p:spTree>
    <p:extLst>
      <p:ext uri="{BB962C8B-B14F-4D97-AF65-F5344CB8AC3E}">
        <p14:creationId xmlns:p14="http://schemas.microsoft.com/office/powerpoint/2010/main" val="2970507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45</a:t>
            </a:fld>
            <a:endParaRPr lang="en-US" dirty="0"/>
          </a:p>
        </p:txBody>
      </p:sp>
    </p:spTree>
    <p:extLst>
      <p:ext uri="{BB962C8B-B14F-4D97-AF65-F5344CB8AC3E}">
        <p14:creationId xmlns:p14="http://schemas.microsoft.com/office/powerpoint/2010/main" val="1960785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46</a:t>
            </a:fld>
            <a:endParaRPr lang="en-US" dirty="0"/>
          </a:p>
        </p:txBody>
      </p:sp>
    </p:spTree>
    <p:extLst>
      <p:ext uri="{BB962C8B-B14F-4D97-AF65-F5344CB8AC3E}">
        <p14:creationId xmlns:p14="http://schemas.microsoft.com/office/powerpoint/2010/main" val="400071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242424"/>
                </a:solidFill>
                <a:effectLst/>
                <a:latin typeface="Roboto Condensed" panose="02000000000000000000" pitchFamily="2" charset="0"/>
              </a:rPr>
              <a:t>1. What is a code repository?</a:t>
            </a:r>
          </a:p>
          <a:p>
            <a:pPr algn="ctr"/>
            <a:br>
              <a:rPr lang="en-AU" b="0" i="0" dirty="0">
                <a:solidFill>
                  <a:srgbClr val="242424"/>
                </a:solidFill>
                <a:effectLst/>
                <a:latin typeface="Roboto" panose="02000000000000000000" pitchFamily="2" charset="0"/>
              </a:rPr>
            </a:br>
            <a:r>
              <a:rPr lang="en-AU" b="0" i="0" dirty="0">
                <a:solidFill>
                  <a:srgbClr val="242424"/>
                </a:solidFill>
                <a:effectLst/>
                <a:latin typeface="Roboto" panose="02000000000000000000" pitchFamily="2" charset="0"/>
              </a:rPr>
              <a:t>© 2022 by Bitbucket.</a:t>
            </a:r>
            <a:r>
              <a:rPr lang="en-AU" b="0" i="1" dirty="0">
                <a:solidFill>
                  <a:srgbClr val="242424"/>
                </a:solidFill>
                <a:effectLst/>
                <a:latin typeface="Roboto" panose="02000000000000000000" pitchFamily="2" charset="0"/>
              </a:rPr>
              <a:t> </a:t>
            </a:r>
            <a:r>
              <a:rPr lang="en-AU" b="0" i="1" u="sng" dirty="0">
                <a:solidFill>
                  <a:srgbClr val="E2231B"/>
                </a:solidFill>
                <a:effectLst/>
                <a:latin typeface="Roboto" panose="02000000000000000000" pitchFamily="2" charset="0"/>
                <a:hlinkClick r:id="rId3"/>
              </a:rPr>
              <a:t>Code Cabinet</a:t>
            </a:r>
            <a:endParaRPr lang="en-AU" b="0" i="0" dirty="0">
              <a:solidFill>
                <a:srgbClr val="242424"/>
              </a:solidFill>
              <a:effectLst/>
              <a:latin typeface="Roboto" panose="02000000000000000000" pitchFamily="2" charset="0"/>
            </a:endParaRPr>
          </a:p>
          <a:p>
            <a:pPr algn="l" rtl="0"/>
            <a:r>
              <a:rPr lang="en-AU" b="0" i="0" dirty="0">
                <a:solidFill>
                  <a:srgbClr val="242424"/>
                </a:solidFill>
                <a:effectLst/>
                <a:latin typeface="Roboto" panose="02000000000000000000" pitchFamily="2" charset="0"/>
              </a:rPr>
              <a:t>Developing software requires collaboration between different engineering teams. When one or more people are collaborating on a piece of code or a feature/s in the software, it is important for them to share their work. This work is committed to a central repository (imagine this as a centralized location where all your team’s code is stored).  </a:t>
            </a:r>
            <a:br>
              <a:rPr lang="en-AU" b="0" i="0" dirty="0">
                <a:solidFill>
                  <a:srgbClr val="242424"/>
                </a:solidFill>
                <a:effectLst/>
                <a:latin typeface="Roboto" panose="02000000000000000000" pitchFamily="2" charset="0"/>
              </a:rPr>
            </a:br>
            <a:endParaRPr lang="en-AU" b="0" i="0" dirty="0">
              <a:solidFill>
                <a:srgbClr val="242424"/>
              </a:solidFill>
              <a:effectLst/>
              <a:latin typeface="Roboto" panose="02000000000000000000" pitchFamily="2" charset="0"/>
            </a:endParaRPr>
          </a:p>
          <a:p>
            <a:pPr algn="l" rtl="0"/>
            <a:r>
              <a:rPr lang="en-AU" b="0" i="0" dirty="0">
                <a:solidFill>
                  <a:srgbClr val="242424"/>
                </a:solidFill>
                <a:effectLst/>
                <a:latin typeface="Roboto" panose="02000000000000000000" pitchFamily="2" charset="0"/>
              </a:rPr>
              <a:t>A source code repository, or simply code repository, is essentially a file archive and web hosting facility where programmers, software developers, and designers store large amounts of source code for the software and/or web pages for safekeeping. </a:t>
            </a:r>
          </a:p>
          <a:p>
            <a:pPr algn="l" rtl="0"/>
            <a:r>
              <a:rPr lang="en-AU" b="0" i="0" dirty="0">
                <a:solidFill>
                  <a:srgbClr val="242424"/>
                </a:solidFill>
                <a:effectLst/>
                <a:latin typeface="Roboto" panose="02000000000000000000" pitchFamily="2" charset="0"/>
              </a:rPr>
              <a:t>These source codes are kept in repositories that can be either public or private. They are commonly used by open-source software developers for individual or team development projects, as well as to handle various program versions. </a:t>
            </a:r>
          </a:p>
          <a:p>
            <a:pPr algn="l" rtl="0"/>
            <a:r>
              <a:rPr lang="en-AU" b="0" i="0" dirty="0">
                <a:solidFill>
                  <a:srgbClr val="242424"/>
                </a:solidFill>
                <a:effectLst/>
                <a:latin typeface="Roboto" panose="02000000000000000000" pitchFamily="2" charset="0"/>
              </a:rPr>
              <a:t>The code repository offers the engineering team a centralized location to store all their code, allows individuals/teams to clone the repository from the cloud to their local machine and push and pull the latest code from the repository thus minimizing the effort to share data between different parties.  </a:t>
            </a:r>
          </a:p>
          <a:p>
            <a:pPr algn="l" rtl="0"/>
            <a:r>
              <a:rPr lang="en-AU" b="0" i="0" dirty="0">
                <a:solidFill>
                  <a:srgbClr val="242424"/>
                </a:solidFill>
                <a:effectLst/>
                <a:latin typeface="Roboto" panose="02000000000000000000" pitchFamily="2" charset="0"/>
              </a:rPr>
              <a:t>When a new team member joins the development team, he/she/they can be provided access to the repository using their email or username. </a:t>
            </a:r>
          </a:p>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19</a:t>
            </a:fld>
            <a:endParaRPr lang="en-US" dirty="0"/>
          </a:p>
        </p:txBody>
      </p:sp>
    </p:spTree>
    <p:extLst>
      <p:ext uri="{BB962C8B-B14F-4D97-AF65-F5344CB8AC3E}">
        <p14:creationId xmlns:p14="http://schemas.microsoft.com/office/powerpoint/2010/main" val="319356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Using a VCS everybody on the team can work absolutely freely on any file at any time.</a:t>
            </a:r>
          </a:p>
          <a:p>
            <a:r>
              <a:rPr lang="en-AU" dirty="0"/>
              <a:t>●	The VCS will later allow you to merge all the changes into a common version</a:t>
            </a:r>
          </a:p>
          <a:p>
            <a:r>
              <a:rPr lang="en-AU" dirty="0"/>
              <a:t>●	There is no question where the latest version of a file or the whole project is. It is in a common, central place; your VCS.</a:t>
            </a:r>
          </a:p>
        </p:txBody>
      </p:sp>
      <p:sp>
        <p:nvSpPr>
          <p:cNvPr id="4" name="Slide Number Placeholder 3"/>
          <p:cNvSpPr>
            <a:spLocks noGrp="1"/>
          </p:cNvSpPr>
          <p:nvPr>
            <p:ph type="sldNum" sz="quarter" idx="5"/>
          </p:nvPr>
        </p:nvSpPr>
        <p:spPr/>
        <p:txBody>
          <a:bodyPr/>
          <a:lstStyle/>
          <a:p>
            <a:fld id="{560CF8BB-EBC7-4B8F-9632-A5A136FBB880}" type="slidenum">
              <a:rPr lang="en-US" smtClean="0"/>
              <a:t>20</a:t>
            </a:fld>
            <a:endParaRPr lang="en-US" dirty="0"/>
          </a:p>
        </p:txBody>
      </p:sp>
    </p:spTree>
    <p:extLst>
      <p:ext uri="{BB962C8B-B14F-4D97-AF65-F5344CB8AC3E}">
        <p14:creationId xmlns:p14="http://schemas.microsoft.com/office/powerpoint/2010/main" val="184587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Going back to an old version</a:t>
            </a:r>
          </a:p>
          <a:p>
            <a:r>
              <a:rPr lang="en-AU" dirty="0"/>
              <a:t>●</a:t>
            </a:r>
          </a:p>
          <a:p>
            <a:r>
              <a:rPr lang="en-AU" dirty="0"/>
              <a:t>Imagine you have a good initial working project. Then you want to make some further changes. You can commit your initial working project into the VCS and continue working on your changes.</a:t>
            </a:r>
          </a:p>
          <a:p>
            <a:r>
              <a:rPr lang="en-AU" dirty="0"/>
              <a:t>●</a:t>
            </a:r>
          </a:p>
          <a:p>
            <a:r>
              <a:rPr lang="en-AU" dirty="0"/>
              <a:t>If you mess things up, you can easily go back to the originally committed version.</a:t>
            </a:r>
          </a:p>
          <a:p>
            <a:r>
              <a:rPr lang="en-AU" dirty="0"/>
              <a:t>●</a:t>
            </a:r>
          </a:p>
          <a:p>
            <a:r>
              <a:rPr lang="en-AU" dirty="0"/>
              <a:t>Using a VCS you can just store the updated files when committing a project into the VCS. The system will automatically find the updated files.</a:t>
            </a:r>
          </a:p>
          <a:p>
            <a:r>
              <a:rPr lang="en-AU" dirty="0"/>
              <a:t>●</a:t>
            </a:r>
          </a:p>
          <a:p>
            <a:r>
              <a:rPr lang="en-AU" dirty="0"/>
              <a:t>Using a VCS you can easily find out what is different between the different versions.</a:t>
            </a:r>
          </a:p>
          <a:p>
            <a:r>
              <a:rPr lang="en-AU" dirty="0"/>
              <a:t>●</a:t>
            </a:r>
          </a:p>
          <a:p>
            <a:r>
              <a:rPr lang="en-AU" dirty="0"/>
              <a:t>A VCS acknowledges that there is only one project. Therefore, there’s only the one version on your disk and that you’re </a:t>
            </a:r>
            <a:r>
              <a:rPr lang="en-AU" dirty="0" err="1"/>
              <a:t>currentlyworking</a:t>
            </a:r>
            <a:r>
              <a:rPr lang="en-AU" dirty="0"/>
              <a:t> on. Everything else (all previous versions) are neatly packed up inside the VCS.</a:t>
            </a:r>
          </a:p>
        </p:txBody>
      </p:sp>
      <p:sp>
        <p:nvSpPr>
          <p:cNvPr id="4" name="Slide Number Placeholder 3"/>
          <p:cNvSpPr>
            <a:spLocks noGrp="1"/>
          </p:cNvSpPr>
          <p:nvPr>
            <p:ph type="sldNum" sz="quarter" idx="5"/>
          </p:nvPr>
        </p:nvSpPr>
        <p:spPr/>
        <p:txBody>
          <a:bodyPr/>
          <a:lstStyle/>
          <a:p>
            <a:fld id="{560CF8BB-EBC7-4B8F-9632-A5A136FBB880}" type="slidenum">
              <a:rPr lang="en-US" smtClean="0"/>
              <a:t>21</a:t>
            </a:fld>
            <a:endParaRPr lang="en-US" dirty="0"/>
          </a:p>
        </p:txBody>
      </p:sp>
    </p:spTree>
    <p:extLst>
      <p:ext uri="{BB962C8B-B14F-4D97-AF65-F5344CB8AC3E}">
        <p14:creationId xmlns:p14="http://schemas.microsoft.com/office/powerpoint/2010/main" val="371253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3. Benefits of version control systems</a:t>
            </a:r>
          </a:p>
          <a:p>
            <a:r>
              <a:rPr lang="en-AU" dirty="0"/>
              <a:t>Version Control Systems (VCS) have seen great improvements over the past few decades and some are better than others. VCS are sometimes known as SCM (Source Code Management) tools or RCS (Revision Control System). One of the most popular VCS tools in use today is called Git. Git is a Distributed VCS, a category known as DVCS, more on that later. Like many of the most popular VCS systems available today, Git is free and open source. Regardless of what they are called, or which system is used, the primary benefits you should expect from version control are as follows.</a:t>
            </a:r>
          </a:p>
          <a:p>
            <a:endParaRPr lang="en-AU" dirty="0"/>
          </a:p>
          <a:p>
            <a:r>
              <a:rPr lang="en-AU" dirty="0"/>
              <a:t>A complete long-term change history of every file</a:t>
            </a:r>
          </a:p>
          <a:p>
            <a:r>
              <a:rPr lang="en-AU" dirty="0"/>
              <a:t>This means every change made by many individuals over the years. Changes include the creation and deletion of files as well as edits to their contents. Different VCS tools differ in how well they handle the renaming and moving of files. This history should also include the author, date and written notes on the purpose of each change. Having the complete history enables going back to previous versions to help in root cause analysis for bugs and it is crucial when needing to fix problems in older versions of software. If the software is being actively worked on, almost everything can be considered an 'older version' of the software.</a:t>
            </a:r>
          </a:p>
          <a:p>
            <a:endParaRPr lang="en-AU" dirty="0"/>
          </a:p>
          <a:p>
            <a:r>
              <a:rPr lang="en-AU" dirty="0"/>
              <a:t>Branching and merging</a:t>
            </a:r>
          </a:p>
          <a:p>
            <a:r>
              <a:rPr lang="en-AU" dirty="0"/>
              <a:t>Having team members work concurrently is a no-brainer, but even individuals working on their own can benefit from the ability to work on independent streams of change. Creating a 'branch' in VCS tools keeps multiple streams of work independent from each other while also providing the facility to merge that work back together, enabling developers to verify that the changes on each branch do not conflict. Many software teams adopt a practice of branching for each feature or perhaps branching for each release, or both. There are many different workflows that teams can choose from when they decide how to make use of branching and merging facilities in VCS.</a:t>
            </a:r>
          </a:p>
          <a:p>
            <a:endParaRPr lang="en-AU" dirty="0"/>
          </a:p>
          <a:p>
            <a:r>
              <a:rPr lang="en-AU" dirty="0"/>
              <a:t>Traceability</a:t>
            </a:r>
          </a:p>
          <a:p>
            <a:r>
              <a:rPr lang="en-AU" dirty="0"/>
              <a:t>Being able to trace each change made to the software and connect it to project management and bug tracking software such as Jira, and being able to annotate each change with a message describing the purpose and intent of the change can help not only with the root cause analysis and other forensics. Having the annotated history of the code at your fingertips when you are reading the code, trying to understand what it is doing and why it is so designed can enable developers to make correct and harmonious changes that are in accord with the intended long-term design of the system. This can be especially important for working effectively with legacy code and is crucial in enabling developers to estimate future work with accuracy.</a:t>
            </a:r>
          </a:p>
          <a:p>
            <a:r>
              <a:rPr lang="en-AU" dirty="0"/>
              <a:t>While it is possible to develop software without using any version control, doing so subjects the project to a huge risk that no professional team would be advised to accept.</a:t>
            </a:r>
          </a:p>
        </p:txBody>
      </p:sp>
      <p:sp>
        <p:nvSpPr>
          <p:cNvPr id="4" name="Slide Number Placeholder 3"/>
          <p:cNvSpPr>
            <a:spLocks noGrp="1"/>
          </p:cNvSpPr>
          <p:nvPr>
            <p:ph type="sldNum" sz="quarter" idx="5"/>
          </p:nvPr>
        </p:nvSpPr>
        <p:spPr/>
        <p:txBody>
          <a:bodyPr/>
          <a:lstStyle/>
          <a:p>
            <a:fld id="{560CF8BB-EBC7-4B8F-9632-A5A136FBB880}" type="slidenum">
              <a:rPr lang="en-US" smtClean="0"/>
              <a:t>22</a:t>
            </a:fld>
            <a:endParaRPr lang="en-US" dirty="0"/>
          </a:p>
        </p:txBody>
      </p:sp>
    </p:spTree>
    <p:extLst>
      <p:ext uri="{BB962C8B-B14F-4D97-AF65-F5344CB8AC3E}">
        <p14:creationId xmlns:p14="http://schemas.microsoft.com/office/powerpoint/2010/main" val="56835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23</a:t>
            </a:fld>
            <a:endParaRPr lang="en-US" dirty="0"/>
          </a:p>
        </p:txBody>
      </p:sp>
    </p:spTree>
    <p:extLst>
      <p:ext uri="{BB962C8B-B14F-4D97-AF65-F5344CB8AC3E}">
        <p14:creationId xmlns:p14="http://schemas.microsoft.com/office/powerpoint/2010/main" val="261483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60CF8BB-EBC7-4B8F-9632-A5A136FBB880}" type="slidenum">
              <a:rPr lang="en-US" smtClean="0"/>
              <a:t>24</a:t>
            </a:fld>
            <a:endParaRPr lang="en-US" dirty="0"/>
          </a:p>
        </p:txBody>
      </p:sp>
    </p:spTree>
    <p:extLst>
      <p:ext uri="{BB962C8B-B14F-4D97-AF65-F5344CB8AC3E}">
        <p14:creationId xmlns:p14="http://schemas.microsoft.com/office/powerpoint/2010/main" val="40684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Every commit pushed to the server requires a new version of the entire repository, including the unchanged files. Pushing a commit may require both the server and client to update before the commit can go through. This is necessary in cases where a locally changed file has a newer revision on the server.</a:t>
            </a:r>
          </a:p>
          <a:p>
            <a:endParaRPr lang="en-AU" dirty="0"/>
          </a:p>
          <a:p>
            <a:r>
              <a:rPr lang="en-AU" dirty="0"/>
              <a:t>The above scenario is very likely when two or more developers are working on the same file and are committing changes to it frequently.</a:t>
            </a:r>
          </a:p>
        </p:txBody>
      </p:sp>
      <p:sp>
        <p:nvSpPr>
          <p:cNvPr id="4" name="Slide Number Placeholder 3"/>
          <p:cNvSpPr>
            <a:spLocks noGrp="1"/>
          </p:cNvSpPr>
          <p:nvPr>
            <p:ph type="sldNum" sz="quarter" idx="5"/>
          </p:nvPr>
        </p:nvSpPr>
        <p:spPr/>
        <p:txBody>
          <a:bodyPr/>
          <a:lstStyle/>
          <a:p>
            <a:fld id="{560CF8BB-EBC7-4B8F-9632-A5A136FBB880}" type="slidenum">
              <a:rPr lang="en-US" smtClean="0"/>
              <a:t>25</a:t>
            </a:fld>
            <a:endParaRPr lang="en-US" dirty="0"/>
          </a:p>
        </p:txBody>
      </p:sp>
    </p:spTree>
    <p:extLst>
      <p:ext uri="{BB962C8B-B14F-4D97-AF65-F5344CB8AC3E}">
        <p14:creationId xmlns:p14="http://schemas.microsoft.com/office/powerpoint/2010/main" val="63770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D806-2591-3BD6-DBB3-192B28EB2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58284FD-E6BA-33DB-CA9E-CBC4A76C6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7264CED-75B5-AB32-37A9-B32E64F14CCA}"/>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5" name="Footer Placeholder 4">
            <a:extLst>
              <a:ext uri="{FF2B5EF4-FFF2-40B4-BE49-F238E27FC236}">
                <a16:creationId xmlns:a16="http://schemas.microsoft.com/office/drawing/2014/main" id="{8EEDC25A-8A5A-1F1F-5495-8D6AF86A60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A9A0DB-F420-90DE-FEF4-B21009AF3670}"/>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364803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E43B-3BFC-5B86-1E99-8F562CAC258C}"/>
              </a:ext>
            </a:extLst>
          </p:cNvPr>
          <p:cNvSpPr>
            <a:spLocks noGrp="1"/>
          </p:cNvSpPr>
          <p:nvPr>
            <p:ph type="title"/>
          </p:nvPr>
        </p:nvSpPr>
        <p:spPr/>
        <p:txBody>
          <a:bodyPr/>
          <a:lstStyle>
            <a:lvl1pPr>
              <a:defRPr b="1"/>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DA94D920-B707-7879-9758-EA77AD121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9BCF77D-199A-F81C-7883-633D1B140905}"/>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5" name="Footer Placeholder 4">
            <a:extLst>
              <a:ext uri="{FF2B5EF4-FFF2-40B4-BE49-F238E27FC236}">
                <a16:creationId xmlns:a16="http://schemas.microsoft.com/office/drawing/2014/main" id="{78761B96-1489-F091-0281-1F12209DD6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DF97A9-7B31-1156-F2A8-6A662CDB1BDF}"/>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11800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27E3-840F-BD22-1770-4A170B849B73}"/>
              </a:ext>
            </a:extLst>
          </p:cNvPr>
          <p:cNvSpPr>
            <a:spLocks noGrp="1"/>
          </p:cNvSpPr>
          <p:nvPr>
            <p:ph type="title"/>
          </p:nvPr>
        </p:nvSpPr>
        <p:spPr>
          <a:xfrm>
            <a:off x="831850" y="1709738"/>
            <a:ext cx="10515600" cy="2852737"/>
          </a:xfrm>
        </p:spPr>
        <p:txBody>
          <a:bodyPr anchor="b"/>
          <a:lstStyle>
            <a:lvl1pPr>
              <a:defRPr sz="6000" b="1"/>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88FD0FA-7620-65F8-EFC6-6B48651A9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D8BF0-DF32-B0C9-96DB-9A1216EBE433}"/>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5" name="Footer Placeholder 4">
            <a:extLst>
              <a:ext uri="{FF2B5EF4-FFF2-40B4-BE49-F238E27FC236}">
                <a16:creationId xmlns:a16="http://schemas.microsoft.com/office/drawing/2014/main" id="{F8C84582-AE81-0116-6E53-EE5B084246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13651F-CCA1-09F2-5560-4E1D5C1DCE83}"/>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372876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421-EBEA-802D-F429-3DC4E2811BD0}"/>
              </a:ext>
            </a:extLst>
          </p:cNvPr>
          <p:cNvSpPr>
            <a:spLocks noGrp="1"/>
          </p:cNvSpPr>
          <p:nvPr>
            <p:ph type="title"/>
          </p:nvPr>
        </p:nvSpPr>
        <p:spPr/>
        <p:txBody>
          <a:bodyPr/>
          <a:lstStyle>
            <a:lvl1pPr>
              <a:defRPr b="1"/>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1AC9611D-27F1-0C70-8C96-3D093F334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16FBD56-BBFC-0953-E49D-31CD01B5C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C9A3AD3-0B49-1E26-F8B6-B98F77F4A3A2}"/>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6" name="Footer Placeholder 5">
            <a:extLst>
              <a:ext uri="{FF2B5EF4-FFF2-40B4-BE49-F238E27FC236}">
                <a16:creationId xmlns:a16="http://schemas.microsoft.com/office/drawing/2014/main" id="{BD543040-F90A-D466-5B06-2C3DDF006A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E57F5B-6917-E34B-85FD-3E52FE4DFB65}"/>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24679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728E-DC65-3F63-90F1-6A696F32A36A}"/>
              </a:ext>
            </a:extLst>
          </p:cNvPr>
          <p:cNvSpPr>
            <a:spLocks noGrp="1"/>
          </p:cNvSpPr>
          <p:nvPr>
            <p:ph type="title"/>
          </p:nvPr>
        </p:nvSpPr>
        <p:spPr>
          <a:xfrm>
            <a:off x="839788" y="365125"/>
            <a:ext cx="10515600" cy="1325563"/>
          </a:xfrm>
        </p:spPr>
        <p:txBody>
          <a:bodyPr/>
          <a:lstStyle>
            <a:lvl1pPr>
              <a:defRPr b="1"/>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47CE354-6D6E-9D3D-415D-B3265B074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974E3-ED90-BF91-3110-75074C1749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AEFCB56-1C06-6427-B1EF-574ED1D60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A5567-97A6-98D0-A87B-D6C8E50C9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0266A3-0A5E-5F18-3A7E-DD763D4C71A1}"/>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8" name="Footer Placeholder 7">
            <a:extLst>
              <a:ext uri="{FF2B5EF4-FFF2-40B4-BE49-F238E27FC236}">
                <a16:creationId xmlns:a16="http://schemas.microsoft.com/office/drawing/2014/main" id="{627BA3E9-BE64-3CB9-B3E7-52F03D242B6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6A224F7-6D34-6C29-E0DA-3E54D4475735}"/>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281691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1B7-258F-C0CC-8FAB-454082A835A6}"/>
              </a:ext>
            </a:extLst>
          </p:cNvPr>
          <p:cNvSpPr>
            <a:spLocks noGrp="1"/>
          </p:cNvSpPr>
          <p:nvPr>
            <p:ph type="title"/>
          </p:nvPr>
        </p:nvSpPr>
        <p:spPr/>
        <p:txBody>
          <a:bodyPr/>
          <a:lstStyle>
            <a:lvl1pPr>
              <a:defRPr b="1"/>
            </a:lvl1pPr>
          </a:lstStyle>
          <a:p>
            <a:r>
              <a:rPr lang="en-US"/>
              <a:t>Click to edit Master title style</a:t>
            </a:r>
            <a:endParaRPr lang="en-AU"/>
          </a:p>
        </p:txBody>
      </p:sp>
      <p:sp>
        <p:nvSpPr>
          <p:cNvPr id="3" name="Date Placeholder 2">
            <a:extLst>
              <a:ext uri="{FF2B5EF4-FFF2-40B4-BE49-F238E27FC236}">
                <a16:creationId xmlns:a16="http://schemas.microsoft.com/office/drawing/2014/main" id="{8291F7A3-FC0C-DC3B-508C-90951FC639EB}"/>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4" name="Footer Placeholder 3">
            <a:extLst>
              <a:ext uri="{FF2B5EF4-FFF2-40B4-BE49-F238E27FC236}">
                <a16:creationId xmlns:a16="http://schemas.microsoft.com/office/drawing/2014/main" id="{AABAAC89-6F52-A94B-30AE-2E16814E89D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4C65CB1-EBF3-0E6B-054F-A144C140C6B0}"/>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334240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EF47C-38C0-DC94-8EAA-8AB59DB13B11}"/>
              </a:ext>
            </a:extLst>
          </p:cNvPr>
          <p:cNvSpPr>
            <a:spLocks noGrp="1"/>
          </p:cNvSpPr>
          <p:nvPr>
            <p:ph type="dt" sz="half" idx="10"/>
          </p:nvPr>
        </p:nvSpPr>
        <p:spPr/>
        <p:txBody>
          <a:bodyPr/>
          <a:lstStyle/>
          <a:p>
            <a:fld id="{2780907B-048A-4A6F-8F58-5ED7D7A66760}" type="datetimeFigureOut">
              <a:rPr lang="en-AU" smtClean="0"/>
              <a:t>30/07/2024</a:t>
            </a:fld>
            <a:endParaRPr lang="en-AU"/>
          </a:p>
        </p:txBody>
      </p:sp>
      <p:sp>
        <p:nvSpPr>
          <p:cNvPr id="3" name="Footer Placeholder 2">
            <a:extLst>
              <a:ext uri="{FF2B5EF4-FFF2-40B4-BE49-F238E27FC236}">
                <a16:creationId xmlns:a16="http://schemas.microsoft.com/office/drawing/2014/main" id="{5D3F4188-30C0-27A0-5115-6D8FA116FD7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58AA99-FD8B-C1C8-2A5A-EADC82825824}"/>
              </a:ext>
            </a:extLst>
          </p:cNvPr>
          <p:cNvSpPr>
            <a:spLocks noGrp="1"/>
          </p:cNvSpPr>
          <p:nvPr>
            <p:ph type="sldNum" sz="quarter" idx="12"/>
          </p:nvPr>
        </p:nvSpPr>
        <p:spPr/>
        <p:txBody>
          <a:bodyPr/>
          <a:lstStyle/>
          <a:p>
            <a:fld id="{D6FCD3C7-257F-4E29-A598-5B7AA69785AC}" type="slidenum">
              <a:rPr lang="en-AU" smtClean="0"/>
              <a:t>‹#›</a:t>
            </a:fld>
            <a:endParaRPr lang="en-AU"/>
          </a:p>
        </p:txBody>
      </p:sp>
    </p:spTree>
    <p:extLst>
      <p:ext uri="{BB962C8B-B14F-4D97-AF65-F5344CB8AC3E}">
        <p14:creationId xmlns:p14="http://schemas.microsoft.com/office/powerpoint/2010/main" val="118615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4A094-2850-3AE2-59C0-8E54A895E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F3181B-DE04-2915-F2B7-BF3998981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DF7FFE9-36DA-15B2-8D28-CF102DCD0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0907B-048A-4A6F-8F58-5ED7D7A66760}" type="datetimeFigureOut">
              <a:rPr lang="en-AU" smtClean="0"/>
              <a:t>30/07/2024</a:t>
            </a:fld>
            <a:endParaRPr lang="en-AU"/>
          </a:p>
        </p:txBody>
      </p:sp>
      <p:sp>
        <p:nvSpPr>
          <p:cNvPr id="5" name="Footer Placeholder 4">
            <a:extLst>
              <a:ext uri="{FF2B5EF4-FFF2-40B4-BE49-F238E27FC236}">
                <a16:creationId xmlns:a16="http://schemas.microsoft.com/office/drawing/2014/main" id="{6682254A-7E7C-7CEE-7BC3-EF5433D0C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4C5D327-BE8D-3D11-FABB-F5FBA8ECC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D3C7-257F-4E29-A598-5B7AA69785AC}" type="slidenum">
              <a:rPr lang="en-AU" smtClean="0"/>
              <a:t>‹#›</a:t>
            </a:fld>
            <a:endParaRPr lang="en-AU"/>
          </a:p>
        </p:txBody>
      </p:sp>
    </p:spTree>
    <p:extLst>
      <p:ext uri="{BB962C8B-B14F-4D97-AF65-F5344CB8AC3E}">
        <p14:creationId xmlns:p14="http://schemas.microsoft.com/office/powerpoint/2010/main" val="335996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atrobe.edu.au/students/admin/academic-integrity/penalties-for-academic-miscondu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hemeOverride" Target="../theme/themeOverride2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hemeOverride" Target="../theme/themeOverr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26.xml"/><Relationship Id="rId5" Type="http://schemas.openxmlformats.org/officeDocument/2006/relationships/image" Target="../media/image15.jpeg"/><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themeOverride" Target="../theme/themeOverride2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hemeOverride" Target="../theme/themeOverride31.x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hemeOverride" Target="../theme/themeOverride32.x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atrobe.libguides.com/academic-integrity/what-is-academic-integ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3AC4B99-C6FB-6E7B-DDD9-AC17D9848E7E}"/>
              </a:ext>
            </a:extLst>
          </p:cNvPr>
          <p:cNvSpPr>
            <a:spLocks noGrp="1"/>
          </p:cNvSpPr>
          <p:nvPr>
            <p:ph type="ctrTitle"/>
          </p:nvPr>
        </p:nvSpPr>
        <p:spPr>
          <a:xfrm>
            <a:off x="3315031" y="1380754"/>
            <a:ext cx="5561938" cy="2513516"/>
          </a:xfrm>
        </p:spPr>
        <p:txBody>
          <a:bodyPr>
            <a:normAutofit/>
          </a:bodyPr>
          <a:lstStyle/>
          <a:p>
            <a:r>
              <a:rPr lang="en-AU" sz="5100" b="1"/>
              <a:t>CSE3CWA/CSE5006</a:t>
            </a:r>
            <a:br>
              <a:rPr lang="en-AU" sz="5100" b="1"/>
            </a:br>
            <a:r>
              <a:rPr lang="en-AU" sz="5100" b="1"/>
              <a:t>Cloud-based Web Application</a:t>
            </a:r>
          </a:p>
        </p:txBody>
      </p:sp>
      <p:sp>
        <p:nvSpPr>
          <p:cNvPr id="3" name="Subtitle 2">
            <a:extLst>
              <a:ext uri="{FF2B5EF4-FFF2-40B4-BE49-F238E27FC236}">
                <a16:creationId xmlns:a16="http://schemas.microsoft.com/office/drawing/2014/main" id="{6F277F92-CB01-4894-3BC1-E03F87CBED2D}"/>
              </a:ext>
            </a:extLst>
          </p:cNvPr>
          <p:cNvSpPr>
            <a:spLocks noGrp="1"/>
          </p:cNvSpPr>
          <p:nvPr>
            <p:ph type="subTitle" idx="1"/>
          </p:nvPr>
        </p:nvSpPr>
        <p:spPr>
          <a:xfrm>
            <a:off x="3315031" y="4076802"/>
            <a:ext cx="5561938" cy="1534587"/>
          </a:xfrm>
        </p:spPr>
        <p:txBody>
          <a:bodyPr vert="horz" lIns="91440" tIns="45720" rIns="91440" bIns="45720" rtlCol="0">
            <a:normAutofit/>
          </a:bodyPr>
          <a:lstStyle/>
          <a:p>
            <a:r>
              <a:rPr lang="en-AU" dirty="0"/>
              <a:t>Dr. </a:t>
            </a:r>
            <a:r>
              <a:rPr lang="en-AU" dirty="0" err="1"/>
              <a:t>Choiru</a:t>
            </a:r>
            <a:r>
              <a:rPr lang="en-AU" dirty="0"/>
              <a:t> </a:t>
            </a:r>
            <a:r>
              <a:rPr lang="en-AU" dirty="0" err="1"/>
              <a:t>Za’in</a:t>
            </a:r>
            <a:endParaRPr lang="en-AU" dirty="0"/>
          </a:p>
          <a:p>
            <a:r>
              <a:rPr lang="en-AU" dirty="0">
                <a:ea typeface="Calibri"/>
                <a:cs typeface="Calibri"/>
              </a:rPr>
              <a:t>(TONY: LECTURER)</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49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C5F2-9A9E-B5D5-3E95-81072C45C1CC}"/>
              </a:ext>
            </a:extLst>
          </p:cNvPr>
          <p:cNvSpPr>
            <a:spLocks noGrp="1"/>
          </p:cNvSpPr>
          <p:nvPr>
            <p:ph type="title"/>
          </p:nvPr>
        </p:nvSpPr>
        <p:spPr/>
        <p:txBody>
          <a:bodyPr/>
          <a:lstStyle/>
          <a:p>
            <a:r>
              <a:rPr lang="en-AU" dirty="0"/>
              <a:t>Academic Misconduct</a:t>
            </a:r>
          </a:p>
        </p:txBody>
      </p:sp>
      <p:sp>
        <p:nvSpPr>
          <p:cNvPr id="3" name="Content Placeholder 2">
            <a:extLst>
              <a:ext uri="{FF2B5EF4-FFF2-40B4-BE49-F238E27FC236}">
                <a16:creationId xmlns:a16="http://schemas.microsoft.com/office/drawing/2014/main" id="{0CEB0EBD-65EC-4E16-1508-1C555BD3D459}"/>
              </a:ext>
            </a:extLst>
          </p:cNvPr>
          <p:cNvSpPr>
            <a:spLocks noGrp="1"/>
          </p:cNvSpPr>
          <p:nvPr>
            <p:ph idx="1"/>
          </p:nvPr>
        </p:nvSpPr>
        <p:spPr/>
        <p:txBody>
          <a:bodyPr/>
          <a:lstStyle/>
          <a:p>
            <a:r>
              <a:rPr lang="en-AU" dirty="0"/>
              <a:t>Types  of academic misconduct include </a:t>
            </a:r>
          </a:p>
          <a:p>
            <a:pPr lvl="1"/>
            <a:r>
              <a:rPr lang="en-AU" dirty="0"/>
              <a:t>plagiarism (copying other people’s work without proper acknowledgement)</a:t>
            </a:r>
          </a:p>
          <a:p>
            <a:pPr lvl="1"/>
            <a:r>
              <a:rPr lang="en-AU" dirty="0"/>
              <a:t>collusion (working together on an individual assessment task)</a:t>
            </a:r>
          </a:p>
          <a:p>
            <a:pPr lvl="1"/>
            <a:r>
              <a:rPr lang="en-AU" dirty="0"/>
              <a:t>Cheating</a:t>
            </a:r>
          </a:p>
          <a:p>
            <a:r>
              <a:rPr lang="en-AU" dirty="0"/>
              <a:t>All academic misconduct allegation will be processed by Academic Integrity Unit. All marks will be withheld until further notice.</a:t>
            </a:r>
          </a:p>
          <a:p>
            <a:r>
              <a:rPr lang="en-AU" dirty="0"/>
              <a:t>There will be penalties for academic misconduct.</a:t>
            </a:r>
            <a:br>
              <a:rPr lang="en-AU" dirty="0"/>
            </a:br>
            <a:r>
              <a:rPr lang="en-AU" dirty="0">
                <a:hlinkClick r:id="rId2"/>
              </a:rPr>
              <a:t>https://www.latrobe.edu.au/students/admin/academic-integrity/penalties-for-academic-misconduct</a:t>
            </a:r>
            <a:r>
              <a:rPr lang="en-AU" dirty="0"/>
              <a:t>  </a:t>
            </a:r>
          </a:p>
          <a:p>
            <a:endParaRPr lang="en-AU" dirty="0"/>
          </a:p>
        </p:txBody>
      </p:sp>
    </p:spTree>
    <p:extLst>
      <p:ext uri="{BB962C8B-B14F-4D97-AF65-F5344CB8AC3E}">
        <p14:creationId xmlns:p14="http://schemas.microsoft.com/office/powerpoint/2010/main" val="4250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9E75-C309-5991-4913-4AFBC5767906}"/>
              </a:ext>
            </a:extLst>
          </p:cNvPr>
          <p:cNvSpPr>
            <a:spLocks noGrp="1"/>
          </p:cNvSpPr>
          <p:nvPr>
            <p:ph type="title"/>
          </p:nvPr>
        </p:nvSpPr>
        <p:spPr/>
        <p:txBody>
          <a:bodyPr/>
          <a:lstStyle/>
          <a:p>
            <a:r>
              <a:rPr lang="en-AU" sz="4400" dirty="0">
                <a:latin typeface="Arial"/>
                <a:cs typeface="Arial"/>
              </a:rPr>
              <a:t>Student</a:t>
            </a:r>
            <a:r>
              <a:rPr lang="en-AU" sz="4400" spc="10" dirty="0">
                <a:latin typeface="Arial"/>
                <a:cs typeface="Arial"/>
              </a:rPr>
              <a:t> </a:t>
            </a:r>
            <a:r>
              <a:rPr lang="en-AU" sz="4400" dirty="0">
                <a:latin typeface="Arial"/>
                <a:cs typeface="Arial"/>
              </a:rPr>
              <a:t>Feedback</a:t>
            </a:r>
            <a:r>
              <a:rPr lang="en-AU" sz="4400" spc="10" dirty="0">
                <a:latin typeface="Arial"/>
                <a:cs typeface="Arial"/>
              </a:rPr>
              <a:t> </a:t>
            </a:r>
            <a:r>
              <a:rPr lang="en-AU" sz="4400" dirty="0">
                <a:latin typeface="Arial"/>
                <a:cs typeface="Arial"/>
              </a:rPr>
              <a:t>on</a:t>
            </a:r>
            <a:r>
              <a:rPr lang="en-AU" sz="4400" spc="10" dirty="0">
                <a:latin typeface="Arial"/>
                <a:cs typeface="Arial"/>
              </a:rPr>
              <a:t> </a:t>
            </a:r>
            <a:r>
              <a:rPr lang="en-AU" sz="4400" dirty="0">
                <a:latin typeface="Arial"/>
                <a:cs typeface="Arial"/>
              </a:rPr>
              <a:t>Subjects</a:t>
            </a:r>
            <a:r>
              <a:rPr lang="en-AU" sz="4400" spc="10" dirty="0">
                <a:latin typeface="Arial"/>
                <a:cs typeface="Arial"/>
              </a:rPr>
              <a:t> </a:t>
            </a:r>
            <a:r>
              <a:rPr lang="en-AU" sz="4400" dirty="0">
                <a:latin typeface="Arial"/>
                <a:cs typeface="Arial"/>
              </a:rPr>
              <a:t>(</a:t>
            </a:r>
            <a:r>
              <a:rPr lang="en-AU" sz="4400" b="1" dirty="0">
                <a:latin typeface="Arial"/>
                <a:cs typeface="Arial"/>
              </a:rPr>
              <a:t>SFS</a:t>
            </a:r>
            <a:r>
              <a:rPr lang="en-AU" sz="4400" dirty="0">
                <a:latin typeface="Arial"/>
                <a:cs typeface="Arial"/>
              </a:rPr>
              <a:t>)</a:t>
            </a:r>
            <a:endParaRPr lang="en-AU" dirty="0"/>
          </a:p>
        </p:txBody>
      </p:sp>
      <p:sp>
        <p:nvSpPr>
          <p:cNvPr id="3" name="Content Placeholder 2">
            <a:extLst>
              <a:ext uri="{FF2B5EF4-FFF2-40B4-BE49-F238E27FC236}">
                <a16:creationId xmlns:a16="http://schemas.microsoft.com/office/drawing/2014/main" id="{C2F0AD8C-9CC1-CB88-2741-F071C834AEC0}"/>
              </a:ext>
            </a:extLst>
          </p:cNvPr>
          <p:cNvSpPr>
            <a:spLocks noGrp="1"/>
          </p:cNvSpPr>
          <p:nvPr>
            <p:ph idx="1"/>
          </p:nvPr>
        </p:nvSpPr>
        <p:spPr/>
        <p:txBody>
          <a:bodyPr>
            <a:normAutofit fontScale="92500" lnSpcReduction="20000"/>
          </a:bodyPr>
          <a:lstStyle/>
          <a:p>
            <a:r>
              <a:rPr lang="en-AU" sz="2800" dirty="0">
                <a:latin typeface="Arial"/>
                <a:cs typeface="Arial"/>
              </a:rPr>
              <a:t>It is part</a:t>
            </a:r>
            <a:r>
              <a:rPr lang="en-AU" sz="2800" spc="10" dirty="0">
                <a:latin typeface="Arial"/>
                <a:cs typeface="Arial"/>
              </a:rPr>
              <a:t> </a:t>
            </a:r>
            <a:r>
              <a:rPr lang="en-AU" sz="2800" dirty="0">
                <a:latin typeface="Arial"/>
                <a:cs typeface="Arial"/>
              </a:rPr>
              <a:t>of</a:t>
            </a:r>
            <a:r>
              <a:rPr lang="en-AU" sz="2800" spc="10" dirty="0">
                <a:latin typeface="Arial"/>
                <a:cs typeface="Arial"/>
              </a:rPr>
              <a:t> </a:t>
            </a:r>
            <a:r>
              <a:rPr lang="en-AU" sz="2800" spc="-25" dirty="0">
                <a:latin typeface="Arial"/>
                <a:cs typeface="Arial"/>
              </a:rPr>
              <a:t>the </a:t>
            </a:r>
            <a:r>
              <a:rPr lang="en-AU" sz="2800" dirty="0">
                <a:latin typeface="Arial"/>
                <a:cs typeface="Arial"/>
              </a:rPr>
              <a:t>quality</a:t>
            </a:r>
            <a:r>
              <a:rPr lang="en-AU" sz="2800" spc="15" dirty="0">
                <a:latin typeface="Arial"/>
                <a:cs typeface="Arial"/>
              </a:rPr>
              <a:t> </a:t>
            </a:r>
            <a:r>
              <a:rPr lang="en-AU" sz="2800" dirty="0">
                <a:latin typeface="Arial"/>
                <a:cs typeface="Arial"/>
              </a:rPr>
              <a:t>assurance</a:t>
            </a:r>
            <a:r>
              <a:rPr lang="en-AU" sz="2800" spc="15" dirty="0">
                <a:latin typeface="Arial"/>
                <a:cs typeface="Arial"/>
              </a:rPr>
              <a:t> </a:t>
            </a:r>
            <a:r>
              <a:rPr lang="en-AU" sz="2800" dirty="0">
                <a:latin typeface="Arial"/>
                <a:cs typeface="Arial"/>
              </a:rPr>
              <a:t>process</a:t>
            </a:r>
            <a:r>
              <a:rPr lang="en-AU" sz="2800" spc="15" dirty="0">
                <a:latin typeface="Arial"/>
                <a:cs typeface="Arial"/>
              </a:rPr>
              <a:t> </a:t>
            </a:r>
            <a:r>
              <a:rPr lang="en-AU" sz="2800" dirty="0">
                <a:latin typeface="Arial"/>
                <a:cs typeface="Arial"/>
              </a:rPr>
              <a:t>that</a:t>
            </a:r>
            <a:r>
              <a:rPr lang="en-AU" sz="2800" spc="15" dirty="0">
                <a:latin typeface="Arial"/>
                <a:cs typeface="Arial"/>
              </a:rPr>
              <a:t> </a:t>
            </a:r>
            <a:r>
              <a:rPr lang="en-AU" sz="2800" dirty="0">
                <a:latin typeface="Arial"/>
                <a:cs typeface="Arial"/>
              </a:rPr>
              <a:t>occurs</a:t>
            </a:r>
            <a:r>
              <a:rPr lang="en-AU" sz="2800" spc="15" dirty="0">
                <a:latin typeface="Arial"/>
                <a:cs typeface="Arial"/>
              </a:rPr>
              <a:t> </a:t>
            </a:r>
            <a:r>
              <a:rPr lang="en-AU" sz="2800" dirty="0">
                <a:latin typeface="Arial"/>
                <a:cs typeface="Arial"/>
              </a:rPr>
              <a:t>across</a:t>
            </a:r>
            <a:r>
              <a:rPr lang="en-AU" sz="2800" spc="15" dirty="0">
                <a:latin typeface="Arial"/>
                <a:cs typeface="Arial"/>
              </a:rPr>
              <a:t> </a:t>
            </a:r>
            <a:r>
              <a:rPr lang="en-AU" sz="2800" dirty="0">
                <a:latin typeface="Arial"/>
                <a:cs typeface="Arial"/>
              </a:rPr>
              <a:t>the</a:t>
            </a:r>
            <a:r>
              <a:rPr lang="en-AU" sz="2800" spc="15" dirty="0">
                <a:latin typeface="Arial"/>
                <a:cs typeface="Arial"/>
              </a:rPr>
              <a:t> </a:t>
            </a:r>
            <a:r>
              <a:rPr lang="en-AU" sz="2800" dirty="0">
                <a:latin typeface="Arial"/>
                <a:cs typeface="Arial"/>
              </a:rPr>
              <a:t>university.</a:t>
            </a:r>
            <a:r>
              <a:rPr lang="en-AU" sz="2800" spc="195" dirty="0">
                <a:latin typeface="Arial"/>
                <a:cs typeface="Arial"/>
              </a:rPr>
              <a:t> </a:t>
            </a:r>
          </a:p>
          <a:p>
            <a:r>
              <a:rPr lang="en-AU" sz="2800" spc="-25" dirty="0">
                <a:latin typeface="Arial"/>
                <a:cs typeface="Arial"/>
              </a:rPr>
              <a:t>Students </a:t>
            </a:r>
            <a:r>
              <a:rPr lang="en-AU" sz="2800" dirty="0">
                <a:latin typeface="Arial"/>
                <a:cs typeface="Arial"/>
              </a:rPr>
              <a:t>are</a:t>
            </a:r>
            <a:r>
              <a:rPr lang="en-AU" sz="2800" spc="10" dirty="0">
                <a:latin typeface="Arial"/>
                <a:cs typeface="Arial"/>
              </a:rPr>
              <a:t> </a:t>
            </a:r>
            <a:r>
              <a:rPr lang="en-AU" sz="2800" dirty="0">
                <a:latin typeface="Arial"/>
                <a:cs typeface="Arial"/>
              </a:rPr>
              <a:t>invited</a:t>
            </a:r>
            <a:r>
              <a:rPr lang="en-AU" sz="2800" spc="5" dirty="0">
                <a:latin typeface="Arial"/>
                <a:cs typeface="Arial"/>
              </a:rPr>
              <a:t> </a:t>
            </a:r>
            <a:r>
              <a:rPr lang="en-AU" sz="2800" dirty="0">
                <a:latin typeface="Arial"/>
                <a:cs typeface="Arial"/>
              </a:rPr>
              <a:t>to</a:t>
            </a:r>
            <a:r>
              <a:rPr lang="en-AU" sz="2800" spc="5" dirty="0">
                <a:latin typeface="Arial"/>
                <a:cs typeface="Arial"/>
              </a:rPr>
              <a:t> </a:t>
            </a:r>
            <a:r>
              <a:rPr lang="en-AU" sz="2800" dirty="0">
                <a:latin typeface="Arial"/>
                <a:cs typeface="Arial"/>
              </a:rPr>
              <a:t>tell</a:t>
            </a:r>
            <a:r>
              <a:rPr lang="en-AU" sz="2800" spc="10" dirty="0">
                <a:latin typeface="Arial"/>
                <a:cs typeface="Arial"/>
              </a:rPr>
              <a:t> </a:t>
            </a:r>
            <a:r>
              <a:rPr lang="en-AU" sz="2800" dirty="0">
                <a:latin typeface="Arial"/>
                <a:cs typeface="Arial"/>
              </a:rPr>
              <a:t>us</a:t>
            </a:r>
            <a:r>
              <a:rPr lang="en-AU" sz="2800" spc="5" dirty="0">
                <a:latin typeface="Arial"/>
                <a:cs typeface="Arial"/>
              </a:rPr>
              <a:t> </a:t>
            </a:r>
            <a:r>
              <a:rPr lang="en-AU" sz="2800" dirty="0">
                <a:latin typeface="Arial"/>
                <a:cs typeface="Arial"/>
              </a:rPr>
              <a:t>about</a:t>
            </a:r>
            <a:r>
              <a:rPr lang="en-AU" sz="2800" spc="5" dirty="0">
                <a:latin typeface="Arial"/>
                <a:cs typeface="Arial"/>
              </a:rPr>
              <a:t> </a:t>
            </a:r>
            <a:r>
              <a:rPr lang="en-AU" sz="2800" dirty="0">
                <a:latin typeface="Arial"/>
                <a:cs typeface="Arial"/>
              </a:rPr>
              <a:t>your</a:t>
            </a:r>
            <a:r>
              <a:rPr lang="en-AU" sz="2800" spc="10" dirty="0">
                <a:latin typeface="Arial"/>
                <a:cs typeface="Arial"/>
              </a:rPr>
              <a:t> </a:t>
            </a:r>
            <a:r>
              <a:rPr lang="en-AU" sz="2800" dirty="0">
                <a:latin typeface="Arial"/>
                <a:cs typeface="Arial"/>
              </a:rPr>
              <a:t>learning</a:t>
            </a:r>
            <a:r>
              <a:rPr lang="en-AU" sz="2800" spc="5" dirty="0">
                <a:latin typeface="Arial"/>
                <a:cs typeface="Arial"/>
              </a:rPr>
              <a:t> </a:t>
            </a:r>
            <a:r>
              <a:rPr lang="en-AU" sz="2800" spc="-10" dirty="0">
                <a:latin typeface="Arial"/>
                <a:cs typeface="Arial"/>
              </a:rPr>
              <a:t>experi</a:t>
            </a:r>
            <a:r>
              <a:rPr lang="en-AU" sz="2800" dirty="0">
                <a:latin typeface="Arial"/>
                <a:cs typeface="Arial"/>
              </a:rPr>
              <a:t>ences</a:t>
            </a:r>
            <a:r>
              <a:rPr lang="en-AU" sz="2800" spc="-15" dirty="0">
                <a:latin typeface="Arial"/>
                <a:cs typeface="Arial"/>
              </a:rPr>
              <a:t> </a:t>
            </a:r>
            <a:r>
              <a:rPr lang="en-AU" sz="2800" dirty="0">
                <a:latin typeface="Arial"/>
                <a:cs typeface="Arial"/>
              </a:rPr>
              <a:t>in</a:t>
            </a:r>
            <a:r>
              <a:rPr lang="en-AU" sz="2800" spc="-10" dirty="0">
                <a:latin typeface="Arial"/>
                <a:cs typeface="Arial"/>
              </a:rPr>
              <a:t> </a:t>
            </a:r>
            <a:r>
              <a:rPr lang="en-AU" sz="2800" dirty="0">
                <a:latin typeface="Arial"/>
                <a:cs typeface="Arial"/>
              </a:rPr>
              <a:t>this</a:t>
            </a:r>
            <a:r>
              <a:rPr lang="en-AU" sz="2800" spc="-10" dirty="0">
                <a:latin typeface="Arial"/>
                <a:cs typeface="Arial"/>
              </a:rPr>
              <a:t> </a:t>
            </a:r>
            <a:r>
              <a:rPr lang="en-AU" sz="2800" dirty="0">
                <a:latin typeface="Arial"/>
                <a:cs typeface="Arial"/>
              </a:rPr>
              <a:t>subject.</a:t>
            </a:r>
            <a:r>
              <a:rPr lang="en-AU" sz="2800" spc="90" dirty="0">
                <a:latin typeface="Arial"/>
                <a:cs typeface="Arial"/>
              </a:rPr>
              <a:t> </a:t>
            </a:r>
          </a:p>
          <a:p>
            <a:r>
              <a:rPr lang="en-AU" sz="2800" dirty="0">
                <a:latin typeface="Arial"/>
                <a:cs typeface="Arial"/>
              </a:rPr>
              <a:t>Please tell</a:t>
            </a:r>
            <a:r>
              <a:rPr lang="en-AU" sz="2800" spc="-10" dirty="0">
                <a:latin typeface="Arial"/>
                <a:cs typeface="Arial"/>
              </a:rPr>
              <a:t> </a:t>
            </a:r>
            <a:r>
              <a:rPr lang="en-AU" sz="2800" dirty="0">
                <a:latin typeface="Arial"/>
                <a:cs typeface="Arial"/>
              </a:rPr>
              <a:t>us</a:t>
            </a:r>
            <a:r>
              <a:rPr lang="en-AU" sz="2800" spc="-10" dirty="0">
                <a:latin typeface="Arial"/>
                <a:cs typeface="Arial"/>
              </a:rPr>
              <a:t> </a:t>
            </a:r>
            <a:r>
              <a:rPr lang="en-AU" sz="2800" dirty="0">
                <a:latin typeface="Arial"/>
                <a:cs typeface="Arial"/>
              </a:rPr>
              <a:t>of</a:t>
            </a:r>
            <a:r>
              <a:rPr lang="en-AU" sz="2800" spc="-10" dirty="0">
                <a:latin typeface="Arial"/>
                <a:cs typeface="Arial"/>
              </a:rPr>
              <a:t> </a:t>
            </a:r>
            <a:r>
              <a:rPr lang="en-AU" sz="2800" dirty="0">
                <a:latin typeface="Arial"/>
                <a:cs typeface="Arial"/>
              </a:rPr>
              <a:t>your</a:t>
            </a:r>
            <a:r>
              <a:rPr lang="en-AU" sz="2800" spc="-15" dirty="0">
                <a:latin typeface="Arial"/>
                <a:cs typeface="Arial"/>
              </a:rPr>
              <a:t> </a:t>
            </a:r>
            <a:r>
              <a:rPr lang="en-AU" sz="2800" spc="-10" dirty="0">
                <a:latin typeface="Arial"/>
                <a:cs typeface="Arial"/>
              </a:rPr>
              <a:t>experience </a:t>
            </a:r>
            <a:r>
              <a:rPr lang="en-AU" sz="2800" dirty="0">
                <a:latin typeface="Arial"/>
                <a:cs typeface="Arial"/>
              </a:rPr>
              <a:t>in</a:t>
            </a:r>
            <a:r>
              <a:rPr lang="en-AU" sz="2800" spc="-15" dirty="0">
                <a:latin typeface="Arial"/>
                <a:cs typeface="Arial"/>
              </a:rPr>
              <a:t> </a:t>
            </a:r>
            <a:r>
              <a:rPr lang="en-AU" sz="2800" dirty="0">
                <a:latin typeface="Arial"/>
                <a:cs typeface="Arial"/>
              </a:rPr>
              <a:t>this</a:t>
            </a:r>
            <a:r>
              <a:rPr lang="en-AU" sz="2800" spc="-15" dirty="0">
                <a:latin typeface="Arial"/>
                <a:cs typeface="Arial"/>
              </a:rPr>
              <a:t> </a:t>
            </a:r>
            <a:r>
              <a:rPr lang="en-AU" sz="2800" dirty="0">
                <a:latin typeface="Arial"/>
                <a:cs typeface="Arial"/>
              </a:rPr>
              <a:t>subject.</a:t>
            </a:r>
            <a:r>
              <a:rPr lang="en-AU" sz="2800" spc="85" dirty="0">
                <a:latin typeface="Arial"/>
                <a:cs typeface="Arial"/>
              </a:rPr>
              <a:t> </a:t>
            </a:r>
          </a:p>
          <a:p>
            <a:r>
              <a:rPr lang="en-AU" sz="2800" spc="-30" dirty="0">
                <a:latin typeface="Arial"/>
                <a:cs typeface="Arial"/>
              </a:rPr>
              <a:t>Your</a:t>
            </a:r>
            <a:r>
              <a:rPr lang="en-AU" sz="2800" spc="-15" dirty="0">
                <a:latin typeface="Arial"/>
                <a:cs typeface="Arial"/>
              </a:rPr>
              <a:t> </a:t>
            </a:r>
            <a:r>
              <a:rPr lang="en-AU" sz="2800" dirty="0">
                <a:latin typeface="Arial"/>
                <a:cs typeface="Arial"/>
              </a:rPr>
              <a:t>views</a:t>
            </a:r>
            <a:r>
              <a:rPr lang="en-AU" sz="2800" spc="-10" dirty="0">
                <a:latin typeface="Arial"/>
                <a:cs typeface="Arial"/>
              </a:rPr>
              <a:t> </a:t>
            </a:r>
            <a:r>
              <a:rPr lang="en-AU" sz="2800" dirty="0">
                <a:latin typeface="Arial"/>
                <a:cs typeface="Arial"/>
              </a:rPr>
              <a:t>will</a:t>
            </a:r>
            <a:r>
              <a:rPr lang="en-AU" sz="2800" spc="-15" dirty="0">
                <a:latin typeface="Arial"/>
                <a:cs typeface="Arial"/>
              </a:rPr>
              <a:t> </a:t>
            </a:r>
            <a:r>
              <a:rPr lang="en-AU" sz="2800" dirty="0">
                <a:latin typeface="Arial"/>
                <a:cs typeface="Arial"/>
              </a:rPr>
              <a:t>be</a:t>
            </a:r>
            <a:r>
              <a:rPr lang="en-AU" sz="2800" spc="-10" dirty="0">
                <a:latin typeface="Arial"/>
                <a:cs typeface="Arial"/>
              </a:rPr>
              <a:t> </a:t>
            </a:r>
            <a:r>
              <a:rPr lang="en-AU" sz="2800" dirty="0">
                <a:latin typeface="Arial"/>
                <a:cs typeface="Arial"/>
              </a:rPr>
              <a:t>taken</a:t>
            </a:r>
            <a:r>
              <a:rPr lang="en-AU" sz="2800" spc="-15" dirty="0">
                <a:latin typeface="Arial"/>
                <a:cs typeface="Arial"/>
              </a:rPr>
              <a:t> </a:t>
            </a:r>
            <a:r>
              <a:rPr lang="en-AU" sz="2800" dirty="0">
                <a:latin typeface="Arial"/>
                <a:cs typeface="Arial"/>
              </a:rPr>
              <a:t>seriously</a:t>
            </a:r>
            <a:r>
              <a:rPr lang="en-AU" sz="2800" spc="-10" dirty="0">
                <a:latin typeface="Arial"/>
                <a:cs typeface="Arial"/>
              </a:rPr>
              <a:t> </a:t>
            </a:r>
            <a:r>
              <a:rPr lang="en-AU" sz="2800" dirty="0">
                <a:latin typeface="Arial"/>
                <a:cs typeface="Arial"/>
              </a:rPr>
              <a:t>and</a:t>
            </a:r>
            <a:r>
              <a:rPr lang="en-AU" sz="2800" spc="-15" dirty="0">
                <a:latin typeface="Arial"/>
                <a:cs typeface="Arial"/>
              </a:rPr>
              <a:t> </a:t>
            </a:r>
            <a:r>
              <a:rPr lang="en-AU" sz="2800" dirty="0">
                <a:latin typeface="Arial"/>
                <a:cs typeface="Arial"/>
              </a:rPr>
              <a:t>will</a:t>
            </a:r>
            <a:r>
              <a:rPr lang="en-AU" sz="2800" spc="-15" dirty="0">
                <a:latin typeface="Arial"/>
                <a:cs typeface="Arial"/>
              </a:rPr>
              <a:t> </a:t>
            </a:r>
            <a:r>
              <a:rPr lang="en-AU" sz="2800" spc="-10" dirty="0">
                <a:latin typeface="Arial"/>
                <a:cs typeface="Arial"/>
              </a:rPr>
              <a:t>assist </a:t>
            </a:r>
            <a:r>
              <a:rPr lang="en-AU" sz="2800" dirty="0">
                <a:latin typeface="Arial"/>
                <a:cs typeface="Arial"/>
              </a:rPr>
              <a:t>us</a:t>
            </a:r>
            <a:r>
              <a:rPr lang="en-AU" sz="2800" spc="20" dirty="0">
                <a:latin typeface="Arial"/>
                <a:cs typeface="Arial"/>
              </a:rPr>
              <a:t> </a:t>
            </a:r>
            <a:r>
              <a:rPr lang="en-AU" sz="2800" dirty="0">
                <a:latin typeface="Arial"/>
                <a:cs typeface="Arial"/>
              </a:rPr>
              <a:t>to</a:t>
            </a:r>
            <a:r>
              <a:rPr lang="en-AU" sz="2800" spc="25" dirty="0">
                <a:latin typeface="Arial"/>
                <a:cs typeface="Arial"/>
              </a:rPr>
              <a:t> </a:t>
            </a:r>
            <a:r>
              <a:rPr lang="en-AU" sz="2800" dirty="0">
                <a:latin typeface="Arial"/>
                <a:cs typeface="Arial"/>
              </a:rPr>
              <a:t>enhance</a:t>
            </a:r>
            <a:r>
              <a:rPr lang="en-AU" sz="2800" spc="25" dirty="0">
                <a:latin typeface="Arial"/>
                <a:cs typeface="Arial"/>
              </a:rPr>
              <a:t> </a:t>
            </a:r>
            <a:r>
              <a:rPr lang="en-AU" sz="2800" dirty="0">
                <a:latin typeface="Arial"/>
                <a:cs typeface="Arial"/>
              </a:rPr>
              <a:t>this</a:t>
            </a:r>
            <a:r>
              <a:rPr lang="en-AU" sz="2800" spc="25" dirty="0">
                <a:latin typeface="Arial"/>
                <a:cs typeface="Arial"/>
              </a:rPr>
              <a:t> </a:t>
            </a:r>
            <a:r>
              <a:rPr lang="en-AU" sz="2800" dirty="0">
                <a:latin typeface="Arial"/>
                <a:cs typeface="Arial"/>
              </a:rPr>
              <a:t>subject</a:t>
            </a:r>
            <a:r>
              <a:rPr lang="en-AU" sz="2800" spc="25" dirty="0">
                <a:latin typeface="Arial"/>
                <a:cs typeface="Arial"/>
              </a:rPr>
              <a:t> </a:t>
            </a:r>
            <a:r>
              <a:rPr lang="en-AU" sz="2800" dirty="0">
                <a:latin typeface="Arial"/>
                <a:cs typeface="Arial"/>
              </a:rPr>
              <a:t>for</a:t>
            </a:r>
            <a:r>
              <a:rPr lang="en-AU" sz="2800" spc="25" dirty="0">
                <a:latin typeface="Arial"/>
                <a:cs typeface="Arial"/>
              </a:rPr>
              <a:t> </a:t>
            </a:r>
            <a:r>
              <a:rPr lang="en-AU" sz="2800" dirty="0">
                <a:latin typeface="Arial"/>
                <a:cs typeface="Arial"/>
              </a:rPr>
              <a:t>the</a:t>
            </a:r>
            <a:r>
              <a:rPr lang="en-AU" sz="2800" spc="25" dirty="0">
                <a:latin typeface="Arial"/>
                <a:cs typeface="Arial"/>
              </a:rPr>
              <a:t> </a:t>
            </a:r>
            <a:r>
              <a:rPr lang="en-AU" sz="2800" dirty="0">
                <a:latin typeface="Arial"/>
                <a:cs typeface="Arial"/>
              </a:rPr>
              <a:t>next</a:t>
            </a:r>
            <a:r>
              <a:rPr lang="en-AU" sz="2800" spc="25" dirty="0">
                <a:latin typeface="Arial"/>
                <a:cs typeface="Arial"/>
              </a:rPr>
              <a:t> </a:t>
            </a:r>
            <a:r>
              <a:rPr lang="en-AU" sz="2800" dirty="0">
                <a:latin typeface="Arial"/>
                <a:cs typeface="Arial"/>
              </a:rPr>
              <a:t>group</a:t>
            </a:r>
            <a:r>
              <a:rPr lang="en-AU" sz="2800" spc="25" dirty="0">
                <a:latin typeface="Arial"/>
                <a:cs typeface="Arial"/>
              </a:rPr>
              <a:t> </a:t>
            </a:r>
            <a:r>
              <a:rPr lang="en-AU" sz="2800" dirty="0">
                <a:latin typeface="Arial"/>
                <a:cs typeface="Arial"/>
              </a:rPr>
              <a:t>of</a:t>
            </a:r>
            <a:r>
              <a:rPr lang="en-AU" sz="2800" spc="25" dirty="0">
                <a:latin typeface="Arial"/>
                <a:cs typeface="Arial"/>
              </a:rPr>
              <a:t> </a:t>
            </a:r>
            <a:r>
              <a:rPr lang="en-AU" sz="2800" dirty="0">
                <a:latin typeface="Arial"/>
                <a:cs typeface="Arial"/>
              </a:rPr>
              <a:t>students.</a:t>
            </a:r>
            <a:r>
              <a:rPr lang="en-AU" sz="2800" spc="195" dirty="0">
                <a:latin typeface="Arial"/>
                <a:cs typeface="Arial"/>
              </a:rPr>
              <a:t> </a:t>
            </a:r>
          </a:p>
          <a:p>
            <a:r>
              <a:rPr lang="en-AU" sz="2800" spc="-40" dirty="0">
                <a:latin typeface="Arial"/>
                <a:cs typeface="Arial"/>
              </a:rPr>
              <a:t>Your </a:t>
            </a:r>
            <a:r>
              <a:rPr lang="en-AU" sz="2800" dirty="0">
                <a:latin typeface="Arial"/>
                <a:cs typeface="Arial"/>
              </a:rPr>
              <a:t>feedback</a:t>
            </a:r>
            <a:r>
              <a:rPr lang="en-AU" sz="2800" spc="25" dirty="0">
                <a:latin typeface="Arial"/>
                <a:cs typeface="Arial"/>
              </a:rPr>
              <a:t> </a:t>
            </a:r>
            <a:r>
              <a:rPr lang="en-AU" sz="2800" dirty="0">
                <a:latin typeface="Arial"/>
                <a:cs typeface="Arial"/>
              </a:rPr>
              <a:t>will</a:t>
            </a:r>
            <a:r>
              <a:rPr lang="en-AU" sz="2800" spc="30" dirty="0">
                <a:latin typeface="Arial"/>
                <a:cs typeface="Arial"/>
              </a:rPr>
              <a:t> </a:t>
            </a:r>
            <a:r>
              <a:rPr lang="en-AU" sz="2800" dirty="0">
                <a:latin typeface="Arial"/>
                <a:cs typeface="Arial"/>
              </a:rPr>
              <a:t>also</a:t>
            </a:r>
            <a:r>
              <a:rPr lang="en-AU" sz="2800" spc="30" dirty="0">
                <a:latin typeface="Arial"/>
                <a:cs typeface="Arial"/>
              </a:rPr>
              <a:t> </a:t>
            </a:r>
            <a:r>
              <a:rPr lang="en-AU" sz="2800" dirty="0">
                <a:latin typeface="Arial"/>
                <a:cs typeface="Arial"/>
              </a:rPr>
              <a:t>contribute</a:t>
            </a:r>
            <a:r>
              <a:rPr lang="en-AU" sz="2800" spc="30" dirty="0">
                <a:latin typeface="Arial"/>
                <a:cs typeface="Arial"/>
              </a:rPr>
              <a:t> </a:t>
            </a:r>
            <a:r>
              <a:rPr lang="en-AU" sz="2800" dirty="0">
                <a:latin typeface="Arial"/>
                <a:cs typeface="Arial"/>
              </a:rPr>
              <a:t>to</a:t>
            </a:r>
            <a:r>
              <a:rPr lang="en-AU" sz="2800" spc="30" dirty="0">
                <a:latin typeface="Arial"/>
                <a:cs typeface="Arial"/>
              </a:rPr>
              <a:t> </a:t>
            </a:r>
            <a:r>
              <a:rPr lang="en-AU" sz="2800" dirty="0">
                <a:latin typeface="Arial"/>
                <a:cs typeface="Arial"/>
              </a:rPr>
              <a:t>the</a:t>
            </a:r>
            <a:r>
              <a:rPr lang="en-AU" sz="2800" spc="30" dirty="0">
                <a:latin typeface="Arial"/>
                <a:cs typeface="Arial"/>
              </a:rPr>
              <a:t> </a:t>
            </a:r>
            <a:r>
              <a:rPr lang="en-AU" sz="2800" dirty="0">
                <a:latin typeface="Arial"/>
                <a:cs typeface="Arial"/>
              </a:rPr>
              <a:t>text</a:t>
            </a:r>
            <a:r>
              <a:rPr lang="en-AU" sz="2800" spc="30" dirty="0">
                <a:latin typeface="Arial"/>
                <a:cs typeface="Arial"/>
              </a:rPr>
              <a:t> </a:t>
            </a:r>
            <a:r>
              <a:rPr lang="en-AU" sz="2800" dirty="0">
                <a:latin typeface="Arial"/>
                <a:cs typeface="Arial"/>
              </a:rPr>
              <a:t>for</a:t>
            </a:r>
            <a:r>
              <a:rPr lang="en-AU" sz="2800" spc="30" dirty="0">
                <a:latin typeface="Arial"/>
                <a:cs typeface="Arial"/>
              </a:rPr>
              <a:t> </a:t>
            </a:r>
            <a:r>
              <a:rPr lang="en-AU" sz="2800" dirty="0">
                <a:latin typeface="Arial"/>
                <a:cs typeface="Arial"/>
              </a:rPr>
              <a:t>"Summary</a:t>
            </a:r>
            <a:r>
              <a:rPr lang="en-AU" sz="2800" spc="30" dirty="0">
                <a:latin typeface="Arial"/>
                <a:cs typeface="Arial"/>
              </a:rPr>
              <a:t> </a:t>
            </a:r>
            <a:r>
              <a:rPr lang="en-AU" sz="2800">
                <a:latin typeface="Arial"/>
                <a:cs typeface="Arial"/>
              </a:rPr>
              <a:t>of</a:t>
            </a:r>
            <a:r>
              <a:rPr lang="en-AU" sz="2800" spc="30">
                <a:latin typeface="Arial"/>
                <a:cs typeface="Arial"/>
              </a:rPr>
              <a:t> </a:t>
            </a:r>
            <a:r>
              <a:rPr lang="en-AU" sz="2800" spc="-10">
                <a:latin typeface="Arial"/>
                <a:cs typeface="Arial"/>
              </a:rPr>
              <a:t>Previ</a:t>
            </a:r>
            <a:r>
              <a:rPr lang="en-AU" sz="2800">
                <a:latin typeface="Arial"/>
                <a:cs typeface="Arial"/>
              </a:rPr>
              <a:t>ous </a:t>
            </a:r>
            <a:r>
              <a:rPr lang="en-AU" sz="2800" dirty="0">
                <a:latin typeface="Arial"/>
                <a:cs typeface="Arial"/>
              </a:rPr>
              <a:t>Student</a:t>
            </a:r>
            <a:r>
              <a:rPr lang="en-AU" sz="2800" spc="5" dirty="0">
                <a:latin typeface="Arial"/>
                <a:cs typeface="Arial"/>
              </a:rPr>
              <a:t> </a:t>
            </a:r>
            <a:r>
              <a:rPr lang="en-AU" sz="2800" spc="-10" dirty="0">
                <a:latin typeface="Arial"/>
                <a:cs typeface="Arial"/>
              </a:rPr>
              <a:t>Feedback"</a:t>
            </a:r>
            <a:r>
              <a:rPr lang="en-AU" sz="2800" spc="5" dirty="0">
                <a:latin typeface="Arial"/>
                <a:cs typeface="Arial"/>
              </a:rPr>
              <a:t> </a:t>
            </a:r>
            <a:r>
              <a:rPr lang="en-AU" sz="2800" dirty="0">
                <a:latin typeface="Arial"/>
                <a:cs typeface="Arial"/>
              </a:rPr>
              <a:t>below</a:t>
            </a:r>
            <a:r>
              <a:rPr lang="en-AU" sz="2800" spc="5" dirty="0">
                <a:latin typeface="Arial"/>
                <a:cs typeface="Arial"/>
              </a:rPr>
              <a:t> </a:t>
            </a:r>
            <a:r>
              <a:rPr lang="en-AU" sz="2800" dirty="0">
                <a:latin typeface="Arial"/>
                <a:cs typeface="Arial"/>
              </a:rPr>
              <a:t>so</a:t>
            </a:r>
            <a:r>
              <a:rPr lang="en-AU" sz="2800" spc="5" dirty="0">
                <a:latin typeface="Arial"/>
                <a:cs typeface="Arial"/>
              </a:rPr>
              <a:t> </a:t>
            </a:r>
            <a:r>
              <a:rPr lang="en-AU" sz="2800" dirty="0">
                <a:latin typeface="Arial"/>
                <a:cs typeface="Arial"/>
              </a:rPr>
              <a:t>please</a:t>
            </a:r>
            <a:r>
              <a:rPr lang="en-AU" sz="2800" spc="5" dirty="0">
                <a:latin typeface="Arial"/>
                <a:cs typeface="Arial"/>
              </a:rPr>
              <a:t> </a:t>
            </a:r>
            <a:r>
              <a:rPr lang="en-AU" sz="2800" dirty="0">
                <a:latin typeface="Arial"/>
                <a:cs typeface="Arial"/>
              </a:rPr>
              <a:t>take</a:t>
            </a:r>
            <a:r>
              <a:rPr lang="en-AU" sz="2800" spc="5" dirty="0">
                <a:latin typeface="Arial"/>
                <a:cs typeface="Arial"/>
              </a:rPr>
              <a:t> </a:t>
            </a:r>
            <a:r>
              <a:rPr lang="en-AU" sz="2800" dirty="0">
                <a:latin typeface="Arial"/>
                <a:cs typeface="Arial"/>
              </a:rPr>
              <a:t>the</a:t>
            </a:r>
            <a:r>
              <a:rPr lang="en-AU" sz="2800" spc="5" dirty="0">
                <a:latin typeface="Arial"/>
                <a:cs typeface="Arial"/>
              </a:rPr>
              <a:t> </a:t>
            </a:r>
            <a:r>
              <a:rPr lang="en-AU" sz="2800" dirty="0">
                <a:latin typeface="Arial"/>
                <a:cs typeface="Arial"/>
              </a:rPr>
              <a:t>time</a:t>
            </a:r>
            <a:r>
              <a:rPr lang="en-AU" sz="2800" spc="5" dirty="0">
                <a:latin typeface="Arial"/>
                <a:cs typeface="Arial"/>
              </a:rPr>
              <a:t> </a:t>
            </a:r>
            <a:r>
              <a:rPr lang="en-AU" sz="2800" dirty="0">
                <a:latin typeface="Arial"/>
                <a:cs typeface="Arial"/>
              </a:rPr>
              <a:t>to</a:t>
            </a:r>
            <a:r>
              <a:rPr lang="en-AU" sz="2800" spc="5" dirty="0">
                <a:latin typeface="Arial"/>
                <a:cs typeface="Arial"/>
              </a:rPr>
              <a:t> </a:t>
            </a:r>
            <a:r>
              <a:rPr lang="en-AU" sz="2800" dirty="0">
                <a:latin typeface="Arial"/>
                <a:cs typeface="Arial"/>
              </a:rPr>
              <a:t>tell</a:t>
            </a:r>
            <a:r>
              <a:rPr lang="en-AU" sz="2800" spc="5" dirty="0">
                <a:latin typeface="Arial"/>
                <a:cs typeface="Arial"/>
              </a:rPr>
              <a:t> </a:t>
            </a:r>
            <a:r>
              <a:rPr lang="en-AU" sz="2800" spc="-25" dirty="0">
                <a:latin typeface="Arial"/>
                <a:cs typeface="Arial"/>
              </a:rPr>
              <a:t>us </a:t>
            </a:r>
            <a:r>
              <a:rPr lang="en-AU" sz="2800" dirty="0">
                <a:latin typeface="Arial"/>
                <a:cs typeface="Arial"/>
              </a:rPr>
              <a:t>your</a:t>
            </a:r>
            <a:r>
              <a:rPr lang="en-AU" sz="2800" spc="-15" dirty="0">
                <a:latin typeface="Arial"/>
                <a:cs typeface="Arial"/>
              </a:rPr>
              <a:t> </a:t>
            </a:r>
            <a:r>
              <a:rPr lang="en-AU" sz="2800" dirty="0">
                <a:latin typeface="Arial"/>
                <a:cs typeface="Arial"/>
              </a:rPr>
              <a:t>views</a:t>
            </a:r>
            <a:r>
              <a:rPr lang="en-AU" sz="2800">
                <a:latin typeface="Arial"/>
                <a:cs typeface="Arial"/>
              </a:rPr>
              <a:t>.</a:t>
            </a:r>
            <a:r>
              <a:rPr lang="en-AU" sz="2800" spc="105">
                <a:latin typeface="Arial"/>
                <a:cs typeface="Arial"/>
              </a:rPr>
              <a:t> </a:t>
            </a:r>
          </a:p>
          <a:p>
            <a:r>
              <a:rPr lang="en-AU" sz="2800">
                <a:latin typeface="Arial"/>
                <a:cs typeface="Arial"/>
              </a:rPr>
              <a:t>The</a:t>
            </a:r>
            <a:r>
              <a:rPr lang="en-AU" sz="2800" spc="-10">
                <a:latin typeface="Arial"/>
                <a:cs typeface="Arial"/>
              </a:rPr>
              <a:t> </a:t>
            </a:r>
            <a:r>
              <a:rPr lang="en-AU" sz="2800" dirty="0">
                <a:latin typeface="Arial"/>
                <a:cs typeface="Arial"/>
              </a:rPr>
              <a:t>surveys</a:t>
            </a:r>
            <a:r>
              <a:rPr lang="en-AU" sz="2800" spc="-15" dirty="0">
                <a:latin typeface="Arial"/>
                <a:cs typeface="Arial"/>
              </a:rPr>
              <a:t> </a:t>
            </a:r>
            <a:r>
              <a:rPr lang="en-AU" sz="2800" dirty="0">
                <a:latin typeface="Arial"/>
                <a:cs typeface="Arial"/>
              </a:rPr>
              <a:t>are</a:t>
            </a:r>
            <a:r>
              <a:rPr lang="en-AU" sz="2800" spc="-10" dirty="0">
                <a:latin typeface="Arial"/>
                <a:cs typeface="Arial"/>
              </a:rPr>
              <a:t> </a:t>
            </a:r>
            <a:r>
              <a:rPr lang="en-AU" sz="2800" dirty="0">
                <a:latin typeface="Arial"/>
                <a:cs typeface="Arial"/>
              </a:rPr>
              <a:t>anonymous</a:t>
            </a:r>
            <a:r>
              <a:rPr lang="en-AU" sz="2800" spc="-10" dirty="0">
                <a:latin typeface="Arial"/>
                <a:cs typeface="Arial"/>
              </a:rPr>
              <a:t> </a:t>
            </a:r>
            <a:r>
              <a:rPr lang="en-AU" sz="2800" dirty="0">
                <a:latin typeface="Arial"/>
                <a:cs typeface="Arial"/>
              </a:rPr>
              <a:t>and</a:t>
            </a:r>
            <a:r>
              <a:rPr lang="en-AU" sz="2800" spc="-10" dirty="0">
                <a:latin typeface="Arial"/>
                <a:cs typeface="Arial"/>
              </a:rPr>
              <a:t> </a:t>
            </a:r>
            <a:r>
              <a:rPr lang="en-AU" sz="2800" dirty="0">
                <a:latin typeface="Arial"/>
                <a:cs typeface="Arial"/>
              </a:rPr>
              <a:t>will</a:t>
            </a:r>
            <a:r>
              <a:rPr lang="en-AU" sz="2800" spc="-15" dirty="0">
                <a:latin typeface="Arial"/>
                <a:cs typeface="Arial"/>
              </a:rPr>
              <a:t> </a:t>
            </a:r>
            <a:r>
              <a:rPr lang="en-AU" sz="2800" dirty="0">
                <a:latin typeface="Arial"/>
                <a:cs typeface="Arial"/>
              </a:rPr>
              <a:t>be</a:t>
            </a:r>
            <a:r>
              <a:rPr lang="en-AU" sz="2800" spc="-10" dirty="0">
                <a:latin typeface="Arial"/>
                <a:cs typeface="Arial"/>
              </a:rPr>
              <a:t> distributed </a:t>
            </a:r>
            <a:r>
              <a:rPr lang="en-AU" sz="2800" dirty="0">
                <a:latin typeface="Arial"/>
                <a:cs typeface="Arial"/>
              </a:rPr>
              <a:t>prior</a:t>
            </a:r>
            <a:r>
              <a:rPr lang="en-AU" sz="2800" spc="-25" dirty="0">
                <a:latin typeface="Arial"/>
                <a:cs typeface="Arial"/>
              </a:rPr>
              <a:t> </a:t>
            </a:r>
            <a:r>
              <a:rPr lang="en-AU" sz="2800" dirty="0">
                <a:latin typeface="Arial"/>
                <a:cs typeface="Arial"/>
              </a:rPr>
              <a:t>to</a:t>
            </a:r>
            <a:r>
              <a:rPr lang="en-AU" sz="2800" spc="-20" dirty="0">
                <a:latin typeface="Arial"/>
                <a:cs typeface="Arial"/>
              </a:rPr>
              <a:t> </a:t>
            </a:r>
            <a:r>
              <a:rPr lang="en-AU" sz="2800" dirty="0">
                <a:latin typeface="Arial"/>
                <a:cs typeface="Arial"/>
              </a:rPr>
              <a:t>the</a:t>
            </a:r>
            <a:r>
              <a:rPr lang="en-AU" sz="2800" spc="-20" dirty="0">
                <a:latin typeface="Arial"/>
                <a:cs typeface="Arial"/>
              </a:rPr>
              <a:t> </a:t>
            </a:r>
            <a:r>
              <a:rPr lang="en-AU" sz="2800" dirty="0">
                <a:latin typeface="Arial"/>
                <a:cs typeface="Arial"/>
              </a:rPr>
              <a:t>end</a:t>
            </a:r>
            <a:r>
              <a:rPr lang="en-AU" sz="2800" spc="-25" dirty="0">
                <a:latin typeface="Arial"/>
                <a:cs typeface="Arial"/>
              </a:rPr>
              <a:t> </a:t>
            </a:r>
            <a:r>
              <a:rPr lang="en-AU" sz="2800" dirty="0">
                <a:latin typeface="Arial"/>
                <a:cs typeface="Arial"/>
              </a:rPr>
              <a:t>of</a:t>
            </a:r>
            <a:r>
              <a:rPr lang="en-AU" sz="2800" spc="-20" dirty="0">
                <a:latin typeface="Arial"/>
                <a:cs typeface="Arial"/>
              </a:rPr>
              <a:t> </a:t>
            </a:r>
            <a:r>
              <a:rPr lang="en-AU" sz="2800" dirty="0">
                <a:latin typeface="Arial"/>
                <a:cs typeface="Arial"/>
              </a:rPr>
              <a:t>the</a:t>
            </a:r>
            <a:r>
              <a:rPr lang="en-AU" sz="2800" spc="-20" dirty="0">
                <a:latin typeface="Arial"/>
                <a:cs typeface="Arial"/>
              </a:rPr>
              <a:t> </a:t>
            </a:r>
            <a:r>
              <a:rPr lang="en-AU" sz="2800" dirty="0">
                <a:latin typeface="Arial"/>
                <a:cs typeface="Arial"/>
              </a:rPr>
              <a:t>teaching</a:t>
            </a:r>
            <a:r>
              <a:rPr lang="en-AU" sz="2800" spc="-25" dirty="0">
                <a:latin typeface="Arial"/>
                <a:cs typeface="Arial"/>
              </a:rPr>
              <a:t> </a:t>
            </a:r>
            <a:r>
              <a:rPr lang="en-AU" sz="2800" spc="-10" dirty="0">
                <a:latin typeface="Arial"/>
                <a:cs typeface="Arial"/>
              </a:rPr>
              <a:t>period.</a:t>
            </a:r>
            <a:endParaRPr lang="en-AU" sz="2800" dirty="0">
              <a:latin typeface="Arial"/>
              <a:cs typeface="Arial"/>
            </a:endParaRPr>
          </a:p>
          <a:p>
            <a:endParaRPr lang="en-AU" dirty="0"/>
          </a:p>
        </p:txBody>
      </p:sp>
    </p:spTree>
    <p:extLst>
      <p:ext uri="{BB962C8B-B14F-4D97-AF65-F5344CB8AC3E}">
        <p14:creationId xmlns:p14="http://schemas.microsoft.com/office/powerpoint/2010/main" val="190896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5BFE-3B35-3FAC-7391-5F43994C652B}"/>
              </a:ext>
            </a:extLst>
          </p:cNvPr>
          <p:cNvSpPr>
            <a:spLocks noGrp="1"/>
          </p:cNvSpPr>
          <p:nvPr>
            <p:ph type="title"/>
          </p:nvPr>
        </p:nvSpPr>
        <p:spPr/>
        <p:txBody>
          <a:bodyPr/>
          <a:lstStyle/>
          <a:p>
            <a:r>
              <a:rPr lang="en-AU" dirty="0">
                <a:solidFill>
                  <a:srgbClr val="FF0000"/>
                </a:solidFill>
              </a:rPr>
              <a:t>How to pass this subject (PLEASE!)</a:t>
            </a:r>
          </a:p>
        </p:txBody>
      </p:sp>
      <p:sp>
        <p:nvSpPr>
          <p:cNvPr id="3" name="Content Placeholder 2">
            <a:extLst>
              <a:ext uri="{FF2B5EF4-FFF2-40B4-BE49-F238E27FC236}">
                <a16:creationId xmlns:a16="http://schemas.microsoft.com/office/drawing/2014/main" id="{9CC9602A-7718-0882-5592-37220E105435}"/>
              </a:ext>
            </a:extLst>
          </p:cNvPr>
          <p:cNvSpPr>
            <a:spLocks noGrp="1"/>
          </p:cNvSpPr>
          <p:nvPr>
            <p:ph idx="1"/>
          </p:nvPr>
        </p:nvSpPr>
        <p:spPr/>
        <p:txBody>
          <a:bodyPr vert="horz" lIns="91440" tIns="45720" rIns="91440" bIns="45720" rtlCol="0" anchor="t">
            <a:normAutofit fontScale="92500" lnSpcReduction="20000"/>
          </a:bodyPr>
          <a:lstStyle/>
          <a:p>
            <a:pPr marR="0" algn="l"/>
            <a:r>
              <a:rPr lang="en-AU" sz="2800" dirty="0"/>
              <a:t>Attend </a:t>
            </a:r>
            <a:r>
              <a:rPr lang="en-AU" dirty="0"/>
              <a:t>Lectures</a:t>
            </a:r>
            <a:endParaRPr lang="en-AU" sz="2800" dirty="0"/>
          </a:p>
          <a:p>
            <a:pPr marR="0" algn="l"/>
            <a:r>
              <a:rPr lang="en-AU" sz="2800" dirty="0"/>
              <a:t>Complete </a:t>
            </a:r>
            <a:r>
              <a:rPr lang="en-AU" dirty="0"/>
              <a:t>Lab</a:t>
            </a:r>
            <a:r>
              <a:rPr lang="en-AU" sz="2800" dirty="0"/>
              <a:t> classes</a:t>
            </a:r>
            <a:endParaRPr lang="en-AU" sz="2800" dirty="0">
              <a:cs typeface="Calibri"/>
            </a:endParaRPr>
          </a:p>
          <a:p>
            <a:pPr lvl="1">
              <a:lnSpc>
                <a:spcPct val="80000"/>
              </a:lnSpc>
              <a:buFont typeface="Courier New" panose="020B0604020202020204" pitchFamily="34" charset="0"/>
              <a:buChar char="o"/>
            </a:pPr>
            <a:r>
              <a:rPr lang="en-AU" dirty="0">
                <a:cs typeface="Calibri"/>
              </a:rPr>
              <a:t>Some labs might take more than the allocated time. </a:t>
            </a:r>
          </a:p>
          <a:p>
            <a:pPr lvl="1">
              <a:lnSpc>
                <a:spcPct val="80000"/>
              </a:lnSpc>
              <a:buFont typeface="Courier New" panose="020B0604020202020204" pitchFamily="34" charset="0"/>
              <a:buChar char="o"/>
            </a:pPr>
            <a:r>
              <a:rPr lang="en-AU" dirty="0">
                <a:cs typeface="Calibri"/>
              </a:rPr>
              <a:t>You should be able to finish them on your own time (outside the session)</a:t>
            </a:r>
          </a:p>
          <a:p>
            <a:pPr lvl="1">
              <a:lnSpc>
                <a:spcPct val="80000"/>
              </a:lnSpc>
              <a:buFont typeface="Courier New" panose="020B0604020202020204" pitchFamily="34" charset="0"/>
              <a:buChar char="o"/>
            </a:pPr>
            <a:r>
              <a:rPr lang="en-AU" dirty="0">
                <a:cs typeface="Calibri"/>
              </a:rPr>
              <a:t>Seek help if needed in consultation and ask your lecturer</a:t>
            </a:r>
          </a:p>
          <a:p>
            <a:pPr lvl="1">
              <a:lnSpc>
                <a:spcPct val="80000"/>
              </a:lnSpc>
              <a:buFont typeface="Courier New" panose="020B0604020202020204" pitchFamily="34" charset="0"/>
              <a:buChar char="o"/>
            </a:pPr>
            <a:r>
              <a:rPr lang="en-AU" dirty="0">
                <a:cs typeface="Calibri"/>
              </a:rPr>
              <a:t>Although the solutions are provided in the Git repository, it's important to complete the labs yourself to fully understand the process.</a:t>
            </a:r>
            <a:endParaRPr lang="en-AU" dirty="0"/>
          </a:p>
          <a:p>
            <a:r>
              <a:rPr lang="en-AU" dirty="0">
                <a:cs typeface="Calibri"/>
              </a:rPr>
              <a:t>Active in the forum LMS, attend the scheduled consultations, and be proactive</a:t>
            </a:r>
            <a:endParaRPr lang="en-AU" dirty="0"/>
          </a:p>
          <a:p>
            <a:pPr marR="0" algn="l"/>
            <a:r>
              <a:rPr lang="en-AU" sz="2800" dirty="0"/>
              <a:t>Submit assignment (Do not COPY)</a:t>
            </a:r>
          </a:p>
          <a:p>
            <a:pPr marR="0" algn="l"/>
            <a:r>
              <a:rPr lang="en-AU" sz="2800" dirty="0"/>
              <a:t>Attend exam</a:t>
            </a:r>
          </a:p>
          <a:p>
            <a:pPr marR="0" algn="l"/>
            <a:r>
              <a:rPr lang="en-AU" sz="2800" dirty="0"/>
              <a:t>Practice… Practice… Practice…</a:t>
            </a:r>
          </a:p>
          <a:p>
            <a:endParaRPr lang="en-AU" dirty="0"/>
          </a:p>
          <a:p>
            <a:endParaRPr lang="en-AU" dirty="0"/>
          </a:p>
        </p:txBody>
      </p:sp>
    </p:spTree>
    <p:extLst>
      <p:ext uri="{BB962C8B-B14F-4D97-AF65-F5344CB8AC3E}">
        <p14:creationId xmlns:p14="http://schemas.microsoft.com/office/powerpoint/2010/main" val="286178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6D69-C4A8-5279-277C-5B47A12D7864}"/>
              </a:ext>
            </a:extLst>
          </p:cNvPr>
          <p:cNvSpPr>
            <a:spLocks noGrp="1"/>
          </p:cNvSpPr>
          <p:nvPr>
            <p:ph type="title"/>
          </p:nvPr>
        </p:nvSpPr>
        <p:spPr/>
        <p:txBody>
          <a:bodyPr/>
          <a:lstStyle/>
          <a:p>
            <a:r>
              <a:rPr lang="en-US" dirty="0">
                <a:ea typeface="Calibri Light"/>
                <a:cs typeface="Calibri Light"/>
              </a:rPr>
              <a:t>Setting up your environment for this unit</a:t>
            </a:r>
            <a:endParaRPr lang="en-US" dirty="0"/>
          </a:p>
        </p:txBody>
      </p:sp>
      <p:sp>
        <p:nvSpPr>
          <p:cNvPr id="3" name="Content Placeholder 2">
            <a:extLst>
              <a:ext uri="{FF2B5EF4-FFF2-40B4-BE49-F238E27FC236}">
                <a16:creationId xmlns:a16="http://schemas.microsoft.com/office/drawing/2014/main" id="{F261843C-ABD3-DD44-368F-32DE737DE979}"/>
              </a:ext>
            </a:extLst>
          </p:cNvPr>
          <p:cNvSpPr>
            <a:spLocks noGrp="1"/>
          </p:cNvSpPr>
          <p:nvPr>
            <p:ph idx="1"/>
          </p:nvPr>
        </p:nvSpPr>
        <p:spPr/>
        <p:txBody>
          <a:bodyPr vert="horz" lIns="91440" tIns="45720" rIns="91440" bIns="45720" rtlCol="0" anchor="t">
            <a:normAutofit/>
          </a:bodyPr>
          <a:lstStyle/>
          <a:p>
            <a:r>
              <a:rPr lang="en-US" dirty="0">
                <a:ea typeface="Calibri"/>
                <a:cs typeface="Calibri"/>
              </a:rPr>
              <a:t>Important to set up your laptop as early as possible (week 1). Please follow the instruction in your LMS, in the section </a:t>
            </a:r>
            <a:r>
              <a:rPr lang="en-US" b="1" dirty="0">
                <a:ea typeface="Calibri"/>
                <a:cs typeface="Calibri"/>
              </a:rPr>
              <a:t>IMPORTANT-software Usage, </a:t>
            </a:r>
            <a:r>
              <a:rPr lang="en-US">
                <a:ea typeface="Calibri"/>
                <a:cs typeface="Calibri"/>
              </a:rPr>
              <a:t>as follows:</a:t>
            </a:r>
            <a:endParaRPr lang="en-US" dirty="0" err="1"/>
          </a:p>
        </p:txBody>
      </p:sp>
      <p:pic>
        <p:nvPicPr>
          <p:cNvPr id="5" name="Picture 4" descr="A screenshot of a computer error&#10;&#10;Description automatically generated">
            <a:extLst>
              <a:ext uri="{FF2B5EF4-FFF2-40B4-BE49-F238E27FC236}">
                <a16:creationId xmlns:a16="http://schemas.microsoft.com/office/drawing/2014/main" id="{145F4594-A39B-72D1-6AFC-CAAEA0E15CE4}"/>
              </a:ext>
            </a:extLst>
          </p:cNvPr>
          <p:cNvPicPr>
            <a:picLocks noChangeAspect="1"/>
          </p:cNvPicPr>
          <p:nvPr/>
        </p:nvPicPr>
        <p:blipFill>
          <a:blip r:embed="rId2"/>
          <a:stretch>
            <a:fillRect/>
          </a:stretch>
        </p:blipFill>
        <p:spPr>
          <a:xfrm>
            <a:off x="1372643" y="3164390"/>
            <a:ext cx="9269261" cy="2168041"/>
          </a:xfrm>
          <a:prstGeom prst="rect">
            <a:avLst/>
          </a:prstGeom>
        </p:spPr>
      </p:pic>
    </p:spTree>
    <p:extLst>
      <p:ext uri="{BB962C8B-B14F-4D97-AF65-F5344CB8AC3E}">
        <p14:creationId xmlns:p14="http://schemas.microsoft.com/office/powerpoint/2010/main" val="66355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072C-49DF-7849-25C3-58A30729405F}"/>
              </a:ext>
            </a:extLst>
          </p:cNvPr>
          <p:cNvSpPr>
            <a:spLocks noGrp="1"/>
          </p:cNvSpPr>
          <p:nvPr>
            <p:ph type="title"/>
          </p:nvPr>
        </p:nvSpPr>
        <p:spPr/>
        <p:txBody>
          <a:bodyPr/>
          <a:lstStyle/>
          <a:p>
            <a:r>
              <a:rPr lang="en-AU" dirty="0"/>
              <a:t>SILO</a:t>
            </a:r>
          </a:p>
        </p:txBody>
      </p:sp>
      <p:sp>
        <p:nvSpPr>
          <p:cNvPr id="3" name="Content Placeholder 2">
            <a:extLst>
              <a:ext uri="{FF2B5EF4-FFF2-40B4-BE49-F238E27FC236}">
                <a16:creationId xmlns:a16="http://schemas.microsoft.com/office/drawing/2014/main" id="{6536766B-01AC-04B4-0BE8-015FACB8371F}"/>
              </a:ext>
            </a:extLst>
          </p:cNvPr>
          <p:cNvSpPr>
            <a:spLocks noGrp="1"/>
          </p:cNvSpPr>
          <p:nvPr>
            <p:ph idx="1"/>
          </p:nvPr>
        </p:nvSpPr>
        <p:spPr/>
        <p:txBody>
          <a:bodyPr/>
          <a:lstStyle/>
          <a:p>
            <a:r>
              <a:rPr lang="en-AU" dirty="0"/>
              <a:t>Upon successful completion of this subject, you should be able to:</a:t>
            </a:r>
          </a:p>
          <a:p>
            <a:pPr marL="914400" lvl="1" indent="-457200">
              <a:buFont typeface="+mj-lt"/>
              <a:buAutoNum type="arabicPeriod"/>
            </a:pPr>
            <a:r>
              <a:rPr lang="en-AU" dirty="0"/>
              <a:t>Design and Develop web applications using </a:t>
            </a:r>
            <a:r>
              <a:rPr lang="en-AU" dirty="0" err="1"/>
              <a:t>Javascript</a:t>
            </a:r>
            <a:endParaRPr lang="en-AU" dirty="0"/>
          </a:p>
          <a:p>
            <a:pPr marL="914400" lvl="1" indent="-457200">
              <a:buFont typeface="+mj-lt"/>
              <a:buAutoNum type="arabicPeriod"/>
            </a:pPr>
            <a:r>
              <a:rPr lang="en-AU" dirty="0"/>
              <a:t>Design and build a stateless web server based on cloud technologies</a:t>
            </a:r>
          </a:p>
          <a:p>
            <a:pPr marL="914400" lvl="1" indent="-457200">
              <a:buFont typeface="+mj-lt"/>
              <a:buAutoNum type="arabicPeriod"/>
            </a:pPr>
            <a:r>
              <a:rPr lang="en-AU" dirty="0"/>
              <a:t>Design and customize backend Web applications based on user requirements</a:t>
            </a:r>
          </a:p>
          <a:p>
            <a:pPr marL="914400" lvl="1" indent="-457200">
              <a:buFont typeface="+mj-lt"/>
              <a:buAutoNum type="arabicPeriod"/>
            </a:pPr>
            <a:r>
              <a:rPr lang="en-AU" dirty="0"/>
              <a:t>Use modern software engineering tools to build and deploy robust code for scalable web sites.</a:t>
            </a:r>
          </a:p>
          <a:p>
            <a:pPr marL="914400" lvl="1" indent="-457200">
              <a:buFont typeface="+mj-lt"/>
              <a:buAutoNum type="arabicPeriod"/>
            </a:pPr>
            <a:r>
              <a:rPr lang="en-AU" dirty="0"/>
              <a:t>Investigate storage technologies to determine optimal choice for a web site.</a:t>
            </a:r>
          </a:p>
          <a:p>
            <a:endParaRPr lang="en-AU" dirty="0"/>
          </a:p>
        </p:txBody>
      </p:sp>
    </p:spTree>
    <p:extLst>
      <p:ext uri="{BB962C8B-B14F-4D97-AF65-F5344CB8AC3E}">
        <p14:creationId xmlns:p14="http://schemas.microsoft.com/office/powerpoint/2010/main" val="366766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A582-346D-42A0-A27C-BDCF9B9FBB07}"/>
              </a:ext>
            </a:extLst>
          </p:cNvPr>
          <p:cNvSpPr>
            <a:spLocks noGrp="1"/>
          </p:cNvSpPr>
          <p:nvPr>
            <p:ph type="title"/>
          </p:nvPr>
        </p:nvSpPr>
        <p:spPr/>
        <p:txBody>
          <a:bodyPr/>
          <a:lstStyle/>
          <a:p>
            <a:r>
              <a:rPr lang="en-AU" dirty="0"/>
              <a:t>Code repository systems and version control using Git  </a:t>
            </a:r>
          </a:p>
        </p:txBody>
      </p:sp>
      <p:sp>
        <p:nvSpPr>
          <p:cNvPr id="3" name="Text Placeholder 2">
            <a:extLst>
              <a:ext uri="{FF2B5EF4-FFF2-40B4-BE49-F238E27FC236}">
                <a16:creationId xmlns:a16="http://schemas.microsoft.com/office/drawing/2014/main" id="{3145716E-E786-4FC8-B317-39DF67911E90}"/>
              </a:ext>
            </a:extLst>
          </p:cNvPr>
          <p:cNvSpPr>
            <a:spLocks noGrp="1"/>
          </p:cNvSpPr>
          <p:nvPr>
            <p:ph type="body" idx="1"/>
          </p:nvPr>
        </p:nvSpPr>
        <p:spPr/>
        <p:txBody>
          <a:bodyPr/>
          <a:lstStyle/>
          <a:p>
            <a:r>
              <a:rPr lang="en-AU" dirty="0"/>
              <a:t>Week 1</a:t>
            </a:r>
          </a:p>
        </p:txBody>
      </p:sp>
    </p:spTree>
    <p:extLst>
      <p:ext uri="{BB962C8B-B14F-4D97-AF65-F5344CB8AC3E}">
        <p14:creationId xmlns:p14="http://schemas.microsoft.com/office/powerpoint/2010/main" val="1957119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A940EA-6914-45D8-B8EC-3BA47950E3FE}"/>
              </a:ext>
            </a:extLst>
          </p:cNvPr>
          <p:cNvSpPr>
            <a:spLocks noGrp="1"/>
          </p:cNvSpPr>
          <p:nvPr>
            <p:ph type="title"/>
          </p:nvPr>
        </p:nvSpPr>
        <p:spPr/>
        <p:txBody>
          <a:bodyPr/>
          <a:lstStyle/>
          <a:p>
            <a:r>
              <a:rPr lang="en-AU" dirty="0"/>
              <a:t>What is Cloud Computing?</a:t>
            </a:r>
          </a:p>
        </p:txBody>
      </p:sp>
      <p:sp>
        <p:nvSpPr>
          <p:cNvPr id="9" name="Content Placeholder 8">
            <a:extLst>
              <a:ext uri="{FF2B5EF4-FFF2-40B4-BE49-F238E27FC236}">
                <a16:creationId xmlns:a16="http://schemas.microsoft.com/office/drawing/2014/main" id="{AE9E7E48-0CA4-435E-A052-393EB1E914FD}"/>
              </a:ext>
            </a:extLst>
          </p:cNvPr>
          <p:cNvSpPr>
            <a:spLocks noGrp="1"/>
          </p:cNvSpPr>
          <p:nvPr>
            <p:ph sz="half" idx="1"/>
          </p:nvPr>
        </p:nvSpPr>
        <p:spPr/>
        <p:txBody>
          <a:bodyPr>
            <a:normAutofit/>
          </a:bodyPr>
          <a:lstStyle/>
          <a:p>
            <a:r>
              <a:rPr lang="en-AU" dirty="0"/>
              <a:t>The cloud’ </a:t>
            </a:r>
            <a:r>
              <a:rPr lang="en-AU" dirty="0">
                <a:sym typeface="Wingdings" panose="05000000000000000000" pitchFamily="2" charset="2"/>
              </a:rPr>
              <a:t> </a:t>
            </a:r>
            <a:r>
              <a:rPr lang="en-AU" dirty="0"/>
              <a:t>servers that are accessed over the Internet</a:t>
            </a:r>
          </a:p>
          <a:p>
            <a:r>
              <a:rPr lang="en-AU" dirty="0"/>
              <a:t>Cloud servers are located in data </a:t>
            </a:r>
            <a:r>
              <a:rPr lang="en-AU" dirty="0" err="1"/>
              <a:t>centers</a:t>
            </a:r>
            <a:r>
              <a:rPr lang="en-AU" dirty="0"/>
              <a:t> all over the world. </a:t>
            </a:r>
          </a:p>
          <a:p>
            <a:r>
              <a:rPr lang="en-AU" dirty="0"/>
              <a:t>Users/companies do not have to manage physical servers</a:t>
            </a:r>
          </a:p>
        </p:txBody>
      </p:sp>
      <p:pic>
        <p:nvPicPr>
          <p:cNvPr id="14" name="Picture 13">
            <a:extLst>
              <a:ext uri="{FF2B5EF4-FFF2-40B4-BE49-F238E27FC236}">
                <a16:creationId xmlns:a16="http://schemas.microsoft.com/office/drawing/2014/main" id="{4B8BE110-4D4E-465C-959F-088C9623B91C}"/>
              </a:ext>
            </a:extLst>
          </p:cNvPr>
          <p:cNvPicPr>
            <a:picLocks noChangeAspect="1"/>
          </p:cNvPicPr>
          <p:nvPr/>
        </p:nvPicPr>
        <p:blipFill>
          <a:blip r:embed="rId4"/>
          <a:stretch>
            <a:fillRect/>
          </a:stretch>
        </p:blipFill>
        <p:spPr>
          <a:xfrm>
            <a:off x="6238259" y="2336873"/>
            <a:ext cx="3918239" cy="3599313"/>
          </a:xfrm>
          <a:prstGeom prst="rect">
            <a:avLst/>
          </a:prstGeom>
        </p:spPr>
      </p:pic>
    </p:spTree>
    <p:extLst>
      <p:ext uri="{BB962C8B-B14F-4D97-AF65-F5344CB8AC3E}">
        <p14:creationId xmlns:p14="http://schemas.microsoft.com/office/powerpoint/2010/main" val="26860723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370E-9883-4C34-B278-2D1ADA65CB4B}"/>
              </a:ext>
            </a:extLst>
          </p:cNvPr>
          <p:cNvSpPr>
            <a:spLocks noGrp="1"/>
          </p:cNvSpPr>
          <p:nvPr>
            <p:ph type="title"/>
          </p:nvPr>
        </p:nvSpPr>
        <p:spPr/>
        <p:txBody>
          <a:bodyPr/>
          <a:lstStyle/>
          <a:p>
            <a:r>
              <a:rPr lang="en-AU" dirty="0"/>
              <a:t>Why do we need cloud computing?</a:t>
            </a:r>
          </a:p>
        </p:txBody>
      </p:sp>
      <p:sp>
        <p:nvSpPr>
          <p:cNvPr id="3" name="Content Placeholder 2">
            <a:extLst>
              <a:ext uri="{FF2B5EF4-FFF2-40B4-BE49-F238E27FC236}">
                <a16:creationId xmlns:a16="http://schemas.microsoft.com/office/drawing/2014/main" id="{C3430A72-F9D7-448C-99BD-5EACA27520D8}"/>
              </a:ext>
            </a:extLst>
          </p:cNvPr>
          <p:cNvSpPr>
            <a:spLocks noGrp="1"/>
          </p:cNvSpPr>
          <p:nvPr>
            <p:ph sz="half" idx="1"/>
          </p:nvPr>
        </p:nvSpPr>
        <p:spPr/>
        <p:txBody>
          <a:bodyPr>
            <a:normAutofit/>
          </a:bodyPr>
          <a:lstStyle/>
          <a:p>
            <a:r>
              <a:rPr lang="en-AU" dirty="0"/>
              <a:t>Removes some IT costs and overhead</a:t>
            </a:r>
          </a:p>
          <a:p>
            <a:r>
              <a:rPr lang="en-AU" dirty="0"/>
              <a:t>Easier for companies to operate internationally</a:t>
            </a:r>
          </a:p>
          <a:p>
            <a:r>
              <a:rPr lang="en-AU" dirty="0"/>
              <a:t>Reliability</a:t>
            </a:r>
          </a:p>
          <a:p>
            <a:r>
              <a:rPr lang="en-AU" dirty="0"/>
              <a:t>More contents will be explained in Lecture 10</a:t>
            </a:r>
          </a:p>
        </p:txBody>
      </p:sp>
      <p:pic>
        <p:nvPicPr>
          <p:cNvPr id="2050" name="Picture 2" descr="infographic showing who manages what in cloud computing services">
            <a:extLst>
              <a:ext uri="{FF2B5EF4-FFF2-40B4-BE49-F238E27FC236}">
                <a16:creationId xmlns:a16="http://schemas.microsoft.com/office/drawing/2014/main" id="{E5624705-53CA-4574-81D1-7B56D507825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795517" y="2323132"/>
            <a:ext cx="6944001" cy="35993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0F12868-A0E3-48CA-AB86-992DE068A046}"/>
              </a:ext>
            </a:extLst>
          </p:cNvPr>
          <p:cNvSpPr txBox="1"/>
          <p:nvPr/>
        </p:nvSpPr>
        <p:spPr>
          <a:xfrm>
            <a:off x="7766652" y="5563673"/>
            <a:ext cx="4425349" cy="276999"/>
          </a:xfrm>
          <a:prstGeom prst="rect">
            <a:avLst/>
          </a:prstGeom>
          <a:noFill/>
        </p:spPr>
        <p:txBody>
          <a:bodyPr wrap="square">
            <a:spAutoFit/>
          </a:bodyPr>
          <a:lstStyle/>
          <a:p>
            <a:r>
              <a:rPr lang="en-AU" sz="1200" dirty="0"/>
              <a:t>https://www.ibm.com/au-en/cloud/learn/cloud-computing</a:t>
            </a:r>
          </a:p>
        </p:txBody>
      </p:sp>
    </p:spTree>
    <p:extLst>
      <p:ext uri="{BB962C8B-B14F-4D97-AF65-F5344CB8AC3E}">
        <p14:creationId xmlns:p14="http://schemas.microsoft.com/office/powerpoint/2010/main" val="2425654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170B82-E141-4336-9CB0-A1EE9776F540}"/>
              </a:ext>
            </a:extLst>
          </p:cNvPr>
          <p:cNvSpPr>
            <a:spLocks noGrp="1"/>
          </p:cNvSpPr>
          <p:nvPr>
            <p:ph type="title"/>
          </p:nvPr>
        </p:nvSpPr>
        <p:spPr/>
        <p:txBody>
          <a:bodyPr/>
          <a:lstStyle/>
          <a:p>
            <a:r>
              <a:rPr lang="en-AU" dirty="0"/>
              <a:t>Code Repository and Version Control</a:t>
            </a:r>
          </a:p>
        </p:txBody>
      </p:sp>
      <p:sp>
        <p:nvSpPr>
          <p:cNvPr id="9" name="Text Placeholder 8">
            <a:extLst>
              <a:ext uri="{FF2B5EF4-FFF2-40B4-BE49-F238E27FC236}">
                <a16:creationId xmlns:a16="http://schemas.microsoft.com/office/drawing/2014/main" id="{D1530620-8466-4E45-854A-D4D33DF9F880}"/>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70607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B8DC2F1-CF56-4BD5-8EED-4416C98C5B74}"/>
              </a:ext>
            </a:extLst>
          </p:cNvPr>
          <p:cNvSpPr>
            <a:spLocks noGrp="1"/>
          </p:cNvSpPr>
          <p:nvPr>
            <p:ph type="title"/>
          </p:nvPr>
        </p:nvSpPr>
        <p:spPr/>
        <p:txBody>
          <a:bodyPr/>
          <a:lstStyle/>
          <a:p>
            <a:r>
              <a:rPr lang="en-AU" dirty="0"/>
              <a:t>Code Repository</a:t>
            </a:r>
          </a:p>
        </p:txBody>
      </p:sp>
      <p:sp>
        <p:nvSpPr>
          <p:cNvPr id="15" name="Content Placeholder 14">
            <a:extLst>
              <a:ext uri="{FF2B5EF4-FFF2-40B4-BE49-F238E27FC236}">
                <a16:creationId xmlns:a16="http://schemas.microsoft.com/office/drawing/2014/main" id="{0B22EE81-CBC3-4166-BE03-2B5642412555}"/>
              </a:ext>
            </a:extLst>
          </p:cNvPr>
          <p:cNvSpPr>
            <a:spLocks noGrp="1"/>
          </p:cNvSpPr>
          <p:nvPr>
            <p:ph sz="half" idx="1"/>
          </p:nvPr>
        </p:nvSpPr>
        <p:spPr/>
        <p:txBody>
          <a:bodyPr/>
          <a:lstStyle/>
          <a:p>
            <a:r>
              <a:rPr lang="en-AU" dirty="0"/>
              <a:t>Centralised storage for the source code and other related materials</a:t>
            </a:r>
          </a:p>
          <a:p>
            <a:r>
              <a:rPr lang="en-AU" dirty="0"/>
              <a:t>Main aim is for safekeeping</a:t>
            </a:r>
          </a:p>
          <a:p>
            <a:r>
              <a:rPr lang="en-AU" dirty="0"/>
              <a:t>Stored for public/private access</a:t>
            </a:r>
          </a:p>
          <a:p>
            <a:endParaRPr lang="en-AU" dirty="0"/>
          </a:p>
        </p:txBody>
      </p:sp>
      <p:pic>
        <p:nvPicPr>
          <p:cNvPr id="22" name="Content Placeholder 21">
            <a:extLst>
              <a:ext uri="{FF2B5EF4-FFF2-40B4-BE49-F238E27FC236}">
                <a16:creationId xmlns:a16="http://schemas.microsoft.com/office/drawing/2014/main" id="{A705E86F-A782-4D35-8687-6EC4616ABB43}"/>
              </a:ext>
            </a:extLst>
          </p:cNvPr>
          <p:cNvPicPr>
            <a:picLocks noGrp="1" noChangeAspect="1"/>
          </p:cNvPicPr>
          <p:nvPr>
            <p:ph sz="half" idx="2"/>
          </p:nvPr>
        </p:nvPicPr>
        <p:blipFill>
          <a:blip r:embed="rId4"/>
          <a:stretch>
            <a:fillRect/>
          </a:stretch>
        </p:blipFill>
        <p:spPr>
          <a:xfrm>
            <a:off x="6334103" y="2336800"/>
            <a:ext cx="3221081" cy="3598863"/>
          </a:xfrm>
        </p:spPr>
      </p:pic>
    </p:spTree>
    <p:extLst>
      <p:ext uri="{BB962C8B-B14F-4D97-AF65-F5344CB8AC3E}">
        <p14:creationId xmlns:p14="http://schemas.microsoft.com/office/powerpoint/2010/main" val="2925412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2D1B5-7327-B65C-4892-F2A95006A45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3300" b="0" kern="1200">
                <a:solidFill>
                  <a:schemeClr val="tx1"/>
                </a:solidFill>
                <a:latin typeface="+mj-lt"/>
                <a:ea typeface="+mj-ea"/>
                <a:cs typeface="+mj-cs"/>
              </a:rPr>
              <a:t>Oracle Academy </a:t>
            </a:r>
            <a:r>
              <a:rPr lang="en-US" sz="3300" kern="1200">
                <a:solidFill>
                  <a:schemeClr val="tx1"/>
                </a:solidFill>
                <a:latin typeface="+mj-lt"/>
                <a:ea typeface="+mj-ea"/>
                <a:cs typeface="+mj-cs"/>
              </a:rPr>
              <a:t>(It expires only 12 weeks)</a:t>
            </a:r>
            <a:br>
              <a:rPr lang="en-US" sz="3300" kern="1200">
                <a:solidFill>
                  <a:schemeClr val="tx1"/>
                </a:solidFill>
                <a:latin typeface="+mj-lt"/>
                <a:ea typeface="+mj-ea"/>
                <a:cs typeface="+mj-cs"/>
              </a:rPr>
            </a:br>
            <a:r>
              <a:rPr lang="en-US" sz="3300" b="0" kern="1200">
                <a:solidFill>
                  <a:schemeClr val="tx1"/>
                </a:solidFill>
                <a:latin typeface="+mj-lt"/>
                <a:ea typeface="+mj-ea"/>
                <a:cs typeface="+mj-cs"/>
              </a:rPr>
              <a:t>Oracle Cloud </a:t>
            </a:r>
            <a:r>
              <a:rPr lang="en-US" sz="3300" kern="1200">
                <a:solidFill>
                  <a:schemeClr val="tx1"/>
                </a:solidFill>
                <a:latin typeface="+mj-lt"/>
                <a:ea typeface="+mj-ea"/>
                <a:cs typeface="+mj-cs"/>
              </a:rPr>
              <a:t>(IMPORTANT NOTE: Must have a credit card)</a:t>
            </a:r>
            <a:br>
              <a:rPr lang="en-US" sz="3300" b="0" kern="1200">
                <a:solidFill>
                  <a:schemeClr val="tx1"/>
                </a:solidFill>
                <a:latin typeface="+mj-lt"/>
                <a:ea typeface="+mj-ea"/>
                <a:cs typeface="+mj-cs"/>
              </a:rPr>
            </a:br>
            <a:r>
              <a:rPr lang="en-US" sz="3300" b="0" kern="1200">
                <a:solidFill>
                  <a:schemeClr val="tx1"/>
                </a:solidFill>
                <a:latin typeface="+mj-lt"/>
                <a:ea typeface="+mj-ea"/>
                <a:cs typeface="+mj-cs"/>
              </a:rPr>
              <a:t>AWS Academy </a:t>
            </a:r>
            <a:br>
              <a:rPr lang="en-US" sz="3300" b="0" kern="1200">
                <a:solidFill>
                  <a:schemeClr val="tx1"/>
                </a:solidFill>
                <a:latin typeface="+mj-lt"/>
                <a:ea typeface="+mj-ea"/>
                <a:cs typeface="+mj-cs"/>
              </a:rPr>
            </a:br>
            <a:r>
              <a:rPr lang="en-US" sz="3300" b="0" kern="1200">
                <a:solidFill>
                  <a:schemeClr val="tx1"/>
                </a:solidFill>
                <a:latin typeface="+mj-lt"/>
                <a:ea typeface="+mj-ea"/>
                <a:cs typeface="+mj-cs"/>
              </a:rPr>
              <a:t>AWS Cloud </a:t>
            </a:r>
          </a:p>
        </p:txBody>
      </p:sp>
    </p:spTree>
    <p:extLst>
      <p:ext uri="{BB962C8B-B14F-4D97-AF65-F5344CB8AC3E}">
        <p14:creationId xmlns:p14="http://schemas.microsoft.com/office/powerpoint/2010/main" val="11023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FC2A-65A2-434D-A980-0DFFCE4C1DD9}"/>
              </a:ext>
            </a:extLst>
          </p:cNvPr>
          <p:cNvSpPr>
            <a:spLocks noGrp="1"/>
          </p:cNvSpPr>
          <p:nvPr>
            <p:ph type="title"/>
          </p:nvPr>
        </p:nvSpPr>
        <p:spPr/>
        <p:txBody>
          <a:bodyPr/>
          <a:lstStyle/>
          <a:p>
            <a:r>
              <a:rPr lang="en-AU" dirty="0"/>
              <a:t>Version Control: Why Use it?</a:t>
            </a:r>
          </a:p>
        </p:txBody>
      </p:sp>
      <p:sp>
        <p:nvSpPr>
          <p:cNvPr id="3" name="Content Placeholder 2">
            <a:extLst>
              <a:ext uri="{FF2B5EF4-FFF2-40B4-BE49-F238E27FC236}">
                <a16:creationId xmlns:a16="http://schemas.microsoft.com/office/drawing/2014/main" id="{36F18178-9B12-404A-B151-CEF78954A3BE}"/>
              </a:ext>
            </a:extLst>
          </p:cNvPr>
          <p:cNvSpPr>
            <a:spLocks noGrp="1"/>
          </p:cNvSpPr>
          <p:nvPr>
            <p:ph sz="half" idx="1"/>
          </p:nvPr>
        </p:nvSpPr>
        <p:spPr/>
        <p:txBody>
          <a:bodyPr>
            <a:normAutofit/>
          </a:bodyPr>
          <a:lstStyle/>
          <a:p>
            <a:r>
              <a:rPr lang="en-AU" dirty="0"/>
              <a:t>Collaboration</a:t>
            </a:r>
          </a:p>
          <a:p>
            <a:r>
              <a:rPr lang="en-AU" dirty="0"/>
              <a:t>Imagine a team of people are working on the same set of files.</a:t>
            </a:r>
          </a:p>
          <a:p>
            <a:r>
              <a:rPr lang="en-AU" dirty="0"/>
              <a:t>If two people change the same file at the same time, then there will be inconsistencies.</a:t>
            </a:r>
          </a:p>
          <a:p>
            <a:r>
              <a:rPr lang="en-AU" dirty="0"/>
              <a:t>People will be overwriting each others changes.</a:t>
            </a:r>
          </a:p>
          <a:p>
            <a:endParaRPr lang="en-AU" dirty="0"/>
          </a:p>
        </p:txBody>
      </p:sp>
      <p:pic>
        <p:nvPicPr>
          <p:cNvPr id="9" name="Content Placeholder 8">
            <a:extLst>
              <a:ext uri="{FF2B5EF4-FFF2-40B4-BE49-F238E27FC236}">
                <a16:creationId xmlns:a16="http://schemas.microsoft.com/office/drawing/2014/main" id="{D01AC485-E18B-4956-B50B-DF82E49CA359}"/>
              </a:ext>
            </a:extLst>
          </p:cNvPr>
          <p:cNvPicPr>
            <a:picLocks noGrp="1" noChangeAspect="1"/>
          </p:cNvPicPr>
          <p:nvPr>
            <p:ph sz="half" idx="2"/>
          </p:nvPr>
        </p:nvPicPr>
        <p:blipFill>
          <a:blip r:embed="rId4"/>
          <a:stretch>
            <a:fillRect/>
          </a:stretch>
        </p:blipFill>
        <p:spPr>
          <a:xfrm>
            <a:off x="6172202" y="2688145"/>
            <a:ext cx="5711404" cy="2896772"/>
          </a:xfrm>
        </p:spPr>
      </p:pic>
    </p:spTree>
    <p:extLst>
      <p:ext uri="{BB962C8B-B14F-4D97-AF65-F5344CB8AC3E}">
        <p14:creationId xmlns:p14="http://schemas.microsoft.com/office/powerpoint/2010/main" val="809130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D4F4-4B48-4165-86E7-FA9B9FC57FAF}"/>
              </a:ext>
            </a:extLst>
          </p:cNvPr>
          <p:cNvSpPr>
            <a:spLocks noGrp="1"/>
          </p:cNvSpPr>
          <p:nvPr>
            <p:ph type="title"/>
          </p:nvPr>
        </p:nvSpPr>
        <p:spPr/>
        <p:txBody>
          <a:bodyPr/>
          <a:lstStyle/>
          <a:p>
            <a:r>
              <a:rPr lang="en-AU" dirty="0"/>
              <a:t>Why use a VCS?</a:t>
            </a:r>
          </a:p>
        </p:txBody>
      </p:sp>
      <p:sp>
        <p:nvSpPr>
          <p:cNvPr id="8" name="Content Placeholder 7">
            <a:extLst>
              <a:ext uri="{FF2B5EF4-FFF2-40B4-BE49-F238E27FC236}">
                <a16:creationId xmlns:a16="http://schemas.microsoft.com/office/drawing/2014/main" id="{A3397CF0-A7CC-4430-9F4E-7DE1EDF9101D}"/>
              </a:ext>
            </a:extLst>
          </p:cNvPr>
          <p:cNvSpPr>
            <a:spLocks noGrp="1"/>
          </p:cNvSpPr>
          <p:nvPr>
            <p:ph idx="1"/>
          </p:nvPr>
        </p:nvSpPr>
        <p:spPr/>
        <p:txBody>
          <a:bodyPr>
            <a:normAutofit lnSpcReduction="10000"/>
          </a:bodyPr>
          <a:lstStyle/>
          <a:p>
            <a:r>
              <a:rPr lang="en-AU" dirty="0"/>
              <a:t>A “time machine” </a:t>
            </a:r>
            <a:r>
              <a:rPr lang="en-AU" dirty="0">
                <a:sym typeface="Wingdings" panose="05000000000000000000" pitchFamily="2" charset="2"/>
              </a:rPr>
              <a:t> going back to an old version</a:t>
            </a:r>
          </a:p>
          <a:p>
            <a:r>
              <a:rPr lang="en-AU" dirty="0">
                <a:sym typeface="Wingdings" panose="05000000000000000000" pitchFamily="2" charset="2"/>
              </a:rPr>
              <a:t>There is only one active project/version. Everything else (all previous versions) are neatly packed up inside the VCS.</a:t>
            </a:r>
          </a:p>
          <a:p>
            <a:r>
              <a:rPr lang="en-AU" dirty="0">
                <a:sym typeface="Wingdings" panose="05000000000000000000" pitchFamily="2" charset="2"/>
              </a:rPr>
              <a:t>Understanding what happened</a:t>
            </a:r>
          </a:p>
          <a:p>
            <a:pPr lvl="1"/>
            <a:r>
              <a:rPr lang="en-AU" dirty="0">
                <a:sym typeface="Wingdings" panose="05000000000000000000" pitchFamily="2" charset="2"/>
              </a:rPr>
              <a:t>Description for every changes</a:t>
            </a:r>
          </a:p>
          <a:p>
            <a:r>
              <a:rPr lang="en-AU" dirty="0">
                <a:sym typeface="Wingdings" panose="05000000000000000000" pitchFamily="2" charset="2"/>
              </a:rPr>
              <a:t>Backup</a:t>
            </a:r>
          </a:p>
          <a:p>
            <a:pPr lvl="1"/>
            <a:r>
              <a:rPr lang="en-AU" dirty="0"/>
              <a:t>In the case of distributed VCS such as Git, every team member has a full-blown version of the project on his disk including the project’s complete history.</a:t>
            </a:r>
          </a:p>
          <a:p>
            <a:pPr lvl="1"/>
            <a:r>
              <a:rPr lang="en-AU" dirty="0"/>
              <a:t>So even if your central server breaks down you can still get a copy from your teammates local </a:t>
            </a:r>
            <a:r>
              <a:rPr lang="en-AU" dirty="0" err="1"/>
              <a:t>Gitrepository</a:t>
            </a:r>
            <a:r>
              <a:rPr lang="en-AU" dirty="0"/>
              <a:t>.</a:t>
            </a:r>
          </a:p>
        </p:txBody>
      </p:sp>
    </p:spTree>
    <p:extLst>
      <p:ext uri="{BB962C8B-B14F-4D97-AF65-F5344CB8AC3E}">
        <p14:creationId xmlns:p14="http://schemas.microsoft.com/office/powerpoint/2010/main" val="625019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F11E-26DB-464A-9CE9-64FB6A71E90B}"/>
              </a:ext>
            </a:extLst>
          </p:cNvPr>
          <p:cNvSpPr>
            <a:spLocks noGrp="1"/>
          </p:cNvSpPr>
          <p:nvPr>
            <p:ph type="title"/>
          </p:nvPr>
        </p:nvSpPr>
        <p:spPr/>
        <p:txBody>
          <a:bodyPr/>
          <a:lstStyle/>
          <a:p>
            <a:r>
              <a:rPr lang="en-AU" dirty="0"/>
              <a:t>Benefit of VCS</a:t>
            </a:r>
          </a:p>
        </p:txBody>
      </p:sp>
      <p:sp>
        <p:nvSpPr>
          <p:cNvPr id="3" name="Content Placeholder 2">
            <a:extLst>
              <a:ext uri="{FF2B5EF4-FFF2-40B4-BE49-F238E27FC236}">
                <a16:creationId xmlns:a16="http://schemas.microsoft.com/office/drawing/2014/main" id="{4BC0EA98-74A5-4468-AD30-96C26A66B7E4}"/>
              </a:ext>
            </a:extLst>
          </p:cNvPr>
          <p:cNvSpPr>
            <a:spLocks noGrp="1"/>
          </p:cNvSpPr>
          <p:nvPr>
            <p:ph idx="1"/>
          </p:nvPr>
        </p:nvSpPr>
        <p:spPr>
          <a:xfrm>
            <a:off x="838200" y="1417320"/>
            <a:ext cx="10515600" cy="4759643"/>
          </a:xfrm>
        </p:spPr>
        <p:txBody>
          <a:bodyPr>
            <a:normAutofit lnSpcReduction="10000"/>
          </a:bodyPr>
          <a:lstStyle/>
          <a:p>
            <a:r>
              <a:rPr lang="en-AU" dirty="0"/>
              <a:t>A complete long-term change history of every file</a:t>
            </a:r>
          </a:p>
          <a:p>
            <a:pPr lvl="1"/>
            <a:r>
              <a:rPr lang="en-AU" dirty="0"/>
              <a:t>This means every change made by many individuals over the years. Changes include the creation and deletion of files as well as edits to their contents.</a:t>
            </a:r>
          </a:p>
          <a:p>
            <a:r>
              <a:rPr lang="en-AU" dirty="0"/>
              <a:t>Branching and merging</a:t>
            </a:r>
          </a:p>
          <a:p>
            <a:pPr lvl="1"/>
            <a:r>
              <a:rPr lang="en-AU" dirty="0"/>
              <a:t>Creating a 'branch' in VCS tools keeps multiple streams of work independent from each other while also providing the facility to merge that work back together, enabling developers to verify that the changes on each branch do not conflict. </a:t>
            </a:r>
          </a:p>
          <a:p>
            <a:r>
              <a:rPr lang="en-AU" dirty="0"/>
              <a:t>Traceability</a:t>
            </a:r>
          </a:p>
          <a:p>
            <a:pPr lvl="1"/>
            <a:r>
              <a:rPr lang="en-AU" dirty="0"/>
              <a:t>Being able to trace each change made to the software and connect it to project management and bug tracking software such as Jira, and being able to annotate each change with a message describing the purpose and intent of the change </a:t>
            </a:r>
          </a:p>
        </p:txBody>
      </p:sp>
    </p:spTree>
    <p:extLst>
      <p:ext uri="{BB962C8B-B14F-4D97-AF65-F5344CB8AC3E}">
        <p14:creationId xmlns:p14="http://schemas.microsoft.com/office/powerpoint/2010/main" val="887807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3589-7773-4B76-A5CF-8A10FCFC5076}"/>
              </a:ext>
            </a:extLst>
          </p:cNvPr>
          <p:cNvSpPr>
            <a:spLocks noGrp="1"/>
          </p:cNvSpPr>
          <p:nvPr>
            <p:ph type="title"/>
          </p:nvPr>
        </p:nvSpPr>
        <p:spPr/>
        <p:txBody>
          <a:bodyPr/>
          <a:lstStyle/>
          <a:p>
            <a:r>
              <a:rPr lang="en-AU" dirty="0"/>
              <a:t>Types of VCN</a:t>
            </a:r>
          </a:p>
        </p:txBody>
      </p:sp>
      <p:sp>
        <p:nvSpPr>
          <p:cNvPr id="7" name="Text Placeholder 6">
            <a:extLst>
              <a:ext uri="{FF2B5EF4-FFF2-40B4-BE49-F238E27FC236}">
                <a16:creationId xmlns:a16="http://schemas.microsoft.com/office/drawing/2014/main" id="{D73730E1-777E-4049-87AA-7F9D339B759A}"/>
              </a:ext>
            </a:extLst>
          </p:cNvPr>
          <p:cNvSpPr>
            <a:spLocks noGrp="1"/>
          </p:cNvSpPr>
          <p:nvPr>
            <p:ph type="body" idx="1"/>
          </p:nvPr>
        </p:nvSpPr>
        <p:spPr/>
        <p:txBody>
          <a:bodyPr/>
          <a:lstStyle/>
          <a:p>
            <a:r>
              <a:rPr lang="en-AU" dirty="0"/>
              <a:t>Centralised Version Control</a:t>
            </a:r>
          </a:p>
        </p:txBody>
      </p:sp>
      <p:sp>
        <p:nvSpPr>
          <p:cNvPr id="3" name="Content Placeholder 2">
            <a:extLst>
              <a:ext uri="{FF2B5EF4-FFF2-40B4-BE49-F238E27FC236}">
                <a16:creationId xmlns:a16="http://schemas.microsoft.com/office/drawing/2014/main" id="{16E65F54-E09E-4D9B-9159-3A8113FD4C39}"/>
              </a:ext>
            </a:extLst>
          </p:cNvPr>
          <p:cNvSpPr>
            <a:spLocks noGrp="1"/>
          </p:cNvSpPr>
          <p:nvPr>
            <p:ph sz="half" idx="2"/>
          </p:nvPr>
        </p:nvSpPr>
        <p:spPr/>
        <p:txBody>
          <a:bodyPr/>
          <a:lstStyle/>
          <a:p>
            <a:r>
              <a:rPr lang="en-AU" dirty="0"/>
              <a:t>Single shared repository </a:t>
            </a:r>
          </a:p>
          <a:p>
            <a:r>
              <a:rPr lang="en-AU" dirty="0"/>
              <a:t>Team members must checkout individual file</a:t>
            </a:r>
          </a:p>
          <a:p>
            <a:r>
              <a:rPr lang="en-AU" dirty="0"/>
              <a:t>Example:</a:t>
            </a:r>
          </a:p>
          <a:p>
            <a:pPr lvl="1"/>
            <a:r>
              <a:rPr lang="en-AU" dirty="0"/>
              <a:t>CVS, Subversion (SVN), Perforce</a:t>
            </a:r>
          </a:p>
        </p:txBody>
      </p:sp>
      <p:sp>
        <p:nvSpPr>
          <p:cNvPr id="8" name="Text Placeholder 7">
            <a:extLst>
              <a:ext uri="{FF2B5EF4-FFF2-40B4-BE49-F238E27FC236}">
                <a16:creationId xmlns:a16="http://schemas.microsoft.com/office/drawing/2014/main" id="{1027BE55-3794-4C48-BD73-071A06FAC0A7}"/>
              </a:ext>
            </a:extLst>
          </p:cNvPr>
          <p:cNvSpPr>
            <a:spLocks noGrp="1"/>
          </p:cNvSpPr>
          <p:nvPr>
            <p:ph type="body" sz="quarter" idx="3"/>
          </p:nvPr>
        </p:nvSpPr>
        <p:spPr/>
        <p:txBody>
          <a:bodyPr/>
          <a:lstStyle/>
          <a:p>
            <a:r>
              <a:rPr lang="en-AU" dirty="0"/>
              <a:t>Distributed Version Control</a:t>
            </a:r>
          </a:p>
        </p:txBody>
      </p:sp>
      <p:sp>
        <p:nvSpPr>
          <p:cNvPr id="9" name="Content Placeholder 8">
            <a:extLst>
              <a:ext uri="{FF2B5EF4-FFF2-40B4-BE49-F238E27FC236}">
                <a16:creationId xmlns:a16="http://schemas.microsoft.com/office/drawing/2014/main" id="{D7CABB4A-599B-4543-99D7-51CBED854F87}"/>
              </a:ext>
            </a:extLst>
          </p:cNvPr>
          <p:cNvSpPr>
            <a:spLocks noGrp="1"/>
          </p:cNvSpPr>
          <p:nvPr>
            <p:ph sz="quarter" idx="4"/>
          </p:nvPr>
        </p:nvSpPr>
        <p:spPr/>
        <p:txBody>
          <a:bodyPr/>
          <a:lstStyle/>
          <a:p>
            <a:r>
              <a:rPr lang="en-AU" dirty="0"/>
              <a:t>No centralised repository</a:t>
            </a:r>
          </a:p>
          <a:p>
            <a:r>
              <a:rPr lang="en-AU" dirty="0"/>
              <a:t>Team members check out the entire repository</a:t>
            </a:r>
          </a:p>
          <a:p>
            <a:r>
              <a:rPr lang="en-AU" dirty="0"/>
              <a:t>Example: </a:t>
            </a:r>
          </a:p>
          <a:p>
            <a:pPr lvl="1"/>
            <a:r>
              <a:rPr lang="en-AU" dirty="0"/>
              <a:t>Git, Mercurial</a:t>
            </a:r>
          </a:p>
        </p:txBody>
      </p:sp>
    </p:spTree>
    <p:extLst>
      <p:ext uri="{BB962C8B-B14F-4D97-AF65-F5344CB8AC3E}">
        <p14:creationId xmlns:p14="http://schemas.microsoft.com/office/powerpoint/2010/main" val="36000901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195B5-5931-4E2B-A632-FB5AF28295A0}"/>
              </a:ext>
            </a:extLst>
          </p:cNvPr>
          <p:cNvSpPr>
            <a:spLocks noGrp="1"/>
          </p:cNvSpPr>
          <p:nvPr>
            <p:ph type="title"/>
          </p:nvPr>
        </p:nvSpPr>
        <p:spPr/>
        <p:txBody>
          <a:bodyPr/>
          <a:lstStyle/>
          <a:p>
            <a:r>
              <a:rPr lang="en-AU" dirty="0"/>
              <a:t>Centralised Version Control</a:t>
            </a:r>
          </a:p>
        </p:txBody>
      </p:sp>
      <p:sp>
        <p:nvSpPr>
          <p:cNvPr id="8" name="Date Placeholder 7">
            <a:extLst>
              <a:ext uri="{FF2B5EF4-FFF2-40B4-BE49-F238E27FC236}">
                <a16:creationId xmlns:a16="http://schemas.microsoft.com/office/drawing/2014/main" id="{0C896BCD-4A4A-4995-A08B-007EDFC48726}"/>
              </a:ext>
            </a:extLst>
          </p:cNvPr>
          <p:cNvSpPr>
            <a:spLocks noGrp="1"/>
          </p:cNvSpPr>
          <p:nvPr>
            <p:ph type="dt" sz="half" idx="10"/>
          </p:nvPr>
        </p:nvSpPr>
        <p:spPr/>
        <p:txBody>
          <a:bodyPr/>
          <a:lstStyle/>
          <a:p>
            <a:r>
              <a:rPr lang="en-US"/>
              <a:t>La Trobe University</a:t>
            </a:r>
            <a:endParaRPr lang="en-US" dirty="0"/>
          </a:p>
        </p:txBody>
      </p:sp>
      <p:sp>
        <p:nvSpPr>
          <p:cNvPr id="9" name="Footer Placeholder 8">
            <a:extLst>
              <a:ext uri="{FF2B5EF4-FFF2-40B4-BE49-F238E27FC236}">
                <a16:creationId xmlns:a16="http://schemas.microsoft.com/office/drawing/2014/main" id="{5693425F-D9E2-4905-BBCF-236B58B9FCA6}"/>
              </a:ext>
            </a:extLst>
          </p:cNvPr>
          <p:cNvSpPr>
            <a:spLocks noGrp="1"/>
          </p:cNvSpPr>
          <p:nvPr>
            <p:ph type="ftr" sz="quarter" idx="11"/>
          </p:nvPr>
        </p:nvSpPr>
        <p:spPr/>
        <p:txBody>
          <a:bodyPr/>
          <a:lstStyle/>
          <a:p>
            <a:r>
              <a:rPr lang="en-US"/>
              <a:t>CSE5006 – Cloud-based Web Application</a:t>
            </a:r>
            <a:endParaRPr lang="en-US" dirty="0"/>
          </a:p>
        </p:txBody>
      </p:sp>
      <p:pic>
        <p:nvPicPr>
          <p:cNvPr id="12" name="Picture 11">
            <a:extLst>
              <a:ext uri="{FF2B5EF4-FFF2-40B4-BE49-F238E27FC236}">
                <a16:creationId xmlns:a16="http://schemas.microsoft.com/office/drawing/2014/main" id="{352957D3-894A-43B9-BC08-CDC042A0FB2E}"/>
              </a:ext>
            </a:extLst>
          </p:cNvPr>
          <p:cNvPicPr>
            <a:picLocks noChangeAspect="1"/>
          </p:cNvPicPr>
          <p:nvPr/>
        </p:nvPicPr>
        <p:blipFill>
          <a:blip r:embed="rId4"/>
          <a:stretch>
            <a:fillRect/>
          </a:stretch>
        </p:blipFill>
        <p:spPr>
          <a:xfrm>
            <a:off x="37398" y="2068694"/>
            <a:ext cx="7261206" cy="4789306"/>
          </a:xfrm>
          <a:prstGeom prst="rect">
            <a:avLst/>
          </a:prstGeom>
        </p:spPr>
      </p:pic>
      <p:pic>
        <p:nvPicPr>
          <p:cNvPr id="15" name="Picture 14">
            <a:extLst>
              <a:ext uri="{FF2B5EF4-FFF2-40B4-BE49-F238E27FC236}">
                <a16:creationId xmlns:a16="http://schemas.microsoft.com/office/drawing/2014/main" id="{AEFEC7AF-F724-4C84-9D20-C405E2E34B35}"/>
              </a:ext>
            </a:extLst>
          </p:cNvPr>
          <p:cNvPicPr>
            <a:picLocks noChangeAspect="1"/>
          </p:cNvPicPr>
          <p:nvPr/>
        </p:nvPicPr>
        <p:blipFill>
          <a:blip r:embed="rId5"/>
          <a:stretch>
            <a:fillRect/>
          </a:stretch>
        </p:blipFill>
        <p:spPr>
          <a:xfrm>
            <a:off x="7379538" y="2853945"/>
            <a:ext cx="4724400" cy="2695575"/>
          </a:xfrm>
          <a:prstGeom prst="rect">
            <a:avLst/>
          </a:prstGeom>
        </p:spPr>
      </p:pic>
    </p:spTree>
    <p:extLst>
      <p:ext uri="{BB962C8B-B14F-4D97-AF65-F5344CB8AC3E}">
        <p14:creationId xmlns:p14="http://schemas.microsoft.com/office/powerpoint/2010/main" val="4035622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BD60-3D63-4CC7-B99C-70A59EE14FEB}"/>
              </a:ext>
            </a:extLst>
          </p:cNvPr>
          <p:cNvSpPr>
            <a:spLocks noGrp="1"/>
          </p:cNvSpPr>
          <p:nvPr>
            <p:ph type="title"/>
          </p:nvPr>
        </p:nvSpPr>
        <p:spPr/>
        <p:txBody>
          <a:bodyPr/>
          <a:lstStyle/>
          <a:p>
            <a:r>
              <a:rPr lang="en-AU" dirty="0"/>
              <a:t>Centralised Version Control</a:t>
            </a:r>
          </a:p>
        </p:txBody>
      </p:sp>
      <p:sp>
        <p:nvSpPr>
          <p:cNvPr id="6" name="Content Placeholder 5">
            <a:extLst>
              <a:ext uri="{FF2B5EF4-FFF2-40B4-BE49-F238E27FC236}">
                <a16:creationId xmlns:a16="http://schemas.microsoft.com/office/drawing/2014/main" id="{794BD9F4-8E44-48A9-B52B-E3D790855B44}"/>
              </a:ext>
            </a:extLst>
          </p:cNvPr>
          <p:cNvSpPr>
            <a:spLocks noGrp="1"/>
          </p:cNvSpPr>
          <p:nvPr>
            <p:ph idx="1"/>
          </p:nvPr>
        </p:nvSpPr>
        <p:spPr/>
        <p:txBody>
          <a:bodyPr>
            <a:normAutofit/>
          </a:bodyPr>
          <a:lstStyle/>
          <a:p>
            <a:r>
              <a:rPr lang="en-AU" dirty="0"/>
              <a:t>For a centralized version control system there is one single repository that all developers share.</a:t>
            </a:r>
          </a:p>
          <a:p>
            <a:r>
              <a:rPr lang="en-AU" dirty="0"/>
              <a:t>When a developer wants to work on a file he/she checks it out from the central repository.</a:t>
            </a:r>
          </a:p>
          <a:p>
            <a:r>
              <a:rPr lang="en-AU" dirty="0"/>
              <a:t>What happens when two developers work on the same file? Two ways to handle this:</a:t>
            </a:r>
          </a:p>
          <a:p>
            <a:pPr lvl="1"/>
            <a:r>
              <a:rPr lang="en-AU" b="1" dirty="0"/>
              <a:t>Locking </a:t>
            </a:r>
            <a:r>
              <a:rPr lang="en-AU" dirty="0"/>
              <a:t>- The first person to check out the file has a lock on the file. That way prevents a later person from modifying the file at the same time</a:t>
            </a:r>
          </a:p>
          <a:p>
            <a:pPr lvl="1"/>
            <a:r>
              <a:rPr lang="en-AU" b="1" dirty="0"/>
              <a:t>Merging </a:t>
            </a:r>
            <a:r>
              <a:rPr lang="en-AU" dirty="0"/>
              <a:t>– The second person who checks in the file needs to merge his/her changes with the changes checked in by the previous person.</a:t>
            </a:r>
          </a:p>
        </p:txBody>
      </p:sp>
    </p:spTree>
    <p:extLst>
      <p:ext uri="{BB962C8B-B14F-4D97-AF65-F5344CB8AC3E}">
        <p14:creationId xmlns:p14="http://schemas.microsoft.com/office/powerpoint/2010/main" val="308985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02F6-B24A-4F85-972B-4B5B8BB1C28A}"/>
              </a:ext>
            </a:extLst>
          </p:cNvPr>
          <p:cNvSpPr>
            <a:spLocks noGrp="1"/>
          </p:cNvSpPr>
          <p:nvPr>
            <p:ph type="title"/>
          </p:nvPr>
        </p:nvSpPr>
        <p:spPr/>
        <p:txBody>
          <a:bodyPr/>
          <a:lstStyle/>
          <a:p>
            <a:r>
              <a:rPr lang="en-AU" dirty="0"/>
              <a:t>Centralised Version Control</a:t>
            </a:r>
          </a:p>
        </p:txBody>
      </p:sp>
      <p:pic>
        <p:nvPicPr>
          <p:cNvPr id="8" name="Content Placeholder 7">
            <a:extLst>
              <a:ext uri="{FF2B5EF4-FFF2-40B4-BE49-F238E27FC236}">
                <a16:creationId xmlns:a16="http://schemas.microsoft.com/office/drawing/2014/main" id="{B1F46576-33F8-4EFE-B19A-D64A565CA78D}"/>
              </a:ext>
            </a:extLst>
          </p:cNvPr>
          <p:cNvPicPr>
            <a:picLocks noGrp="1" noChangeAspect="1"/>
          </p:cNvPicPr>
          <p:nvPr>
            <p:ph idx="1"/>
          </p:nvPr>
        </p:nvPicPr>
        <p:blipFill>
          <a:blip r:embed="rId4"/>
          <a:stretch>
            <a:fillRect/>
          </a:stretch>
        </p:blipFill>
        <p:spPr>
          <a:xfrm>
            <a:off x="1135198" y="2009105"/>
            <a:ext cx="8704105" cy="4584878"/>
          </a:xfrm>
        </p:spPr>
      </p:pic>
    </p:spTree>
    <p:extLst>
      <p:ext uri="{BB962C8B-B14F-4D97-AF65-F5344CB8AC3E}">
        <p14:creationId xmlns:p14="http://schemas.microsoft.com/office/powerpoint/2010/main" val="2487962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4191-160A-4754-85F5-94102A5D7315}"/>
              </a:ext>
            </a:extLst>
          </p:cNvPr>
          <p:cNvSpPr>
            <a:spLocks noGrp="1"/>
          </p:cNvSpPr>
          <p:nvPr>
            <p:ph type="title"/>
          </p:nvPr>
        </p:nvSpPr>
        <p:spPr/>
        <p:txBody>
          <a:bodyPr/>
          <a:lstStyle/>
          <a:p>
            <a:r>
              <a:rPr lang="en-AU" dirty="0"/>
              <a:t>Problems with Centralised Version Control</a:t>
            </a:r>
          </a:p>
        </p:txBody>
      </p:sp>
      <p:sp>
        <p:nvSpPr>
          <p:cNvPr id="3" name="Content Placeholder 2">
            <a:extLst>
              <a:ext uri="{FF2B5EF4-FFF2-40B4-BE49-F238E27FC236}">
                <a16:creationId xmlns:a16="http://schemas.microsoft.com/office/drawing/2014/main" id="{0FED8AE8-2141-44C0-A0AA-E96C3435F5EB}"/>
              </a:ext>
            </a:extLst>
          </p:cNvPr>
          <p:cNvSpPr>
            <a:spLocks noGrp="1"/>
          </p:cNvSpPr>
          <p:nvPr>
            <p:ph idx="1"/>
          </p:nvPr>
        </p:nvSpPr>
        <p:spPr/>
        <p:txBody>
          <a:bodyPr>
            <a:normAutofit/>
          </a:bodyPr>
          <a:lstStyle/>
          <a:p>
            <a:r>
              <a:rPr lang="en-AU" dirty="0"/>
              <a:t>The entire project is stored only at the central server.</a:t>
            </a:r>
          </a:p>
          <a:p>
            <a:pPr lvl="1"/>
            <a:r>
              <a:rPr lang="en-AU" dirty="0"/>
              <a:t>If the central server dies you lose everything</a:t>
            </a:r>
          </a:p>
          <a:p>
            <a:r>
              <a:rPr lang="en-AU" dirty="0"/>
              <a:t>You can not work when there is no connection to the central server</a:t>
            </a:r>
          </a:p>
          <a:p>
            <a:pPr lvl="1"/>
            <a:r>
              <a:rPr lang="en-AU" dirty="0"/>
              <a:t>You cannot create different versions of your files without contacting the server.</a:t>
            </a:r>
          </a:p>
        </p:txBody>
      </p:sp>
    </p:spTree>
    <p:extLst>
      <p:ext uri="{BB962C8B-B14F-4D97-AF65-F5344CB8AC3E}">
        <p14:creationId xmlns:p14="http://schemas.microsoft.com/office/powerpoint/2010/main" val="15596051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07B3-E866-4710-BCEF-7FA98121FEF1}"/>
              </a:ext>
            </a:extLst>
          </p:cNvPr>
          <p:cNvSpPr>
            <a:spLocks noGrp="1"/>
          </p:cNvSpPr>
          <p:nvPr>
            <p:ph type="title"/>
          </p:nvPr>
        </p:nvSpPr>
        <p:spPr/>
        <p:txBody>
          <a:bodyPr/>
          <a:lstStyle/>
          <a:p>
            <a:r>
              <a:rPr lang="en-AU" dirty="0"/>
              <a:t>Distributed Version Control</a:t>
            </a:r>
          </a:p>
        </p:txBody>
      </p:sp>
      <p:sp>
        <p:nvSpPr>
          <p:cNvPr id="3" name="Content Placeholder 2">
            <a:extLst>
              <a:ext uri="{FF2B5EF4-FFF2-40B4-BE49-F238E27FC236}">
                <a16:creationId xmlns:a16="http://schemas.microsoft.com/office/drawing/2014/main" id="{8F487168-EA8A-4818-9CC4-CBFAA37EF539}"/>
              </a:ext>
            </a:extLst>
          </p:cNvPr>
          <p:cNvSpPr>
            <a:spLocks noGrp="1"/>
          </p:cNvSpPr>
          <p:nvPr>
            <p:ph idx="1"/>
          </p:nvPr>
        </p:nvSpPr>
        <p:spPr/>
        <p:txBody>
          <a:bodyPr>
            <a:normAutofit/>
          </a:bodyPr>
          <a:lstStyle/>
          <a:p>
            <a:r>
              <a:rPr lang="en-AU" dirty="0"/>
              <a:t>Distributed Teams</a:t>
            </a:r>
          </a:p>
          <a:p>
            <a:pPr lvl="1"/>
            <a:r>
              <a:rPr lang="en-AU" dirty="0"/>
              <a:t>As software development has become more team-based, and teams have become more distributed, the need for distributed version control systems has emerged.</a:t>
            </a:r>
          </a:p>
          <a:p>
            <a:r>
              <a:rPr lang="en-AU" dirty="0"/>
              <a:t>No centralized repository</a:t>
            </a:r>
          </a:p>
          <a:p>
            <a:pPr lvl="1"/>
            <a:r>
              <a:rPr lang="en-AU" dirty="0"/>
              <a:t>In distributed version control, there is no centralized repository, team members don’t check out individual files from these systems, they check out the entire repository.</a:t>
            </a:r>
          </a:p>
        </p:txBody>
      </p:sp>
    </p:spTree>
    <p:extLst>
      <p:ext uri="{BB962C8B-B14F-4D97-AF65-F5344CB8AC3E}">
        <p14:creationId xmlns:p14="http://schemas.microsoft.com/office/powerpoint/2010/main" val="2606849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D3AE-E10A-4AE1-ACD6-46AF0CEDBB95}"/>
              </a:ext>
            </a:extLst>
          </p:cNvPr>
          <p:cNvSpPr>
            <a:spLocks noGrp="1"/>
          </p:cNvSpPr>
          <p:nvPr>
            <p:ph type="title"/>
          </p:nvPr>
        </p:nvSpPr>
        <p:spPr/>
        <p:txBody>
          <a:bodyPr/>
          <a:lstStyle/>
          <a:p>
            <a:r>
              <a:rPr lang="en-AU" dirty="0"/>
              <a:t>Distributed Version Control</a:t>
            </a:r>
          </a:p>
        </p:txBody>
      </p:sp>
      <p:sp>
        <p:nvSpPr>
          <p:cNvPr id="3" name="Content Placeholder 2">
            <a:extLst>
              <a:ext uri="{FF2B5EF4-FFF2-40B4-BE49-F238E27FC236}">
                <a16:creationId xmlns:a16="http://schemas.microsoft.com/office/drawing/2014/main" id="{30EE0006-37AA-4E64-AE1D-5BB2795F66FB}"/>
              </a:ext>
            </a:extLst>
          </p:cNvPr>
          <p:cNvSpPr>
            <a:spLocks noGrp="1"/>
          </p:cNvSpPr>
          <p:nvPr>
            <p:ph idx="1"/>
          </p:nvPr>
        </p:nvSpPr>
        <p:spPr/>
        <p:txBody>
          <a:bodyPr>
            <a:normAutofit/>
          </a:bodyPr>
          <a:lstStyle/>
          <a:p>
            <a:r>
              <a:rPr lang="en-AU" dirty="0"/>
              <a:t>The repository is not locked</a:t>
            </a:r>
          </a:p>
          <a:p>
            <a:pPr lvl="1"/>
            <a:r>
              <a:rPr lang="en-AU" dirty="0"/>
              <a:t>other team members can also download the current version of a project.</a:t>
            </a:r>
          </a:p>
          <a:p>
            <a:r>
              <a:rPr lang="en-AU" dirty="0"/>
              <a:t>Different snapshots over time</a:t>
            </a:r>
          </a:p>
          <a:p>
            <a:pPr lvl="1"/>
            <a:r>
              <a:rPr lang="en-AU" dirty="0"/>
              <a:t>Later, when a team member check the project back in, it is marked as a different version in the repository. Thus, you can think of distributed version control systems as storing different snapshots of a project over time.</a:t>
            </a:r>
          </a:p>
          <a:p>
            <a:r>
              <a:rPr lang="en-AU" dirty="0"/>
              <a:t>Owner determines what and how to merge</a:t>
            </a:r>
          </a:p>
          <a:p>
            <a:pPr lvl="1"/>
            <a:r>
              <a:rPr lang="en-AU" dirty="0"/>
              <a:t>It is up to the owner of the repository to merge different version together if he/she so chooses.</a:t>
            </a:r>
          </a:p>
        </p:txBody>
      </p:sp>
    </p:spTree>
    <p:extLst>
      <p:ext uri="{BB962C8B-B14F-4D97-AF65-F5344CB8AC3E}">
        <p14:creationId xmlns:p14="http://schemas.microsoft.com/office/powerpoint/2010/main" val="16686266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371CD-427B-E514-631E-DC6509FD9E5B}"/>
              </a:ext>
            </a:extLst>
          </p:cNvPr>
          <p:cNvSpPr>
            <a:spLocks noGrp="1"/>
          </p:cNvSpPr>
          <p:nvPr>
            <p:ph type="title"/>
          </p:nvPr>
        </p:nvSpPr>
        <p:spPr>
          <a:xfrm>
            <a:off x="838200" y="365125"/>
            <a:ext cx="5558489" cy="1325563"/>
          </a:xfrm>
        </p:spPr>
        <p:txBody>
          <a:bodyPr>
            <a:normAutofit/>
          </a:bodyPr>
          <a:lstStyle/>
          <a:p>
            <a:r>
              <a:rPr lang="en-AU" dirty="0"/>
              <a:t>Lecture Topics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24258D-F3A1-BED5-C89F-613AC229D71D}"/>
              </a:ext>
            </a:extLst>
          </p:cNvPr>
          <p:cNvSpPr>
            <a:spLocks noGrp="1"/>
          </p:cNvSpPr>
          <p:nvPr>
            <p:ph idx="1"/>
          </p:nvPr>
        </p:nvSpPr>
        <p:spPr>
          <a:xfrm>
            <a:off x="838200" y="1825625"/>
            <a:ext cx="5558489" cy="4351338"/>
          </a:xfrm>
        </p:spPr>
        <p:txBody>
          <a:bodyPr vert="horz" lIns="91440" tIns="45720" rIns="91440" bIns="45720" rtlCol="0">
            <a:normAutofit/>
          </a:bodyPr>
          <a:lstStyle/>
          <a:p>
            <a:r>
              <a:rPr lang="en-AU" sz="1500"/>
              <a:t>Part 1: Cloud Repository and Virtualisation (Week 1,2)</a:t>
            </a:r>
          </a:p>
          <a:p>
            <a:pPr lvl="1"/>
            <a:r>
              <a:rPr lang="en-AU" sz="1500"/>
              <a:t>Cloud-based Version Control</a:t>
            </a:r>
          </a:p>
          <a:p>
            <a:pPr lvl="1"/>
            <a:r>
              <a:rPr lang="en-AU" sz="1500"/>
              <a:t>Virtual Machine</a:t>
            </a:r>
          </a:p>
          <a:p>
            <a:pPr lvl="1"/>
            <a:r>
              <a:rPr lang="en-AU" sz="1500"/>
              <a:t>Containers</a:t>
            </a:r>
          </a:p>
          <a:p>
            <a:r>
              <a:rPr lang="en-AU" sz="1500"/>
              <a:t>Part 2: Web Application Development (Week 3 – 7)</a:t>
            </a:r>
          </a:p>
          <a:p>
            <a:pPr lvl="1"/>
            <a:r>
              <a:rPr lang="en-AU" sz="1500"/>
              <a:t>Website and </a:t>
            </a:r>
            <a:r>
              <a:rPr lang="en-AU" sz="1500" err="1"/>
              <a:t>Javascript</a:t>
            </a:r>
            <a:endParaRPr lang="en-AU" sz="1500"/>
          </a:p>
          <a:p>
            <a:pPr lvl="1"/>
            <a:r>
              <a:rPr lang="en-AU" sz="1500"/>
              <a:t>Interactive frontend using React Library</a:t>
            </a:r>
          </a:p>
          <a:p>
            <a:pPr lvl="1"/>
            <a:r>
              <a:rPr lang="en-AU" sz="1500"/>
              <a:t>Object Relational Mapping (ORM) - </a:t>
            </a:r>
            <a:r>
              <a:rPr lang="en-AU" sz="1500" err="1"/>
              <a:t>Sequelize</a:t>
            </a:r>
            <a:endParaRPr lang="en-AU" sz="1500" err="1">
              <a:ea typeface="Calibri"/>
              <a:cs typeface="Calibri"/>
            </a:endParaRPr>
          </a:p>
          <a:p>
            <a:pPr lvl="1"/>
            <a:r>
              <a:rPr lang="en-AU" sz="1500"/>
              <a:t>API</a:t>
            </a:r>
          </a:p>
          <a:p>
            <a:pPr lvl="1"/>
            <a:endParaRPr lang="en-AU" sz="15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7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C9C-AF4D-4118-8B39-098E3ED9AD2D}"/>
              </a:ext>
            </a:extLst>
          </p:cNvPr>
          <p:cNvSpPr>
            <a:spLocks noGrp="1"/>
          </p:cNvSpPr>
          <p:nvPr>
            <p:ph type="title"/>
          </p:nvPr>
        </p:nvSpPr>
        <p:spPr>
          <a:xfrm>
            <a:off x="599370" y="0"/>
            <a:ext cx="10515600" cy="1325563"/>
          </a:xfrm>
        </p:spPr>
        <p:txBody>
          <a:bodyPr/>
          <a:lstStyle/>
          <a:p>
            <a:r>
              <a:rPr lang="en-AU" dirty="0"/>
              <a:t>Distributed Version Control</a:t>
            </a:r>
          </a:p>
        </p:txBody>
      </p:sp>
      <p:pic>
        <p:nvPicPr>
          <p:cNvPr id="8" name="Content Placeholder 7">
            <a:extLst>
              <a:ext uri="{FF2B5EF4-FFF2-40B4-BE49-F238E27FC236}">
                <a16:creationId xmlns:a16="http://schemas.microsoft.com/office/drawing/2014/main" id="{52F8EF07-7BE2-4AD8-BEF3-D86C9FD3DC0F}"/>
              </a:ext>
            </a:extLst>
          </p:cNvPr>
          <p:cNvPicPr>
            <a:picLocks noGrp="1" noChangeAspect="1"/>
          </p:cNvPicPr>
          <p:nvPr>
            <p:ph idx="1"/>
          </p:nvPr>
        </p:nvPicPr>
        <p:blipFill>
          <a:blip r:embed="rId4"/>
          <a:stretch>
            <a:fillRect/>
          </a:stretch>
        </p:blipFill>
        <p:spPr>
          <a:xfrm>
            <a:off x="599370" y="1005840"/>
            <a:ext cx="10754429" cy="5678424"/>
          </a:xfrm>
        </p:spPr>
      </p:pic>
    </p:spTree>
    <p:extLst>
      <p:ext uri="{BB962C8B-B14F-4D97-AF65-F5344CB8AC3E}">
        <p14:creationId xmlns:p14="http://schemas.microsoft.com/office/powerpoint/2010/main" val="455110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AD2-0A76-4A8C-AB48-6FAA206231C0}"/>
              </a:ext>
            </a:extLst>
          </p:cNvPr>
          <p:cNvSpPr>
            <a:spLocks noGrp="1"/>
          </p:cNvSpPr>
          <p:nvPr>
            <p:ph type="title"/>
          </p:nvPr>
        </p:nvSpPr>
        <p:spPr/>
        <p:txBody>
          <a:bodyPr/>
          <a:lstStyle/>
          <a:p>
            <a:r>
              <a:rPr lang="en-AU" dirty="0"/>
              <a:t>Distributed Version Control</a:t>
            </a:r>
          </a:p>
        </p:txBody>
      </p:sp>
      <p:sp>
        <p:nvSpPr>
          <p:cNvPr id="3" name="Content Placeholder 2">
            <a:extLst>
              <a:ext uri="{FF2B5EF4-FFF2-40B4-BE49-F238E27FC236}">
                <a16:creationId xmlns:a16="http://schemas.microsoft.com/office/drawing/2014/main" id="{F950B1AB-429F-45AE-88A1-26A51A18E090}"/>
              </a:ext>
            </a:extLst>
          </p:cNvPr>
          <p:cNvSpPr>
            <a:spLocks noGrp="1"/>
          </p:cNvSpPr>
          <p:nvPr>
            <p:ph idx="1"/>
          </p:nvPr>
        </p:nvSpPr>
        <p:spPr/>
        <p:txBody>
          <a:bodyPr>
            <a:normAutofit/>
          </a:bodyPr>
          <a:lstStyle/>
          <a:p>
            <a:r>
              <a:rPr lang="en-AU" dirty="0"/>
              <a:t>Although each developer has his/her own copy of the repository. There is the idea of one person who is the owner of the repository.</a:t>
            </a:r>
          </a:p>
          <a:p>
            <a:r>
              <a:rPr lang="en-AU" dirty="0"/>
              <a:t>The owner is responsible for merging all the changes from all the different developers.</a:t>
            </a:r>
          </a:p>
          <a:p>
            <a:r>
              <a:rPr lang="en-AU" dirty="0"/>
              <a:t>A developer can push his/her changes to another developers repository.</a:t>
            </a:r>
          </a:p>
          <a:p>
            <a:r>
              <a:rPr lang="en-AU" dirty="0"/>
              <a:t>A developer can also pull in changes from another developers repository.</a:t>
            </a:r>
          </a:p>
        </p:txBody>
      </p:sp>
    </p:spTree>
    <p:extLst>
      <p:ext uri="{BB962C8B-B14F-4D97-AF65-F5344CB8AC3E}">
        <p14:creationId xmlns:p14="http://schemas.microsoft.com/office/powerpoint/2010/main" val="120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45C6-42EF-4B0F-A56B-746431766079}"/>
              </a:ext>
            </a:extLst>
          </p:cNvPr>
          <p:cNvSpPr>
            <a:spLocks noGrp="1"/>
          </p:cNvSpPr>
          <p:nvPr>
            <p:ph type="title"/>
          </p:nvPr>
        </p:nvSpPr>
        <p:spPr/>
        <p:txBody>
          <a:bodyPr/>
          <a:lstStyle/>
          <a:p>
            <a:r>
              <a:rPr lang="en-AU" dirty="0"/>
              <a:t>Distributed Version Control</a:t>
            </a:r>
          </a:p>
        </p:txBody>
      </p:sp>
      <p:pic>
        <p:nvPicPr>
          <p:cNvPr id="8" name="Content Placeholder 7">
            <a:extLst>
              <a:ext uri="{FF2B5EF4-FFF2-40B4-BE49-F238E27FC236}">
                <a16:creationId xmlns:a16="http://schemas.microsoft.com/office/drawing/2014/main" id="{37767184-F63D-4A62-8A90-B6883C678012}"/>
              </a:ext>
            </a:extLst>
          </p:cNvPr>
          <p:cNvPicPr>
            <a:picLocks noGrp="1" noChangeAspect="1"/>
          </p:cNvPicPr>
          <p:nvPr>
            <p:ph idx="1"/>
          </p:nvPr>
        </p:nvPicPr>
        <p:blipFill>
          <a:blip r:embed="rId4"/>
          <a:stretch>
            <a:fillRect/>
          </a:stretch>
        </p:blipFill>
        <p:spPr>
          <a:xfrm>
            <a:off x="564222" y="1361941"/>
            <a:ext cx="11158386" cy="5130934"/>
          </a:xfrm>
        </p:spPr>
      </p:pic>
    </p:spTree>
    <p:extLst>
      <p:ext uri="{BB962C8B-B14F-4D97-AF65-F5344CB8AC3E}">
        <p14:creationId xmlns:p14="http://schemas.microsoft.com/office/powerpoint/2010/main" val="289425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BA1B-8398-4EEE-92B4-5C732D3082F1}"/>
              </a:ext>
            </a:extLst>
          </p:cNvPr>
          <p:cNvSpPr>
            <a:spLocks noGrp="1"/>
          </p:cNvSpPr>
          <p:nvPr>
            <p:ph type="title"/>
          </p:nvPr>
        </p:nvSpPr>
        <p:spPr/>
        <p:txBody>
          <a:bodyPr/>
          <a:lstStyle/>
          <a:p>
            <a:r>
              <a:rPr lang="en-AU" dirty="0"/>
              <a:t>Implementation of Version Control Systems</a:t>
            </a:r>
          </a:p>
        </p:txBody>
      </p:sp>
      <p:sp>
        <p:nvSpPr>
          <p:cNvPr id="3" name="Content Placeholder 2">
            <a:extLst>
              <a:ext uri="{FF2B5EF4-FFF2-40B4-BE49-F238E27FC236}">
                <a16:creationId xmlns:a16="http://schemas.microsoft.com/office/drawing/2014/main" id="{7BB33648-B7FC-4CDA-AB89-AC7054FFCD21}"/>
              </a:ext>
            </a:extLst>
          </p:cNvPr>
          <p:cNvSpPr>
            <a:spLocks noGrp="1"/>
          </p:cNvSpPr>
          <p:nvPr>
            <p:ph idx="1"/>
          </p:nvPr>
        </p:nvSpPr>
        <p:spPr/>
        <p:txBody>
          <a:bodyPr/>
          <a:lstStyle/>
          <a:p>
            <a:r>
              <a:rPr lang="en-AU" dirty="0"/>
              <a:t>Centralised</a:t>
            </a:r>
          </a:p>
          <a:p>
            <a:pPr lvl="1"/>
            <a:r>
              <a:rPr lang="en-AU" dirty="0"/>
              <a:t>Apache Subversion</a:t>
            </a:r>
          </a:p>
          <a:p>
            <a:pPr lvl="1"/>
            <a:r>
              <a:rPr lang="en-AU" dirty="0"/>
              <a:t>The most popular centralized version control system(CVCS) on the market</a:t>
            </a:r>
          </a:p>
          <a:p>
            <a:r>
              <a:rPr lang="en-AU" dirty="0"/>
              <a:t>Distributed</a:t>
            </a:r>
          </a:p>
          <a:p>
            <a:pPr lvl="1"/>
            <a:r>
              <a:rPr lang="en-AU" dirty="0"/>
              <a:t>Git </a:t>
            </a:r>
          </a:p>
          <a:p>
            <a:pPr lvl="1"/>
            <a:r>
              <a:rPr lang="en-AU" dirty="0"/>
              <a:t>The most widely used modern distributed version control system in the world</a:t>
            </a:r>
          </a:p>
        </p:txBody>
      </p:sp>
    </p:spTree>
    <p:extLst>
      <p:ext uri="{BB962C8B-B14F-4D97-AF65-F5344CB8AC3E}">
        <p14:creationId xmlns:p14="http://schemas.microsoft.com/office/powerpoint/2010/main" val="1970388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C49-CCA7-4B02-B308-8430083A9B8A}"/>
              </a:ext>
            </a:extLst>
          </p:cNvPr>
          <p:cNvSpPr>
            <a:spLocks noGrp="1"/>
          </p:cNvSpPr>
          <p:nvPr>
            <p:ph type="title"/>
          </p:nvPr>
        </p:nvSpPr>
        <p:spPr/>
        <p:txBody>
          <a:bodyPr/>
          <a:lstStyle/>
          <a:p>
            <a:r>
              <a:rPr lang="en-AU" dirty="0"/>
              <a:t>Apache Subversion (SVN)</a:t>
            </a:r>
          </a:p>
        </p:txBody>
      </p:sp>
      <p:sp>
        <p:nvSpPr>
          <p:cNvPr id="3" name="Content Placeholder 2">
            <a:extLst>
              <a:ext uri="{FF2B5EF4-FFF2-40B4-BE49-F238E27FC236}">
                <a16:creationId xmlns:a16="http://schemas.microsoft.com/office/drawing/2014/main" id="{56437982-783A-41B1-B541-EA777D971EFB}"/>
              </a:ext>
            </a:extLst>
          </p:cNvPr>
          <p:cNvSpPr>
            <a:spLocks noGrp="1"/>
          </p:cNvSpPr>
          <p:nvPr>
            <p:ph idx="1"/>
          </p:nvPr>
        </p:nvSpPr>
        <p:spPr>
          <a:xfrm>
            <a:off x="838200" y="1380744"/>
            <a:ext cx="10515600" cy="4796219"/>
          </a:xfrm>
        </p:spPr>
        <p:txBody>
          <a:bodyPr>
            <a:normAutofit lnSpcReduction="10000"/>
          </a:bodyPr>
          <a:lstStyle/>
          <a:p>
            <a:r>
              <a:rPr lang="en-AU" dirty="0"/>
              <a:t>Work is comprised of three parts:</a:t>
            </a:r>
          </a:p>
          <a:p>
            <a:pPr lvl="1"/>
            <a:r>
              <a:rPr lang="en-AU" dirty="0"/>
              <a:t>Trunk: </a:t>
            </a:r>
            <a:br>
              <a:rPr lang="en-AU" dirty="0"/>
            </a:br>
            <a:r>
              <a:rPr lang="en-AU" dirty="0"/>
              <a:t>The trunk is the hub of your current, stable code and product. It only includes tested, unbroken code. This acts as a base where all changes are made from.</a:t>
            </a:r>
          </a:p>
          <a:p>
            <a:pPr lvl="1"/>
            <a:r>
              <a:rPr lang="en-AU" dirty="0"/>
              <a:t>Branches: </a:t>
            </a:r>
            <a:br>
              <a:rPr lang="en-AU" dirty="0"/>
            </a:br>
            <a:r>
              <a:rPr lang="en-AU" dirty="0"/>
              <a:t>Here is where you house new code and features. Using a copy of the trunk code, team members conduct research and development in the branch. Doing so allows each team member to work on the enhanced features without disrupting each other’s progress. </a:t>
            </a:r>
          </a:p>
          <a:p>
            <a:pPr lvl="1"/>
            <a:r>
              <a:rPr lang="en-AU" dirty="0"/>
              <a:t>Tags: </a:t>
            </a:r>
            <a:br>
              <a:rPr lang="en-AU" dirty="0"/>
            </a:br>
            <a:r>
              <a:rPr lang="en-AU" dirty="0"/>
              <a:t>Consider tags a duplicate of a branch at a given point in time. Tags are not used during development, but rather during deployment after the branch’s code is finished. Marking your code with tags makes it easy to review and, if necessary, revert your code. </a:t>
            </a:r>
          </a:p>
        </p:txBody>
      </p:sp>
    </p:spTree>
    <p:extLst>
      <p:ext uri="{BB962C8B-B14F-4D97-AF65-F5344CB8AC3E}">
        <p14:creationId xmlns:p14="http://schemas.microsoft.com/office/powerpoint/2010/main" val="3024986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9D53-EDFA-4706-B8A6-F4DEDC14F66A}"/>
              </a:ext>
            </a:extLst>
          </p:cNvPr>
          <p:cNvSpPr>
            <a:spLocks noGrp="1"/>
          </p:cNvSpPr>
          <p:nvPr>
            <p:ph type="title"/>
          </p:nvPr>
        </p:nvSpPr>
        <p:spPr/>
        <p:txBody>
          <a:bodyPr/>
          <a:lstStyle/>
          <a:p>
            <a:r>
              <a:rPr lang="en-AU" dirty="0"/>
              <a:t>Apache Subversion (SVN)</a:t>
            </a:r>
          </a:p>
        </p:txBody>
      </p:sp>
      <p:sp>
        <p:nvSpPr>
          <p:cNvPr id="3" name="Content Placeholder 2">
            <a:extLst>
              <a:ext uri="{FF2B5EF4-FFF2-40B4-BE49-F238E27FC236}">
                <a16:creationId xmlns:a16="http://schemas.microsoft.com/office/drawing/2014/main" id="{E0322FC2-DD72-4BF7-AD28-79CF56495468}"/>
              </a:ext>
            </a:extLst>
          </p:cNvPr>
          <p:cNvSpPr>
            <a:spLocks noGrp="1"/>
          </p:cNvSpPr>
          <p:nvPr>
            <p:ph idx="1"/>
          </p:nvPr>
        </p:nvSpPr>
        <p:spPr/>
        <p:txBody>
          <a:bodyPr/>
          <a:lstStyle/>
          <a:p>
            <a:r>
              <a:rPr lang="en-AU" dirty="0"/>
              <a:t>Every commit pushed to the server requires a new version of the entire repository, including the unchanged files. Pushing a commit may require both the server and client to update before the commit can go through. This is necessary in cases where a locally changed file has a newer revision on the server.</a:t>
            </a:r>
          </a:p>
          <a:p>
            <a:endParaRPr lang="en-AU" dirty="0"/>
          </a:p>
          <a:p>
            <a:r>
              <a:rPr lang="en-AU" dirty="0"/>
              <a:t>The above scenario is very likely when two or more developers are working on the same file and are committing changes to it frequently.</a:t>
            </a:r>
          </a:p>
        </p:txBody>
      </p:sp>
    </p:spTree>
    <p:extLst>
      <p:ext uri="{BB962C8B-B14F-4D97-AF65-F5344CB8AC3E}">
        <p14:creationId xmlns:p14="http://schemas.microsoft.com/office/powerpoint/2010/main" val="42619321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700-D7C5-4B64-9D67-61AB79C0FFFD}"/>
              </a:ext>
            </a:extLst>
          </p:cNvPr>
          <p:cNvSpPr>
            <a:spLocks noGrp="1"/>
          </p:cNvSpPr>
          <p:nvPr>
            <p:ph type="title"/>
          </p:nvPr>
        </p:nvSpPr>
        <p:spPr/>
        <p:txBody>
          <a:bodyPr/>
          <a:lstStyle/>
          <a:p>
            <a:r>
              <a:rPr lang="en-AU" dirty="0"/>
              <a:t>Apache Subversion (SVN)</a:t>
            </a:r>
          </a:p>
        </p:txBody>
      </p:sp>
      <p:sp>
        <p:nvSpPr>
          <p:cNvPr id="7" name="Content Placeholder 6">
            <a:extLst>
              <a:ext uri="{FF2B5EF4-FFF2-40B4-BE49-F238E27FC236}">
                <a16:creationId xmlns:a16="http://schemas.microsoft.com/office/drawing/2014/main" id="{D95A15AA-293D-450B-B793-AA881C73B5B0}"/>
              </a:ext>
            </a:extLst>
          </p:cNvPr>
          <p:cNvSpPr>
            <a:spLocks noGrp="1"/>
          </p:cNvSpPr>
          <p:nvPr>
            <p:ph sz="half" idx="1"/>
          </p:nvPr>
        </p:nvSpPr>
        <p:spPr/>
        <p:txBody>
          <a:bodyPr>
            <a:normAutofit fontScale="85000" lnSpcReduction="10000"/>
          </a:bodyPr>
          <a:lstStyle/>
          <a:p>
            <a:r>
              <a:rPr lang="en-AU" dirty="0"/>
              <a:t>SVN adopts the concept of 'branches' to isolate any code experiments or incomplete features and uses tags for code snapshotting. </a:t>
            </a:r>
          </a:p>
          <a:p>
            <a:r>
              <a:rPr lang="en-AU" dirty="0"/>
              <a:t>SVN also enables you to quickly retrieve versions of a code repository through the checkout process. </a:t>
            </a:r>
          </a:p>
          <a:p>
            <a:r>
              <a:rPr lang="en-AU" dirty="0"/>
              <a:t>SVN also doesn’t support nested repositories.</a:t>
            </a:r>
          </a:p>
          <a:p>
            <a:r>
              <a:rPr lang="en-AU" dirty="0"/>
              <a:t>Subversion fails to provide the capability to visualize a complex branching tree like this.</a:t>
            </a:r>
          </a:p>
        </p:txBody>
      </p:sp>
      <p:pic>
        <p:nvPicPr>
          <p:cNvPr id="10" name="Content Placeholder 9">
            <a:extLst>
              <a:ext uri="{FF2B5EF4-FFF2-40B4-BE49-F238E27FC236}">
                <a16:creationId xmlns:a16="http://schemas.microsoft.com/office/drawing/2014/main" id="{FC22C303-072F-4550-AD5E-92374CBD7DE6}"/>
              </a:ext>
            </a:extLst>
          </p:cNvPr>
          <p:cNvPicPr>
            <a:picLocks noGrp="1" noChangeAspect="1"/>
          </p:cNvPicPr>
          <p:nvPr>
            <p:ph sz="half" idx="2"/>
          </p:nvPr>
        </p:nvPicPr>
        <p:blipFill>
          <a:blip r:embed="rId4"/>
          <a:stretch>
            <a:fillRect/>
          </a:stretch>
        </p:blipFill>
        <p:spPr>
          <a:xfrm>
            <a:off x="5594350" y="3111503"/>
            <a:ext cx="4700588" cy="2049456"/>
          </a:xfrm>
          <a:prstGeom prst="rect">
            <a:avLst/>
          </a:prstGeom>
        </p:spPr>
      </p:pic>
    </p:spTree>
    <p:extLst>
      <p:ext uri="{BB962C8B-B14F-4D97-AF65-F5344CB8AC3E}">
        <p14:creationId xmlns:p14="http://schemas.microsoft.com/office/powerpoint/2010/main" val="4152696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43E0-6234-436D-A83F-E6CE5D12E54F}"/>
              </a:ext>
            </a:extLst>
          </p:cNvPr>
          <p:cNvSpPr>
            <a:spLocks noGrp="1"/>
          </p:cNvSpPr>
          <p:nvPr>
            <p:ph type="title"/>
          </p:nvPr>
        </p:nvSpPr>
        <p:spPr/>
        <p:txBody>
          <a:bodyPr/>
          <a:lstStyle/>
          <a:p>
            <a:r>
              <a:rPr lang="en-AU" dirty="0"/>
              <a:t>Git</a:t>
            </a:r>
          </a:p>
        </p:txBody>
      </p:sp>
      <p:sp>
        <p:nvSpPr>
          <p:cNvPr id="3" name="Content Placeholder 2">
            <a:extLst>
              <a:ext uri="{FF2B5EF4-FFF2-40B4-BE49-F238E27FC236}">
                <a16:creationId xmlns:a16="http://schemas.microsoft.com/office/drawing/2014/main" id="{ADCD04BF-F47A-4F9E-B712-CB79B162D4D8}"/>
              </a:ext>
            </a:extLst>
          </p:cNvPr>
          <p:cNvSpPr>
            <a:spLocks noGrp="1"/>
          </p:cNvSpPr>
          <p:nvPr>
            <p:ph idx="1"/>
          </p:nvPr>
        </p:nvSpPr>
        <p:spPr/>
        <p:txBody>
          <a:bodyPr>
            <a:normAutofit/>
          </a:bodyPr>
          <a:lstStyle/>
          <a:p>
            <a:r>
              <a:rPr lang="en-AU" dirty="0"/>
              <a:t>Each developer will be working with their local version of the repository instead of the central repo.</a:t>
            </a:r>
          </a:p>
          <a:p>
            <a:r>
              <a:rPr lang="en-AU" dirty="0"/>
              <a:t>Does not reply on active connection</a:t>
            </a:r>
          </a:p>
          <a:p>
            <a:r>
              <a:rPr lang="en-AU" dirty="0"/>
              <a:t>Commits are made to the local repositories before the changes are pushed to the central server.</a:t>
            </a:r>
          </a:p>
        </p:txBody>
      </p:sp>
    </p:spTree>
    <p:extLst>
      <p:ext uri="{BB962C8B-B14F-4D97-AF65-F5344CB8AC3E}">
        <p14:creationId xmlns:p14="http://schemas.microsoft.com/office/powerpoint/2010/main" val="65403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5AAC-EC03-4215-B78B-477D5A7F49A5}"/>
              </a:ext>
            </a:extLst>
          </p:cNvPr>
          <p:cNvSpPr>
            <a:spLocks noGrp="1"/>
          </p:cNvSpPr>
          <p:nvPr>
            <p:ph type="title"/>
          </p:nvPr>
        </p:nvSpPr>
        <p:spPr/>
        <p:txBody>
          <a:bodyPr/>
          <a:lstStyle/>
          <a:p>
            <a:r>
              <a:rPr lang="en-AU" dirty="0"/>
              <a:t>Git – Conflict Resolution</a:t>
            </a:r>
          </a:p>
        </p:txBody>
      </p:sp>
      <p:sp>
        <p:nvSpPr>
          <p:cNvPr id="3" name="Content Placeholder 2">
            <a:extLst>
              <a:ext uri="{FF2B5EF4-FFF2-40B4-BE49-F238E27FC236}">
                <a16:creationId xmlns:a16="http://schemas.microsoft.com/office/drawing/2014/main" id="{E13A83F1-05BA-4867-A38E-D4658F465968}"/>
              </a:ext>
            </a:extLst>
          </p:cNvPr>
          <p:cNvSpPr>
            <a:spLocks noGrp="1"/>
          </p:cNvSpPr>
          <p:nvPr>
            <p:ph idx="1"/>
          </p:nvPr>
        </p:nvSpPr>
        <p:spPr/>
        <p:txBody>
          <a:bodyPr/>
          <a:lstStyle/>
          <a:p>
            <a:r>
              <a:rPr lang="en-AU" dirty="0"/>
              <a:t>In the scenario </a:t>
            </a:r>
            <a:r>
              <a:rPr lang="en-AU" b="1" u="sng" dirty="0"/>
              <a:t>when two developers want to push </a:t>
            </a:r>
            <a:r>
              <a:rPr lang="en-AU" dirty="0"/>
              <a:t>their changes on the same file to the central repo, </a:t>
            </a:r>
            <a:r>
              <a:rPr lang="en-AU" u="sng" dirty="0">
                <a:highlight>
                  <a:srgbClr val="00FFFF"/>
                </a:highlight>
              </a:rPr>
              <a:t>git will compare the current snapshot with the committed snapshot and allow the developer with the most updated snapshot to push changes </a:t>
            </a:r>
            <a:r>
              <a:rPr lang="en-AU" dirty="0"/>
              <a:t>to the repo. The changes made by the other developer are not lost. Git will instruct the developer whose push was rejected to first pull the latest changes from the central repository before pushing his/her/they changes. So, at any given point, the central repository will always hold the most up to date code.</a:t>
            </a:r>
          </a:p>
          <a:p>
            <a:endParaRPr lang="en-AU" dirty="0"/>
          </a:p>
        </p:txBody>
      </p:sp>
    </p:spTree>
    <p:extLst>
      <p:ext uri="{BB962C8B-B14F-4D97-AF65-F5344CB8AC3E}">
        <p14:creationId xmlns:p14="http://schemas.microsoft.com/office/powerpoint/2010/main" val="2109235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5E30-A383-4A7A-BA90-3A385C94824D}"/>
              </a:ext>
            </a:extLst>
          </p:cNvPr>
          <p:cNvSpPr>
            <a:spLocks noGrp="1"/>
          </p:cNvSpPr>
          <p:nvPr>
            <p:ph type="title"/>
          </p:nvPr>
        </p:nvSpPr>
        <p:spPr/>
        <p:txBody>
          <a:bodyPr/>
          <a:lstStyle/>
          <a:p>
            <a:r>
              <a:rPr lang="en-AU" dirty="0"/>
              <a:t>VCN Comparison</a:t>
            </a:r>
          </a:p>
        </p:txBody>
      </p:sp>
      <p:pic>
        <p:nvPicPr>
          <p:cNvPr id="9" name="Content Placeholder 8">
            <a:extLst>
              <a:ext uri="{FF2B5EF4-FFF2-40B4-BE49-F238E27FC236}">
                <a16:creationId xmlns:a16="http://schemas.microsoft.com/office/drawing/2014/main" id="{6A2B2893-879E-4D86-988C-F38C01821D8F}"/>
              </a:ext>
            </a:extLst>
          </p:cNvPr>
          <p:cNvPicPr>
            <a:picLocks noGrp="1" noChangeAspect="1"/>
          </p:cNvPicPr>
          <p:nvPr>
            <p:ph sz="half" idx="4294967295"/>
          </p:nvPr>
        </p:nvPicPr>
        <p:blipFill>
          <a:blip r:embed="rId3"/>
          <a:stretch>
            <a:fillRect/>
          </a:stretch>
        </p:blipFill>
        <p:spPr>
          <a:xfrm>
            <a:off x="3479470" y="1297458"/>
            <a:ext cx="5228768" cy="5085054"/>
          </a:xfrm>
          <a:prstGeom prst="rect">
            <a:avLst/>
          </a:prstGeom>
        </p:spPr>
      </p:pic>
      <p:sp>
        <p:nvSpPr>
          <p:cNvPr id="11" name="TextBox 10">
            <a:extLst>
              <a:ext uri="{FF2B5EF4-FFF2-40B4-BE49-F238E27FC236}">
                <a16:creationId xmlns:a16="http://schemas.microsoft.com/office/drawing/2014/main" id="{9EA6E17B-23A8-4E1B-9A55-862B8B12A71E}"/>
              </a:ext>
            </a:extLst>
          </p:cNvPr>
          <p:cNvSpPr txBox="1"/>
          <p:nvPr/>
        </p:nvSpPr>
        <p:spPr>
          <a:xfrm>
            <a:off x="6093854" y="6647360"/>
            <a:ext cx="6098146" cy="253916"/>
          </a:xfrm>
          <a:prstGeom prst="rect">
            <a:avLst/>
          </a:prstGeom>
          <a:noFill/>
        </p:spPr>
        <p:txBody>
          <a:bodyPr wrap="square">
            <a:spAutoFit/>
          </a:bodyPr>
          <a:lstStyle/>
          <a:p>
            <a:r>
              <a:rPr lang="en-AU" sz="1050" dirty="0"/>
              <a:t>https://www.git-tower.com/learn/git/ebook/en/desktop-gui/appendix/from-subversion-to-git/</a:t>
            </a:r>
          </a:p>
        </p:txBody>
      </p:sp>
    </p:spTree>
    <p:extLst>
      <p:ext uri="{BB962C8B-B14F-4D97-AF65-F5344CB8AC3E}">
        <p14:creationId xmlns:p14="http://schemas.microsoft.com/office/powerpoint/2010/main" val="3106568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6E344-1AA3-4BBD-F741-DE632710E48D}"/>
              </a:ext>
            </a:extLst>
          </p:cNvPr>
          <p:cNvSpPr>
            <a:spLocks noGrp="1"/>
          </p:cNvSpPr>
          <p:nvPr>
            <p:ph type="title"/>
          </p:nvPr>
        </p:nvSpPr>
        <p:spPr>
          <a:xfrm>
            <a:off x="838200" y="365125"/>
            <a:ext cx="5558489" cy="1325563"/>
          </a:xfrm>
        </p:spPr>
        <p:txBody>
          <a:bodyPr>
            <a:normAutofit/>
          </a:bodyPr>
          <a:lstStyle/>
          <a:p>
            <a:r>
              <a:rPr lang="en-AU" dirty="0"/>
              <a:t>Lecture Topics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8F1DADF-F74C-18BF-005E-C16692E8C77C}"/>
              </a:ext>
            </a:extLst>
          </p:cNvPr>
          <p:cNvSpPr>
            <a:spLocks noGrp="1"/>
          </p:cNvSpPr>
          <p:nvPr>
            <p:ph idx="1"/>
          </p:nvPr>
        </p:nvSpPr>
        <p:spPr>
          <a:xfrm>
            <a:off x="838200" y="1825625"/>
            <a:ext cx="5558489" cy="4351338"/>
          </a:xfrm>
        </p:spPr>
        <p:txBody>
          <a:bodyPr>
            <a:normAutofit/>
          </a:bodyPr>
          <a:lstStyle/>
          <a:p>
            <a:r>
              <a:rPr lang="en-AU" dirty="0"/>
              <a:t>Part 3: AWS Platform (Week 8-11) </a:t>
            </a:r>
          </a:p>
          <a:p>
            <a:pPr lvl="1"/>
            <a:r>
              <a:rPr lang="en-AU" dirty="0"/>
              <a:t>AWS Fundamentals</a:t>
            </a:r>
          </a:p>
          <a:p>
            <a:pPr lvl="1"/>
            <a:r>
              <a:rPr lang="en-AU" dirty="0"/>
              <a:t>AWS Cloud Infrastructure </a:t>
            </a:r>
          </a:p>
          <a:p>
            <a:pPr lvl="1"/>
            <a:r>
              <a:rPr lang="en-AU" dirty="0"/>
              <a:t>AWS Containers</a:t>
            </a:r>
          </a:p>
          <a:p>
            <a:pPr lvl="1"/>
            <a:r>
              <a:rPr lang="en-AU" dirty="0"/>
              <a:t>CI/CD in AWS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8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FE42F-B770-4576-8B10-A49EB38EA316}"/>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a:solidFill>
                  <a:srgbClr val="FFFFFF"/>
                </a:solidFill>
                <a:latin typeface="+mj-lt"/>
                <a:ea typeface="+mj-ea"/>
                <a:cs typeface="+mj-cs"/>
              </a:rPr>
              <a:t>Basic Workflow</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BA710A8-F1B7-4B45-96BE-3C7F15B706B5}"/>
              </a:ext>
            </a:extLst>
          </p:cNvPr>
          <p:cNvPicPr>
            <a:picLocks noChangeAspect="1"/>
          </p:cNvPicPr>
          <p:nvPr/>
        </p:nvPicPr>
        <p:blipFill>
          <a:blip r:embed="rId4"/>
          <a:stretch>
            <a:fillRect/>
          </a:stretch>
        </p:blipFill>
        <p:spPr>
          <a:xfrm>
            <a:off x="1377503" y="1800911"/>
            <a:ext cx="4034192" cy="3704901"/>
          </a:xfrm>
          <a:prstGeom prst="rect">
            <a:avLst/>
          </a:prstGeom>
        </p:spPr>
      </p:pic>
      <p:sp>
        <p:nvSpPr>
          <p:cNvPr id="11" name="TextBox 10">
            <a:extLst>
              <a:ext uri="{FF2B5EF4-FFF2-40B4-BE49-F238E27FC236}">
                <a16:creationId xmlns:a16="http://schemas.microsoft.com/office/drawing/2014/main" id="{142F5081-0F83-426C-A31D-B3B0262B8FD4}"/>
              </a:ext>
            </a:extLst>
          </p:cNvPr>
          <p:cNvSpPr txBox="1"/>
          <p:nvPr/>
        </p:nvSpPr>
        <p:spPr>
          <a:xfrm>
            <a:off x="1076372" y="5949535"/>
            <a:ext cx="5020412" cy="218521"/>
          </a:xfrm>
          <a:prstGeom prst="rect">
            <a:avLst/>
          </a:prstGeom>
          <a:noFill/>
        </p:spPr>
        <p:txBody>
          <a:bodyPr wrap="square">
            <a:spAutoFit/>
          </a:bodyPr>
          <a:lstStyle/>
          <a:p>
            <a:pPr defTabSz="749808">
              <a:spcAft>
                <a:spcPts val="600"/>
              </a:spcAft>
            </a:pPr>
            <a:r>
              <a:rPr lang="en-AU" sz="820" kern="1200">
                <a:solidFill>
                  <a:schemeClr val="tx1"/>
                </a:solidFill>
                <a:latin typeface="+mn-lt"/>
                <a:ea typeface="+mn-ea"/>
                <a:cs typeface="+mn-cs"/>
              </a:rPr>
              <a:t>https://www.atlassian.com/git/tutorials/using-branches/git-checkout</a:t>
            </a:r>
            <a:endParaRPr lang="en-AU" sz="1000"/>
          </a:p>
        </p:txBody>
      </p:sp>
      <p:pic>
        <p:nvPicPr>
          <p:cNvPr id="12" name="Picture 2" descr="Alt text">
            <a:extLst>
              <a:ext uri="{FF2B5EF4-FFF2-40B4-BE49-F238E27FC236}">
                <a16:creationId xmlns:a16="http://schemas.microsoft.com/office/drawing/2014/main" id="{A1420223-02B5-4808-B955-4D35EBF94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4990" y="1973327"/>
            <a:ext cx="3079599" cy="35992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D23CB3B-B70F-41A4-8D38-DED3DC47CEC3}"/>
              </a:ext>
            </a:extLst>
          </p:cNvPr>
          <p:cNvSpPr txBox="1"/>
          <p:nvPr/>
        </p:nvSpPr>
        <p:spPr>
          <a:xfrm>
            <a:off x="6095216" y="5874203"/>
            <a:ext cx="5020412" cy="243785"/>
          </a:xfrm>
          <a:prstGeom prst="rect">
            <a:avLst/>
          </a:prstGeom>
          <a:noFill/>
        </p:spPr>
        <p:txBody>
          <a:bodyPr wrap="square">
            <a:spAutoFit/>
          </a:bodyPr>
          <a:lstStyle/>
          <a:p>
            <a:pPr defTabSz="749808">
              <a:spcAft>
                <a:spcPts val="600"/>
              </a:spcAft>
            </a:pPr>
            <a:r>
              <a:rPr lang="en-AU" sz="984" kern="1200">
                <a:solidFill>
                  <a:schemeClr val="tx1"/>
                </a:solidFill>
                <a:latin typeface="+mn-lt"/>
                <a:ea typeface="+mn-ea"/>
                <a:cs typeface="+mn-cs"/>
              </a:rPr>
              <a:t>https://kelvinleong.github.io/git/2017/01/20/Use-Git.html</a:t>
            </a:r>
            <a:endParaRPr lang="en-AU" sz="1200"/>
          </a:p>
        </p:txBody>
      </p:sp>
    </p:spTree>
    <p:extLst>
      <p:ext uri="{BB962C8B-B14F-4D97-AF65-F5344CB8AC3E}">
        <p14:creationId xmlns:p14="http://schemas.microsoft.com/office/powerpoint/2010/main" val="69412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12">
            <a:extLst>
              <a:ext uri="{FF2B5EF4-FFF2-40B4-BE49-F238E27FC236}">
                <a16:creationId xmlns:a16="http://schemas.microsoft.com/office/drawing/2014/main" id="{F0F6E386-EE22-4B08-842E-A5451FC34EBF}"/>
              </a:ext>
            </a:extLst>
          </p:cNvPr>
          <p:cNvPicPr>
            <a:picLocks noGrp="1" noChangeAspect="1"/>
          </p:cNvPicPr>
          <p:nvPr>
            <p:ph sz="half" idx="1"/>
          </p:nvPr>
        </p:nvPicPr>
        <p:blipFill>
          <a:blip r:embed="rId3"/>
          <a:stretch>
            <a:fillRect/>
          </a:stretch>
        </p:blipFill>
        <p:spPr>
          <a:xfrm>
            <a:off x="6541053" y="2254292"/>
            <a:ext cx="4777381" cy="21767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2" name="Arc 21">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675666ED-757F-44C6-901F-F25EC116F52F}"/>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Committing all files in a directory at once</a:t>
            </a:r>
          </a:p>
        </p:txBody>
      </p:sp>
      <p:sp>
        <p:nvSpPr>
          <p:cNvPr id="11" name="Content Placeholder 10">
            <a:extLst>
              <a:ext uri="{FF2B5EF4-FFF2-40B4-BE49-F238E27FC236}">
                <a16:creationId xmlns:a16="http://schemas.microsoft.com/office/drawing/2014/main" id="{C9AA90C4-A033-49AB-97C5-E90DEAF786FA}"/>
              </a:ext>
            </a:extLst>
          </p:cNvPr>
          <p:cNvSpPr>
            <a:spLocks noGrp="1"/>
          </p:cNvSpPr>
          <p:nvPr>
            <p:ph sz="half" idx="2"/>
          </p:nvPr>
        </p:nvSpPr>
        <p:spPr>
          <a:xfrm>
            <a:off x="838201" y="1984443"/>
            <a:ext cx="5257800" cy="4192520"/>
          </a:xfrm>
        </p:spPr>
        <p:txBody>
          <a:bodyPr vert="horz" lIns="91440" tIns="45720" rIns="91440" bIns="45720" rtlCol="0">
            <a:normAutofit/>
          </a:bodyPr>
          <a:lstStyle/>
          <a:p>
            <a:r>
              <a:rPr lang="en-US"/>
              <a:t>There are two ways of committing the entire directory</a:t>
            </a:r>
          </a:p>
          <a:p>
            <a:pPr lvl="1"/>
            <a:r>
              <a:rPr lang="en-US"/>
              <a:t>Using staging area</a:t>
            </a:r>
          </a:p>
          <a:p>
            <a:pPr lvl="2"/>
            <a:r>
              <a:rPr lang="en-US"/>
              <a:t>gitadd .</a:t>
            </a:r>
          </a:p>
          <a:p>
            <a:pPr lvl="2"/>
            <a:r>
              <a:rPr lang="en-US"/>
              <a:t>gitcommit -m “made big change”</a:t>
            </a:r>
          </a:p>
          <a:p>
            <a:r>
              <a:rPr lang="en-US"/>
              <a:t>Directly commit into repository bypassing the staging area</a:t>
            </a:r>
          </a:p>
          <a:p>
            <a:pPr lvl="1"/>
            <a:r>
              <a:rPr lang="en-US"/>
              <a:t>gitcommit -a -m “made big change”</a:t>
            </a:r>
          </a:p>
        </p:txBody>
      </p:sp>
    </p:spTree>
    <p:extLst>
      <p:ext uri="{BB962C8B-B14F-4D97-AF65-F5344CB8AC3E}">
        <p14:creationId xmlns:p14="http://schemas.microsoft.com/office/powerpoint/2010/main" val="403534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1134-882E-4E58-A412-4833B46FD86C}"/>
              </a:ext>
            </a:extLst>
          </p:cNvPr>
          <p:cNvSpPr>
            <a:spLocks noGrp="1"/>
          </p:cNvSpPr>
          <p:nvPr>
            <p:ph type="title"/>
          </p:nvPr>
        </p:nvSpPr>
        <p:spPr/>
        <p:txBody>
          <a:bodyPr/>
          <a:lstStyle/>
          <a:p>
            <a:r>
              <a:rPr lang="en-AU" dirty="0"/>
              <a:t>Setting up Git</a:t>
            </a:r>
          </a:p>
        </p:txBody>
      </p:sp>
      <p:sp>
        <p:nvSpPr>
          <p:cNvPr id="8" name="Content Placeholder 7">
            <a:extLst>
              <a:ext uri="{FF2B5EF4-FFF2-40B4-BE49-F238E27FC236}">
                <a16:creationId xmlns:a16="http://schemas.microsoft.com/office/drawing/2014/main" id="{2B4260A0-D31E-44F8-A4D4-01B6DFA06A66}"/>
              </a:ext>
            </a:extLst>
          </p:cNvPr>
          <p:cNvSpPr>
            <a:spLocks noGrp="1"/>
          </p:cNvSpPr>
          <p:nvPr>
            <p:ph idx="1"/>
          </p:nvPr>
        </p:nvSpPr>
        <p:spPr/>
        <p:txBody>
          <a:bodyPr>
            <a:normAutofit/>
          </a:bodyPr>
          <a:lstStyle/>
          <a:p>
            <a:r>
              <a:rPr lang="en-AU" dirty="0"/>
              <a:t>Follow the tutorial in LMS</a:t>
            </a:r>
          </a:p>
          <a:p>
            <a:r>
              <a:rPr lang="en-AU" dirty="0"/>
              <a:t>Set the name and email for </a:t>
            </a:r>
            <a:r>
              <a:rPr lang="en-AU" dirty="0" err="1"/>
              <a:t>Gitto</a:t>
            </a:r>
            <a:r>
              <a:rPr lang="en-AU" dirty="0"/>
              <a:t> use when you commit:</a:t>
            </a:r>
          </a:p>
          <a:p>
            <a:pPr lvl="1"/>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gitconfig</a:t>
            </a:r>
            <a:r>
              <a:rPr lang="en-AU" dirty="0">
                <a:latin typeface="Courier New" panose="02070309020205020404" pitchFamily="49" charset="0"/>
                <a:cs typeface="Courier New" panose="02070309020205020404" pitchFamily="49" charset="0"/>
              </a:rPr>
              <a:t>--global </a:t>
            </a:r>
            <a:r>
              <a:rPr lang="en-AU" dirty="0" err="1">
                <a:latin typeface="Courier New" panose="02070309020205020404" pitchFamily="49" charset="0"/>
                <a:cs typeface="Courier New" panose="02070309020205020404" pitchFamily="49" charset="0"/>
              </a:rPr>
              <a:t>user.name“Bugs</a:t>
            </a:r>
            <a:r>
              <a:rPr lang="en-AU" dirty="0">
                <a:latin typeface="Courier New" panose="02070309020205020404" pitchFamily="49" charset="0"/>
                <a:cs typeface="Courier New" panose="02070309020205020404" pitchFamily="49" charset="0"/>
              </a:rPr>
              <a:t> Bunny”</a:t>
            </a:r>
          </a:p>
          <a:p>
            <a:pPr lvl="1"/>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gitconfig</a:t>
            </a:r>
            <a:r>
              <a:rPr lang="en-AU" dirty="0">
                <a:latin typeface="Courier New" panose="02070309020205020404" pitchFamily="49" charset="0"/>
                <a:cs typeface="Courier New" panose="02070309020205020404" pitchFamily="49" charset="0"/>
              </a:rPr>
              <a:t>--global user.emailstudent@gmail.com</a:t>
            </a:r>
          </a:p>
          <a:p>
            <a:r>
              <a:rPr lang="en-AU" dirty="0"/>
              <a:t>You can call git config–list to verify these are set.</a:t>
            </a:r>
          </a:p>
          <a:p>
            <a:pPr lvl="1"/>
            <a:r>
              <a:rPr lang="en-AU" dirty="0"/>
              <a:t>These will be set globally for all Git projects you work with.</a:t>
            </a:r>
          </a:p>
          <a:p>
            <a:r>
              <a:rPr lang="en-AU" dirty="0"/>
              <a:t>You can also set variables on a project-only basis by not using the  </a:t>
            </a:r>
            <a:r>
              <a:rPr lang="en-AU" dirty="0">
                <a:latin typeface="Courier New" panose="02070309020205020404" pitchFamily="49" charset="0"/>
                <a:cs typeface="Courier New" panose="02070309020205020404" pitchFamily="49" charset="0"/>
              </a:rPr>
              <a:t>--global</a:t>
            </a:r>
            <a:r>
              <a:rPr lang="en-AU" dirty="0"/>
              <a:t> flag.</a:t>
            </a:r>
          </a:p>
        </p:txBody>
      </p:sp>
    </p:spTree>
    <p:extLst>
      <p:ext uri="{BB962C8B-B14F-4D97-AF65-F5344CB8AC3E}">
        <p14:creationId xmlns:p14="http://schemas.microsoft.com/office/powerpoint/2010/main" val="997294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39D3-AEDD-4325-8A1B-99F45D69607E}"/>
              </a:ext>
            </a:extLst>
          </p:cNvPr>
          <p:cNvSpPr>
            <a:spLocks noGrp="1"/>
          </p:cNvSpPr>
          <p:nvPr>
            <p:ph type="title"/>
          </p:nvPr>
        </p:nvSpPr>
        <p:spPr/>
        <p:txBody>
          <a:bodyPr/>
          <a:lstStyle/>
          <a:p>
            <a:r>
              <a:rPr lang="en-AU" dirty="0"/>
              <a:t>Creating and Using a Repository</a:t>
            </a:r>
          </a:p>
        </p:txBody>
      </p:sp>
      <p:sp>
        <p:nvSpPr>
          <p:cNvPr id="3" name="Content Placeholder 2">
            <a:extLst>
              <a:ext uri="{FF2B5EF4-FFF2-40B4-BE49-F238E27FC236}">
                <a16:creationId xmlns:a16="http://schemas.microsoft.com/office/drawing/2014/main" id="{E6A25F09-845F-4D4A-A8F9-B2D50BBEF57A}"/>
              </a:ext>
            </a:extLst>
          </p:cNvPr>
          <p:cNvSpPr>
            <a:spLocks noGrp="1"/>
          </p:cNvSpPr>
          <p:nvPr>
            <p:ph idx="1"/>
          </p:nvPr>
        </p:nvSpPr>
        <p:spPr/>
        <p:txBody>
          <a:bodyPr>
            <a:normAutofit fontScale="92500" lnSpcReduction="10000"/>
          </a:bodyPr>
          <a:lstStyle/>
          <a:p>
            <a:r>
              <a:rPr lang="en-AU" dirty="0"/>
              <a:t>To create a </a:t>
            </a:r>
            <a:r>
              <a:rPr lang="en-AU" dirty="0" err="1"/>
              <a:t>Gitrepo</a:t>
            </a:r>
            <a:r>
              <a:rPr lang="en-AU" dirty="0"/>
              <a:t> in your current directory:</a:t>
            </a:r>
          </a:p>
          <a:p>
            <a:pPr lvl="1"/>
            <a:r>
              <a:rPr lang="en-AU" dirty="0"/>
              <a:t>$ git </a:t>
            </a:r>
            <a:r>
              <a:rPr lang="en-AU" dirty="0" err="1"/>
              <a:t>init</a:t>
            </a:r>
            <a:endParaRPr lang="en-AU" dirty="0"/>
          </a:p>
          <a:p>
            <a:pPr lvl="2"/>
            <a:r>
              <a:rPr lang="en-AU" dirty="0"/>
              <a:t>This will create a .git directory in your current directory.</a:t>
            </a:r>
          </a:p>
          <a:p>
            <a:r>
              <a:rPr lang="en-AU" dirty="0"/>
              <a:t>Then you can commit files in that directory into the repo by first adding to the staging area and then committing into the repo:</a:t>
            </a:r>
          </a:p>
          <a:p>
            <a:pPr lvl="1"/>
            <a:r>
              <a:rPr lang="en-AU" dirty="0"/>
              <a:t>$ git add file1.java</a:t>
            </a:r>
          </a:p>
          <a:p>
            <a:pPr lvl="1"/>
            <a:r>
              <a:rPr lang="en-AU" dirty="0"/>
              <a:t>$ git commit –m “initial project version”</a:t>
            </a:r>
          </a:p>
          <a:p>
            <a:r>
              <a:rPr lang="en-AU" dirty="0"/>
              <a:t>You can use the following to </a:t>
            </a:r>
            <a:r>
              <a:rPr lang="en-AU" dirty="0" err="1"/>
              <a:t>unstage</a:t>
            </a:r>
            <a:r>
              <a:rPr lang="en-AU" dirty="0"/>
              <a:t> a file</a:t>
            </a:r>
          </a:p>
          <a:p>
            <a:pPr lvl="1"/>
            <a:r>
              <a:rPr lang="en-AU" dirty="0"/>
              <a:t>$ git reset HEAD file1.java</a:t>
            </a:r>
          </a:p>
          <a:p>
            <a:r>
              <a:rPr lang="en-AU" dirty="0"/>
              <a:t>You can get back the original version of a file that you have modified using the following</a:t>
            </a:r>
          </a:p>
          <a:p>
            <a:pPr lvl="1"/>
            <a:r>
              <a:rPr lang="en-AU" dirty="0"/>
              <a:t>$ git checkout file1.java</a:t>
            </a:r>
          </a:p>
        </p:txBody>
      </p:sp>
    </p:spTree>
    <p:extLst>
      <p:ext uri="{BB962C8B-B14F-4D97-AF65-F5344CB8AC3E}">
        <p14:creationId xmlns:p14="http://schemas.microsoft.com/office/powerpoint/2010/main" val="4085825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E0AF-A491-4079-9B42-79FED5DC9337}"/>
              </a:ext>
            </a:extLst>
          </p:cNvPr>
          <p:cNvSpPr>
            <a:spLocks noGrp="1"/>
          </p:cNvSpPr>
          <p:nvPr>
            <p:ph type="title"/>
          </p:nvPr>
        </p:nvSpPr>
        <p:spPr/>
        <p:txBody>
          <a:bodyPr/>
          <a:lstStyle/>
          <a:p>
            <a:r>
              <a:rPr lang="en-AU" dirty="0"/>
              <a:t>Creating New Branches</a:t>
            </a:r>
          </a:p>
        </p:txBody>
      </p:sp>
      <p:sp>
        <p:nvSpPr>
          <p:cNvPr id="3" name="Content Placeholder 2">
            <a:extLst>
              <a:ext uri="{FF2B5EF4-FFF2-40B4-BE49-F238E27FC236}">
                <a16:creationId xmlns:a16="http://schemas.microsoft.com/office/drawing/2014/main" id="{A13CB5AD-3F95-4A1B-B685-FBB22DC89A45}"/>
              </a:ext>
            </a:extLst>
          </p:cNvPr>
          <p:cNvSpPr>
            <a:spLocks noGrp="1"/>
          </p:cNvSpPr>
          <p:nvPr>
            <p:ph idx="1"/>
          </p:nvPr>
        </p:nvSpPr>
        <p:spPr/>
        <p:txBody>
          <a:bodyPr>
            <a:normAutofit/>
          </a:bodyPr>
          <a:lstStyle/>
          <a:p>
            <a:r>
              <a:rPr lang="en-AU" dirty="0"/>
              <a:t>Git allows you to diverge from the main line of development.</a:t>
            </a:r>
          </a:p>
          <a:p>
            <a:r>
              <a:rPr lang="en-AU" dirty="0"/>
              <a:t>Allows you to work without messing up the main line of code.</a:t>
            </a:r>
          </a:p>
          <a:p>
            <a:r>
              <a:rPr lang="en-AU" dirty="0"/>
              <a:t>Better than creating a new copy of your source code directory for each new branch.</a:t>
            </a:r>
          </a:p>
          <a:p>
            <a:r>
              <a:rPr lang="en-AU" dirty="0"/>
              <a:t>Main development branch = master.</a:t>
            </a:r>
          </a:p>
          <a:p>
            <a:r>
              <a:rPr lang="en-AU" dirty="0"/>
              <a:t>New versions may be created along the master branch, or new branches can be created off of it.</a:t>
            </a:r>
          </a:p>
          <a:p>
            <a:r>
              <a:rPr lang="en-AU" dirty="0"/>
              <a:t>The changes to the new branches will be tracked independently.</a:t>
            </a:r>
          </a:p>
          <a:p>
            <a:r>
              <a:rPr lang="en-AU" dirty="0"/>
              <a:t>The branches can possibly be merged back into the master branch.</a:t>
            </a:r>
          </a:p>
        </p:txBody>
      </p:sp>
      <p:sp>
        <p:nvSpPr>
          <p:cNvPr id="5" name="Date Placeholder 4">
            <a:extLst>
              <a:ext uri="{FF2B5EF4-FFF2-40B4-BE49-F238E27FC236}">
                <a16:creationId xmlns:a16="http://schemas.microsoft.com/office/drawing/2014/main" id="{93A2A81D-DC94-43A4-8B72-867B061FB35C}"/>
              </a:ext>
            </a:extLst>
          </p:cNvPr>
          <p:cNvSpPr>
            <a:spLocks noGrp="1"/>
          </p:cNvSpPr>
          <p:nvPr>
            <p:ph type="dt" sz="half" idx="10"/>
          </p:nvPr>
        </p:nvSpPr>
        <p:spPr/>
        <p:txBody>
          <a:bodyPr/>
          <a:lstStyle/>
          <a:p>
            <a:r>
              <a:rPr lang="en-US"/>
              <a:t>La Trobe University</a:t>
            </a:r>
            <a:endParaRPr lang="en-US" dirty="0"/>
          </a:p>
        </p:txBody>
      </p:sp>
      <p:sp>
        <p:nvSpPr>
          <p:cNvPr id="6" name="Footer Placeholder 5">
            <a:extLst>
              <a:ext uri="{FF2B5EF4-FFF2-40B4-BE49-F238E27FC236}">
                <a16:creationId xmlns:a16="http://schemas.microsoft.com/office/drawing/2014/main" id="{1730DA6A-2041-458C-B35B-2B80C6EB9078}"/>
              </a:ext>
            </a:extLst>
          </p:cNvPr>
          <p:cNvSpPr>
            <a:spLocks noGrp="1"/>
          </p:cNvSpPr>
          <p:nvPr>
            <p:ph type="ftr" sz="quarter" idx="11"/>
          </p:nvPr>
        </p:nvSpPr>
        <p:spPr/>
        <p:txBody>
          <a:bodyPr/>
          <a:lstStyle/>
          <a:p>
            <a:r>
              <a:rPr lang="en-US"/>
              <a:t>CSE5006 – Cloud-based Web Application</a:t>
            </a:r>
            <a:endParaRPr lang="en-US" dirty="0"/>
          </a:p>
        </p:txBody>
      </p:sp>
      <p:sp>
        <p:nvSpPr>
          <p:cNvPr id="4" name="Slide Number Placeholder 3">
            <a:extLst>
              <a:ext uri="{FF2B5EF4-FFF2-40B4-BE49-F238E27FC236}">
                <a16:creationId xmlns:a16="http://schemas.microsoft.com/office/drawing/2014/main" id="{E457CFF4-1B47-4066-B1D3-7C96FBFA20D2}"/>
              </a:ext>
            </a:extLst>
          </p:cNvPr>
          <p:cNvSpPr>
            <a:spLocks noGrp="1"/>
          </p:cNvSpPr>
          <p:nvPr>
            <p:ph type="sldNum" sz="quarter" idx="12"/>
          </p:nvPr>
        </p:nvSpPr>
        <p:spPr/>
        <p:txBody>
          <a:bodyPr/>
          <a:lstStyle/>
          <a:p>
            <a:fld id="{E31375A4-56A4-47D6-9801-1991572033F7}" type="slidenum">
              <a:rPr lang="en-US" smtClean="0"/>
              <a:pPr/>
              <a:t>44</a:t>
            </a:fld>
            <a:endParaRPr lang="en-US" dirty="0"/>
          </a:p>
        </p:txBody>
      </p:sp>
    </p:spTree>
    <p:extLst>
      <p:ext uri="{BB962C8B-B14F-4D97-AF65-F5344CB8AC3E}">
        <p14:creationId xmlns:p14="http://schemas.microsoft.com/office/powerpoint/2010/main" val="1576803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ADC869-9899-4D9D-956D-D43D0CCCAB03}"/>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dirty="0"/>
              <a:t>Git Branching</a:t>
            </a:r>
          </a:p>
        </p:txBody>
      </p:sp>
      <p:pic>
        <p:nvPicPr>
          <p:cNvPr id="11" name="Content Placeholder 10">
            <a:extLst>
              <a:ext uri="{FF2B5EF4-FFF2-40B4-BE49-F238E27FC236}">
                <a16:creationId xmlns:a16="http://schemas.microsoft.com/office/drawing/2014/main" id="{2CD0832A-A2E7-4268-AE16-9E53A7B08227}"/>
              </a:ext>
            </a:extLst>
          </p:cNvPr>
          <p:cNvPicPr>
            <a:picLocks noGrp="1" noChangeAspect="1"/>
          </p:cNvPicPr>
          <p:nvPr>
            <p:ph sz="half" idx="1"/>
          </p:nvPr>
        </p:nvPicPr>
        <p:blipFill>
          <a:blip r:embed="rId4"/>
          <a:stretch>
            <a:fillRect/>
          </a:stretch>
        </p:blipFill>
        <p:spPr>
          <a:xfrm>
            <a:off x="7486468" y="955591"/>
            <a:ext cx="3293348" cy="4940024"/>
          </a:xfrm>
          <a:prstGeom prst="rect">
            <a:avLst/>
          </a:prstGeom>
          <a:ln>
            <a:noFill/>
          </a:ln>
          <a:effectLst/>
        </p:spPr>
      </p:pic>
      <p:sp>
        <p:nvSpPr>
          <p:cNvPr id="9" name="Content Placeholder 8">
            <a:extLst>
              <a:ext uri="{FF2B5EF4-FFF2-40B4-BE49-F238E27FC236}">
                <a16:creationId xmlns:a16="http://schemas.microsoft.com/office/drawing/2014/main" id="{C2DBBEC3-5458-4FEE-8D84-C5D69651A063}"/>
              </a:ext>
            </a:extLst>
          </p:cNvPr>
          <p:cNvSpPr>
            <a:spLocks noGrp="1"/>
          </p:cNvSpPr>
          <p:nvPr>
            <p:ph sz="half" idx="2"/>
          </p:nvPr>
        </p:nvSpPr>
        <p:spPr>
          <a:xfrm>
            <a:off x="680321" y="2336873"/>
            <a:ext cx="5104843" cy="3599316"/>
          </a:xfrm>
        </p:spPr>
        <p:txBody>
          <a:bodyPr vert="horz" lIns="91440" tIns="45720" rIns="91440" bIns="45720" rtlCol="0">
            <a:normAutofit lnSpcReduction="10000"/>
          </a:bodyPr>
          <a:lstStyle/>
          <a:p>
            <a:r>
              <a:rPr lang="en-AU" sz="2000" dirty="0"/>
              <a:t>In this example there is a master branch which only contains production versions of the code</a:t>
            </a:r>
          </a:p>
          <a:p>
            <a:pPr lvl="1"/>
            <a:r>
              <a:rPr lang="en-AU" sz="1600" dirty="0"/>
              <a:t>Production code is code that is actually used to serve customers. It is usually heavily tested code.</a:t>
            </a:r>
          </a:p>
          <a:p>
            <a:r>
              <a:rPr lang="en-AU" sz="2000" dirty="0"/>
              <a:t>The other branch is the develop branch that is used by the developer to work on development version of the code</a:t>
            </a:r>
          </a:p>
          <a:p>
            <a:r>
              <a:rPr lang="en-AU" sz="2000" dirty="0"/>
              <a:t>When the code is of production quality it is merged into the master branch.</a:t>
            </a:r>
          </a:p>
          <a:p>
            <a:r>
              <a:rPr lang="en-AU" sz="2000" dirty="0"/>
              <a:t>The owner controls what goes into the master branch.</a:t>
            </a:r>
            <a:endParaRPr lang="en-US" sz="2000" dirty="0"/>
          </a:p>
        </p:txBody>
      </p:sp>
    </p:spTree>
    <p:extLst>
      <p:ext uri="{BB962C8B-B14F-4D97-AF65-F5344CB8AC3E}">
        <p14:creationId xmlns:p14="http://schemas.microsoft.com/office/powerpoint/2010/main" val="1813377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8416-89D9-4444-9387-FAB7FB1DC354}"/>
              </a:ext>
            </a:extLst>
          </p:cNvPr>
          <p:cNvSpPr>
            <a:spLocks noGrp="1"/>
          </p:cNvSpPr>
          <p:nvPr>
            <p:ph type="title"/>
          </p:nvPr>
        </p:nvSpPr>
        <p:spPr/>
        <p:txBody>
          <a:bodyPr vert="horz" lIns="91440" tIns="45720" rIns="91440" bIns="45720" rtlCol="0" anchor="ctr">
            <a:normAutofit/>
          </a:bodyPr>
          <a:lstStyle/>
          <a:p>
            <a:r>
              <a:rPr lang="en-AU" dirty="0"/>
              <a:t>Checkout and merging a branch</a:t>
            </a:r>
          </a:p>
        </p:txBody>
      </p:sp>
      <p:sp>
        <p:nvSpPr>
          <p:cNvPr id="14" name="Content Placeholder 13">
            <a:extLst>
              <a:ext uri="{FF2B5EF4-FFF2-40B4-BE49-F238E27FC236}">
                <a16:creationId xmlns:a16="http://schemas.microsoft.com/office/drawing/2014/main" id="{121F82C0-62FA-126A-68D7-C3A985B6B626}"/>
              </a:ext>
            </a:extLst>
          </p:cNvPr>
          <p:cNvSpPr>
            <a:spLocks noGrp="1"/>
          </p:cNvSpPr>
          <p:nvPr>
            <p:ph sz="half" idx="1"/>
          </p:nvPr>
        </p:nvSpPr>
        <p:spPr/>
        <p:txBody>
          <a:bodyPr>
            <a:normAutofit/>
          </a:bodyPr>
          <a:lstStyle/>
          <a:p>
            <a:r>
              <a:rPr lang="en-AU" sz="1800" dirty="0"/>
              <a:t>To create a branch called develop</a:t>
            </a:r>
          </a:p>
          <a:p>
            <a:pPr lvl="1"/>
            <a:r>
              <a:rPr lang="en-AU" sz="1600" dirty="0"/>
              <a:t>$ git branch develop</a:t>
            </a:r>
          </a:p>
          <a:p>
            <a:r>
              <a:rPr lang="en-AU" sz="1800" dirty="0"/>
              <a:t>To list all branches (* shows which one you are currently on)</a:t>
            </a:r>
          </a:p>
          <a:p>
            <a:pPr lvl="1"/>
            <a:r>
              <a:rPr lang="en-AU" sz="1600" dirty="0"/>
              <a:t>$ git branch</a:t>
            </a:r>
          </a:p>
          <a:p>
            <a:r>
              <a:rPr lang="en-AU" sz="1800" dirty="0"/>
              <a:t>To switch to the develop branch</a:t>
            </a:r>
          </a:p>
          <a:p>
            <a:pPr lvl="1"/>
            <a:r>
              <a:rPr lang="en-AU" sz="1600" dirty="0"/>
              <a:t>$ git checkout develop</a:t>
            </a:r>
          </a:p>
          <a:p>
            <a:r>
              <a:rPr lang="en-AU" sz="1800" dirty="0"/>
              <a:t>To switch back to the master branch and then merge the changes from the develop branch do the following</a:t>
            </a:r>
          </a:p>
          <a:p>
            <a:pPr lvl="1"/>
            <a:r>
              <a:rPr lang="en-AU" sz="1600" dirty="0"/>
              <a:t>$ git checkout master</a:t>
            </a:r>
          </a:p>
          <a:p>
            <a:pPr lvl="1"/>
            <a:r>
              <a:rPr lang="en-AU" sz="1600" dirty="0"/>
              <a:t>$ git merge develop</a:t>
            </a:r>
            <a:endParaRPr lang="en-US" sz="1600" dirty="0"/>
          </a:p>
        </p:txBody>
      </p:sp>
      <p:sp>
        <p:nvSpPr>
          <p:cNvPr id="3" name="Content Placeholder 2">
            <a:extLst>
              <a:ext uri="{FF2B5EF4-FFF2-40B4-BE49-F238E27FC236}">
                <a16:creationId xmlns:a16="http://schemas.microsoft.com/office/drawing/2014/main" id="{BDDE7B4B-C70F-B63A-2E70-FCF60C0CA3AF}"/>
              </a:ext>
            </a:extLst>
          </p:cNvPr>
          <p:cNvSpPr>
            <a:spLocks noGrp="1"/>
          </p:cNvSpPr>
          <p:nvPr>
            <p:ph sz="half" idx="2"/>
          </p:nvPr>
        </p:nvSpPr>
        <p:spPr/>
        <p:txBody>
          <a:bodyPr/>
          <a:lstStyle/>
          <a:p>
            <a:endParaRPr lang="en-AU"/>
          </a:p>
        </p:txBody>
      </p:sp>
      <p:sp>
        <p:nvSpPr>
          <p:cNvPr id="6" name="Date Placeholder 5">
            <a:extLst>
              <a:ext uri="{FF2B5EF4-FFF2-40B4-BE49-F238E27FC236}">
                <a16:creationId xmlns:a16="http://schemas.microsoft.com/office/drawing/2014/main" id="{13CB0AD8-CEAF-45B6-9161-34B3B5B91DCC}"/>
              </a:ext>
            </a:extLst>
          </p:cNvPr>
          <p:cNvSpPr>
            <a:spLocks noGrp="1"/>
          </p:cNvSpPr>
          <p:nvPr>
            <p:ph type="dt" sz="half" idx="10"/>
          </p:nvPr>
        </p:nvSpPr>
        <p:spPr/>
        <p:txBody>
          <a:bodyPr>
            <a:normAutofit/>
          </a:bodyPr>
          <a:lstStyle/>
          <a:p>
            <a:pPr>
              <a:spcAft>
                <a:spcPts val="600"/>
              </a:spcAft>
            </a:pPr>
            <a:r>
              <a:rPr lang="en-US">
                <a:solidFill>
                  <a:prstClr val="white">
                    <a:tint val="75000"/>
                  </a:prstClr>
                </a:solidFill>
              </a:rPr>
              <a:t>La Trobe University</a:t>
            </a:r>
          </a:p>
        </p:txBody>
      </p:sp>
      <p:sp>
        <p:nvSpPr>
          <p:cNvPr id="7" name="Footer Placeholder 6">
            <a:extLst>
              <a:ext uri="{FF2B5EF4-FFF2-40B4-BE49-F238E27FC236}">
                <a16:creationId xmlns:a16="http://schemas.microsoft.com/office/drawing/2014/main" id="{6037548D-BDEF-41A9-BB6B-54D2898A4B5C}"/>
              </a:ext>
            </a:extLst>
          </p:cNvPr>
          <p:cNvSpPr>
            <a:spLocks noGrp="1"/>
          </p:cNvSpPr>
          <p:nvPr>
            <p:ph type="ftr" sz="quarter" idx="11"/>
          </p:nvPr>
        </p:nvSpPr>
        <p:spPr/>
        <p:txBody>
          <a:bodyPr>
            <a:normAutofit/>
          </a:bodyPr>
          <a:lstStyle/>
          <a:p>
            <a:pPr>
              <a:spcAft>
                <a:spcPts val="600"/>
              </a:spcAft>
            </a:pPr>
            <a:r>
              <a:rPr lang="en-US">
                <a:solidFill>
                  <a:prstClr val="white">
                    <a:tint val="75000"/>
                  </a:prstClr>
                </a:solidFill>
              </a:rPr>
              <a:t>CSE5006 – Cloud-based Web Application</a:t>
            </a:r>
          </a:p>
        </p:txBody>
      </p:sp>
      <p:sp>
        <p:nvSpPr>
          <p:cNvPr id="5" name="Slide Number Placeholder 4">
            <a:extLst>
              <a:ext uri="{FF2B5EF4-FFF2-40B4-BE49-F238E27FC236}">
                <a16:creationId xmlns:a16="http://schemas.microsoft.com/office/drawing/2014/main" id="{0173CFC4-B052-4BFB-BC02-808287694674}"/>
              </a:ext>
            </a:extLst>
          </p:cNvPr>
          <p:cNvSpPr>
            <a:spLocks noGrp="1"/>
          </p:cNvSpPr>
          <p:nvPr>
            <p:ph type="sldNum" sz="quarter" idx="12"/>
          </p:nvPr>
        </p:nvSpPr>
        <p:spPr/>
        <p:txBody>
          <a:bodyPr>
            <a:normAutofit/>
          </a:bodyPr>
          <a:lstStyle/>
          <a:p>
            <a:pPr>
              <a:spcAft>
                <a:spcPts val="600"/>
              </a:spcAft>
            </a:pPr>
            <a:fld id="{E31375A4-56A4-47D6-9801-1991572033F7}" type="slidenum">
              <a:rPr lang="en-US" sz="1050">
                <a:solidFill>
                  <a:prstClr val="white">
                    <a:tint val="75000"/>
                  </a:prstClr>
                </a:solidFill>
              </a:rPr>
              <a:pPr>
                <a:spcAft>
                  <a:spcPts val="600"/>
                </a:spcAft>
              </a:pPr>
              <a:t>46</a:t>
            </a:fld>
            <a:endParaRPr lang="en-US" sz="1050">
              <a:solidFill>
                <a:prstClr val="white">
                  <a:tint val="75000"/>
                </a:prstClr>
              </a:solidFill>
            </a:endParaRPr>
          </a:p>
        </p:txBody>
      </p:sp>
      <p:pic>
        <p:nvPicPr>
          <p:cNvPr id="10" name="Content Placeholder 9">
            <a:extLst>
              <a:ext uri="{FF2B5EF4-FFF2-40B4-BE49-F238E27FC236}">
                <a16:creationId xmlns:a16="http://schemas.microsoft.com/office/drawing/2014/main" id="{6D751ED5-4BAB-4B69-A826-EAC3B36ABE8E}"/>
              </a:ext>
            </a:extLst>
          </p:cNvPr>
          <p:cNvPicPr>
            <a:picLocks noChangeAspect="1"/>
          </p:cNvPicPr>
          <p:nvPr/>
        </p:nvPicPr>
        <p:blipFill>
          <a:blip r:embed="rId4"/>
          <a:stretch>
            <a:fillRect/>
          </a:stretch>
        </p:blipFill>
        <p:spPr>
          <a:xfrm>
            <a:off x="6096000" y="1780658"/>
            <a:ext cx="5629268" cy="4441272"/>
          </a:xfrm>
          <a:prstGeom prst="rect">
            <a:avLst/>
          </a:prstGeom>
          <a:ln>
            <a:noFill/>
          </a:ln>
          <a:effectLst/>
        </p:spPr>
      </p:pic>
    </p:spTree>
    <p:extLst>
      <p:ext uri="{BB962C8B-B14F-4D97-AF65-F5344CB8AC3E}">
        <p14:creationId xmlns:p14="http://schemas.microsoft.com/office/powerpoint/2010/main" val="1213063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5A94-709A-4D6E-8370-83BE75959906}"/>
              </a:ext>
            </a:extLst>
          </p:cNvPr>
          <p:cNvSpPr>
            <a:spLocks noGrp="1"/>
          </p:cNvSpPr>
          <p:nvPr>
            <p:ph type="title"/>
          </p:nvPr>
        </p:nvSpPr>
        <p:spPr/>
        <p:txBody>
          <a:bodyPr/>
          <a:lstStyle/>
          <a:p>
            <a:r>
              <a:rPr lang="en-AU" dirty="0"/>
              <a:t>Forking</a:t>
            </a:r>
          </a:p>
        </p:txBody>
      </p:sp>
      <p:sp>
        <p:nvSpPr>
          <p:cNvPr id="3" name="Content Placeholder 2">
            <a:extLst>
              <a:ext uri="{FF2B5EF4-FFF2-40B4-BE49-F238E27FC236}">
                <a16:creationId xmlns:a16="http://schemas.microsoft.com/office/drawing/2014/main" id="{C533B238-70B3-4160-9EAD-C0D68670DA3A}"/>
              </a:ext>
            </a:extLst>
          </p:cNvPr>
          <p:cNvSpPr>
            <a:spLocks noGrp="1"/>
          </p:cNvSpPr>
          <p:nvPr>
            <p:ph idx="1"/>
          </p:nvPr>
        </p:nvSpPr>
        <p:spPr/>
        <p:txBody>
          <a:bodyPr>
            <a:normAutofit lnSpcReduction="10000"/>
          </a:bodyPr>
          <a:lstStyle/>
          <a:p>
            <a:r>
              <a:rPr lang="en-AU" dirty="0"/>
              <a:t>You may really like an open source </a:t>
            </a:r>
            <a:r>
              <a:rPr lang="en-AU" dirty="0" err="1"/>
              <a:t>Gitproject</a:t>
            </a:r>
            <a:r>
              <a:rPr lang="en-AU" dirty="0"/>
              <a:t> and want to make a lot of changes to it.</a:t>
            </a:r>
          </a:p>
          <a:p>
            <a:r>
              <a:rPr lang="en-AU" dirty="0"/>
              <a:t>Also your changes may not be wanted by other people. Therefore the owner of the original Git repository may not want to merge your changes to the open source project.</a:t>
            </a:r>
          </a:p>
          <a:p>
            <a:r>
              <a:rPr lang="en-AU" dirty="0"/>
              <a:t>In this case you can fork the project.</a:t>
            </a:r>
          </a:p>
          <a:p>
            <a:r>
              <a:rPr lang="en-AU" dirty="0"/>
              <a:t>This will clone the entire project into a new project.</a:t>
            </a:r>
          </a:p>
          <a:p>
            <a:r>
              <a:rPr lang="en-AU" dirty="0"/>
              <a:t>You can then have full control of the forked project.</a:t>
            </a:r>
          </a:p>
          <a:p>
            <a:r>
              <a:rPr lang="en-AU" dirty="0"/>
              <a:t>From here on if you want to push changes back to the original repository that will be hard.</a:t>
            </a:r>
          </a:p>
        </p:txBody>
      </p:sp>
    </p:spTree>
    <p:extLst>
      <p:ext uri="{BB962C8B-B14F-4D97-AF65-F5344CB8AC3E}">
        <p14:creationId xmlns:p14="http://schemas.microsoft.com/office/powerpoint/2010/main" val="219620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525B-C608-41A8-A5F5-FE0263CB8EC9}"/>
              </a:ext>
            </a:extLst>
          </p:cNvPr>
          <p:cNvSpPr>
            <a:spLocks noGrp="1"/>
          </p:cNvSpPr>
          <p:nvPr>
            <p:ph type="title"/>
          </p:nvPr>
        </p:nvSpPr>
        <p:spPr/>
        <p:txBody>
          <a:bodyPr>
            <a:normAutofit/>
          </a:bodyPr>
          <a:lstStyle/>
          <a:p>
            <a:r>
              <a:rPr lang="en-AU" dirty="0"/>
              <a:t>Remote Git Repository</a:t>
            </a:r>
          </a:p>
        </p:txBody>
      </p:sp>
      <p:sp>
        <p:nvSpPr>
          <p:cNvPr id="12" name="Content Placeholder 11">
            <a:extLst>
              <a:ext uri="{FF2B5EF4-FFF2-40B4-BE49-F238E27FC236}">
                <a16:creationId xmlns:a16="http://schemas.microsoft.com/office/drawing/2014/main" id="{ED2EB1B5-DC6E-6935-F439-56834EF16A61}"/>
              </a:ext>
            </a:extLst>
          </p:cNvPr>
          <p:cNvSpPr>
            <a:spLocks noGrp="1"/>
          </p:cNvSpPr>
          <p:nvPr>
            <p:ph sz="half" idx="1"/>
          </p:nvPr>
        </p:nvSpPr>
        <p:spPr/>
        <p:txBody>
          <a:bodyPr>
            <a:normAutofit/>
          </a:bodyPr>
          <a:lstStyle/>
          <a:p>
            <a:r>
              <a:rPr lang="en-AU" dirty="0"/>
              <a:t>In order to have multiple developers working on the same repository we need to create a remote git repository.</a:t>
            </a:r>
          </a:p>
          <a:p>
            <a:r>
              <a:rPr lang="en-AU" dirty="0"/>
              <a:t>Developers push their change to the remote repository</a:t>
            </a:r>
          </a:p>
          <a:p>
            <a:r>
              <a:rPr lang="en-AU" dirty="0"/>
              <a:t>We can clone or pull the data from a remote repository into our working directory.</a:t>
            </a:r>
            <a:endParaRPr lang="en-US" dirty="0"/>
          </a:p>
        </p:txBody>
      </p:sp>
      <p:sp>
        <p:nvSpPr>
          <p:cNvPr id="7" name="Content Placeholder 6">
            <a:extLst>
              <a:ext uri="{FF2B5EF4-FFF2-40B4-BE49-F238E27FC236}">
                <a16:creationId xmlns:a16="http://schemas.microsoft.com/office/drawing/2014/main" id="{652C5C66-2A0C-2F36-F6E2-E18080A61F50}"/>
              </a:ext>
            </a:extLst>
          </p:cNvPr>
          <p:cNvSpPr>
            <a:spLocks noGrp="1"/>
          </p:cNvSpPr>
          <p:nvPr>
            <p:ph sz="half" idx="2"/>
          </p:nvPr>
        </p:nvSpPr>
        <p:spPr/>
        <p:txBody>
          <a:bodyPr/>
          <a:lstStyle/>
          <a:p>
            <a:endParaRPr lang="en-AU"/>
          </a:p>
        </p:txBody>
      </p:sp>
      <p:sp>
        <p:nvSpPr>
          <p:cNvPr id="5" name="Date Placeholder 4">
            <a:extLst>
              <a:ext uri="{FF2B5EF4-FFF2-40B4-BE49-F238E27FC236}">
                <a16:creationId xmlns:a16="http://schemas.microsoft.com/office/drawing/2014/main" id="{CB1F7C72-64DC-4032-AA8B-038297BB478B}"/>
              </a:ext>
            </a:extLst>
          </p:cNvPr>
          <p:cNvSpPr>
            <a:spLocks noGrp="1"/>
          </p:cNvSpPr>
          <p:nvPr>
            <p:ph type="dt" sz="half" idx="10"/>
          </p:nvPr>
        </p:nvSpPr>
        <p:spPr/>
        <p:txBody>
          <a:bodyPr>
            <a:normAutofit/>
          </a:bodyPr>
          <a:lstStyle/>
          <a:p>
            <a:pPr>
              <a:spcAft>
                <a:spcPts val="600"/>
              </a:spcAft>
            </a:pPr>
            <a:r>
              <a:rPr lang="en-US">
                <a:solidFill>
                  <a:prstClr val="white">
                    <a:tint val="75000"/>
                  </a:prstClr>
                </a:solidFill>
              </a:rPr>
              <a:t>La Trobe University</a:t>
            </a:r>
          </a:p>
        </p:txBody>
      </p:sp>
      <p:sp>
        <p:nvSpPr>
          <p:cNvPr id="4" name="Slide Number Placeholder 3">
            <a:extLst>
              <a:ext uri="{FF2B5EF4-FFF2-40B4-BE49-F238E27FC236}">
                <a16:creationId xmlns:a16="http://schemas.microsoft.com/office/drawing/2014/main" id="{FD5DE5B7-A40E-46C2-A61F-F72645D00BD7}"/>
              </a:ext>
            </a:extLst>
          </p:cNvPr>
          <p:cNvSpPr>
            <a:spLocks noGrp="1"/>
          </p:cNvSpPr>
          <p:nvPr>
            <p:ph type="sldNum" sz="quarter" idx="12"/>
          </p:nvPr>
        </p:nvSpPr>
        <p:spPr/>
        <p:txBody>
          <a:bodyPr>
            <a:normAutofit/>
          </a:bodyPr>
          <a:lstStyle/>
          <a:p>
            <a:pPr>
              <a:spcAft>
                <a:spcPts val="600"/>
              </a:spcAft>
            </a:pPr>
            <a:fld id="{E31375A4-56A4-47D6-9801-1991572033F7}" type="slidenum">
              <a:rPr lang="en-US" sz="1050">
                <a:solidFill>
                  <a:prstClr val="white">
                    <a:tint val="75000"/>
                  </a:prstClr>
                </a:solidFill>
              </a:rPr>
              <a:pPr>
                <a:spcAft>
                  <a:spcPts val="600"/>
                </a:spcAft>
              </a:pPr>
              <a:t>48</a:t>
            </a:fld>
            <a:endParaRPr lang="en-US" sz="1050">
              <a:solidFill>
                <a:prstClr val="white">
                  <a:tint val="75000"/>
                </a:prstClr>
              </a:solidFill>
            </a:endParaRPr>
          </a:p>
        </p:txBody>
      </p:sp>
      <p:pic>
        <p:nvPicPr>
          <p:cNvPr id="8" name="Content Placeholder 7">
            <a:extLst>
              <a:ext uri="{FF2B5EF4-FFF2-40B4-BE49-F238E27FC236}">
                <a16:creationId xmlns:a16="http://schemas.microsoft.com/office/drawing/2014/main" id="{A7C74A41-24D0-4595-B998-059869790F1D}"/>
              </a:ext>
            </a:extLst>
          </p:cNvPr>
          <p:cNvPicPr>
            <a:picLocks noChangeAspect="1"/>
          </p:cNvPicPr>
          <p:nvPr/>
        </p:nvPicPr>
        <p:blipFill>
          <a:blip r:embed="rId2"/>
          <a:stretch>
            <a:fillRect/>
          </a:stretch>
        </p:blipFill>
        <p:spPr>
          <a:xfrm>
            <a:off x="6172201" y="2353495"/>
            <a:ext cx="5646906" cy="325988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2277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0F89-79C8-4841-8E2F-E13DED07A26A}"/>
              </a:ext>
            </a:extLst>
          </p:cNvPr>
          <p:cNvSpPr>
            <a:spLocks noGrp="1"/>
          </p:cNvSpPr>
          <p:nvPr>
            <p:ph type="title"/>
          </p:nvPr>
        </p:nvSpPr>
        <p:spPr/>
        <p:txBody>
          <a:bodyPr/>
          <a:lstStyle/>
          <a:p>
            <a:r>
              <a:rPr lang="en-AU" dirty="0"/>
              <a:t>Create and Push to Remote Repository</a:t>
            </a:r>
          </a:p>
        </p:txBody>
      </p:sp>
      <p:sp>
        <p:nvSpPr>
          <p:cNvPr id="3" name="Content Placeholder 2">
            <a:extLst>
              <a:ext uri="{FF2B5EF4-FFF2-40B4-BE49-F238E27FC236}">
                <a16:creationId xmlns:a16="http://schemas.microsoft.com/office/drawing/2014/main" id="{28440FB6-1491-40FA-A9FE-13C9F612E5F4}"/>
              </a:ext>
            </a:extLst>
          </p:cNvPr>
          <p:cNvSpPr>
            <a:spLocks noGrp="1"/>
          </p:cNvSpPr>
          <p:nvPr>
            <p:ph idx="1"/>
          </p:nvPr>
        </p:nvSpPr>
        <p:spPr/>
        <p:txBody>
          <a:bodyPr>
            <a:normAutofit/>
          </a:bodyPr>
          <a:lstStyle/>
          <a:p>
            <a:r>
              <a:rPr lang="en-AU" dirty="0"/>
              <a:t>Lets assume you have already created a local git repository.</a:t>
            </a:r>
          </a:p>
          <a:p>
            <a:r>
              <a:rPr lang="en-AU" dirty="0"/>
              <a:t>Now here is how you can add the remote repository</a:t>
            </a:r>
          </a:p>
          <a:p>
            <a:pPr lvl="1"/>
            <a:r>
              <a:rPr lang="en-AU" dirty="0"/>
              <a:t>$ git remote add origin &lt;Remote URL&gt;</a:t>
            </a:r>
          </a:p>
          <a:p>
            <a:pPr lvl="2"/>
            <a:r>
              <a:rPr lang="en-AU" dirty="0"/>
              <a:t>Here </a:t>
            </a:r>
            <a:r>
              <a:rPr lang="en-AU" dirty="0" err="1"/>
              <a:t>originis</a:t>
            </a:r>
            <a:r>
              <a:rPr lang="en-AU" dirty="0"/>
              <a:t> the name you give to the remote repository. After this command every where you use origin it will refer to the remote repository located at the URL specified by &lt;Remote URL&gt;.</a:t>
            </a:r>
          </a:p>
          <a:p>
            <a:pPr lvl="2"/>
            <a:r>
              <a:rPr lang="en-AU" dirty="0"/>
              <a:t>&lt;Remote URL&gt; is the URL where the remote repository is located.</a:t>
            </a:r>
          </a:p>
          <a:p>
            <a:r>
              <a:rPr lang="en-AU" dirty="0"/>
              <a:t>Once you add the remote repository you can now push your local repository into the remote repository using the following</a:t>
            </a:r>
          </a:p>
          <a:p>
            <a:pPr lvl="1"/>
            <a:r>
              <a:rPr lang="en-AU" dirty="0"/>
              <a:t>$ git push –u origin master</a:t>
            </a:r>
          </a:p>
          <a:p>
            <a:pPr lvl="2"/>
            <a:r>
              <a:rPr lang="en-AU" dirty="0"/>
              <a:t>This pushes the master branch to the remote repository named origin.</a:t>
            </a:r>
          </a:p>
        </p:txBody>
      </p:sp>
      <p:sp>
        <p:nvSpPr>
          <p:cNvPr id="4" name="Slide Number Placeholder 3">
            <a:extLst>
              <a:ext uri="{FF2B5EF4-FFF2-40B4-BE49-F238E27FC236}">
                <a16:creationId xmlns:a16="http://schemas.microsoft.com/office/drawing/2014/main" id="{FEBC0872-1CA4-4274-9B1C-CDC0F5B9E066}"/>
              </a:ext>
            </a:extLst>
          </p:cNvPr>
          <p:cNvSpPr>
            <a:spLocks noGrp="1"/>
          </p:cNvSpPr>
          <p:nvPr>
            <p:ph type="sldNum" sz="quarter" idx="12"/>
          </p:nvPr>
        </p:nvSpPr>
        <p:spPr/>
        <p:txBody>
          <a:bodyPr/>
          <a:lstStyle/>
          <a:p>
            <a:fld id="{E31375A4-56A4-47D6-9801-1991572033F7}" type="slidenum">
              <a:rPr lang="en-US" smtClean="0"/>
              <a:pPr/>
              <a:t>49</a:t>
            </a:fld>
            <a:endParaRPr lang="en-US" dirty="0"/>
          </a:p>
        </p:txBody>
      </p:sp>
      <p:sp>
        <p:nvSpPr>
          <p:cNvPr id="5" name="Date Placeholder 4">
            <a:extLst>
              <a:ext uri="{FF2B5EF4-FFF2-40B4-BE49-F238E27FC236}">
                <a16:creationId xmlns:a16="http://schemas.microsoft.com/office/drawing/2014/main" id="{4475962A-6B61-49E6-808A-BCF5A60341D2}"/>
              </a:ext>
            </a:extLst>
          </p:cNvPr>
          <p:cNvSpPr>
            <a:spLocks noGrp="1"/>
          </p:cNvSpPr>
          <p:nvPr>
            <p:ph type="dt" sz="half" idx="10"/>
          </p:nvPr>
        </p:nvSpPr>
        <p:spPr/>
        <p:txBody>
          <a:bodyPr/>
          <a:lstStyle/>
          <a:p>
            <a:r>
              <a:rPr lang="en-US"/>
              <a:t>La Trobe University</a:t>
            </a:r>
            <a:endParaRPr lang="en-US" dirty="0"/>
          </a:p>
        </p:txBody>
      </p:sp>
      <p:sp>
        <p:nvSpPr>
          <p:cNvPr id="6" name="Footer Placeholder 5">
            <a:extLst>
              <a:ext uri="{FF2B5EF4-FFF2-40B4-BE49-F238E27FC236}">
                <a16:creationId xmlns:a16="http://schemas.microsoft.com/office/drawing/2014/main" id="{8AA7C7D0-3B2A-4D2A-8B54-5C2BECBCFF1F}"/>
              </a:ext>
            </a:extLst>
          </p:cNvPr>
          <p:cNvSpPr>
            <a:spLocks noGrp="1"/>
          </p:cNvSpPr>
          <p:nvPr>
            <p:ph type="ftr" sz="quarter" idx="11"/>
          </p:nvPr>
        </p:nvSpPr>
        <p:spPr/>
        <p:txBody>
          <a:bodyPr/>
          <a:lstStyle/>
          <a:p>
            <a:r>
              <a:rPr lang="en-US"/>
              <a:t>CSE5006 – Cloud-based Web Application</a:t>
            </a:r>
            <a:endParaRPr lang="en-US" dirty="0"/>
          </a:p>
        </p:txBody>
      </p:sp>
    </p:spTree>
    <p:extLst>
      <p:ext uri="{BB962C8B-B14F-4D97-AF65-F5344CB8AC3E}">
        <p14:creationId xmlns:p14="http://schemas.microsoft.com/office/powerpoint/2010/main" val="343152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37FDB2-0A55-094A-F5CD-AF71A4EB8278}"/>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Individual Assessments</a:t>
            </a:r>
          </a:p>
        </p:txBody>
      </p:sp>
      <p:sp>
        <p:nvSpPr>
          <p:cNvPr id="14" name="Oval 13">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EDA1DE4-A31E-5FE2-C2D5-305AD90CD73D}"/>
              </a:ext>
            </a:extLst>
          </p:cNvPr>
          <p:cNvSpPr txBox="1"/>
          <p:nvPr/>
        </p:nvSpPr>
        <p:spPr>
          <a:xfrm>
            <a:off x="841512" y="3602037"/>
            <a:ext cx="5087631" cy="2133599"/>
          </a:xfrm>
          <a:prstGeom prst="rect">
            <a:avLst/>
          </a:prstGeom>
        </p:spPr>
        <p:txBody>
          <a:bodyPr vert="horz" lIns="91440" tIns="45720" rIns="91440" bIns="45720" rtlCol="0">
            <a:normAutofit/>
          </a:bodyPr>
          <a:lstStyle/>
          <a:p>
            <a:pPr algn="ctr">
              <a:lnSpc>
                <a:spcPct val="90000"/>
              </a:lnSpc>
              <a:spcBef>
                <a:spcPts val="1000"/>
              </a:spcBef>
            </a:pPr>
            <a:r>
              <a:rPr lang="en-US" sz="2400" kern="1200">
                <a:solidFill>
                  <a:srgbClr val="FFFFFF"/>
                </a:solidFill>
                <a:latin typeface="+mn-lt"/>
                <a:ea typeface="+mn-ea"/>
                <a:cs typeface="+mn-cs"/>
              </a:rPr>
              <a:t>Check LMS for the update</a:t>
            </a:r>
          </a:p>
        </p:txBody>
      </p:sp>
      <p:graphicFrame>
        <p:nvGraphicFramePr>
          <p:cNvPr id="4" name="Table 4">
            <a:extLst>
              <a:ext uri="{FF2B5EF4-FFF2-40B4-BE49-F238E27FC236}">
                <a16:creationId xmlns:a16="http://schemas.microsoft.com/office/drawing/2014/main" id="{C0FF82F1-E931-9538-8F37-75508EC570C5}"/>
              </a:ext>
            </a:extLst>
          </p:cNvPr>
          <p:cNvGraphicFramePr>
            <a:graphicFrameLocks noGrp="1"/>
          </p:cNvGraphicFramePr>
          <p:nvPr>
            <p:ph idx="1"/>
            <p:extLst>
              <p:ext uri="{D42A27DB-BD31-4B8C-83A1-F6EECF244321}">
                <p14:modId xmlns:p14="http://schemas.microsoft.com/office/powerpoint/2010/main" val="3067283446"/>
              </p:ext>
            </p:extLst>
          </p:nvPr>
        </p:nvGraphicFramePr>
        <p:xfrm>
          <a:off x="5822302" y="2204889"/>
          <a:ext cx="5721857" cy="2432913"/>
        </p:xfrm>
        <a:graphic>
          <a:graphicData uri="http://schemas.openxmlformats.org/drawingml/2006/table">
            <a:tbl>
              <a:tblPr firstRow="1" bandRow="1">
                <a:tableStyleId>{5C22544A-7EE6-4342-B048-85BDC9FD1C3A}</a:tableStyleId>
              </a:tblPr>
              <a:tblGrid>
                <a:gridCol w="1320263">
                  <a:extLst>
                    <a:ext uri="{9D8B030D-6E8A-4147-A177-3AD203B41FA5}">
                      <a16:colId xmlns:a16="http://schemas.microsoft.com/office/drawing/2014/main" val="1917514019"/>
                    </a:ext>
                  </a:extLst>
                </a:gridCol>
                <a:gridCol w="653681">
                  <a:extLst>
                    <a:ext uri="{9D8B030D-6E8A-4147-A177-3AD203B41FA5}">
                      <a16:colId xmlns:a16="http://schemas.microsoft.com/office/drawing/2014/main" val="2476468066"/>
                    </a:ext>
                  </a:extLst>
                </a:gridCol>
                <a:gridCol w="1900835">
                  <a:extLst>
                    <a:ext uri="{9D8B030D-6E8A-4147-A177-3AD203B41FA5}">
                      <a16:colId xmlns:a16="http://schemas.microsoft.com/office/drawing/2014/main" val="1710139512"/>
                    </a:ext>
                  </a:extLst>
                </a:gridCol>
                <a:gridCol w="1847078">
                  <a:extLst>
                    <a:ext uri="{9D8B030D-6E8A-4147-A177-3AD203B41FA5}">
                      <a16:colId xmlns:a16="http://schemas.microsoft.com/office/drawing/2014/main" val="1743266260"/>
                    </a:ext>
                  </a:extLst>
                </a:gridCol>
              </a:tblGrid>
              <a:tr h="505718">
                <a:tc>
                  <a:txBody>
                    <a:bodyPr/>
                    <a:lstStyle/>
                    <a:p>
                      <a:r>
                        <a:rPr lang="en-AU" sz="1300"/>
                        <a:t>Assessment #</a:t>
                      </a:r>
                    </a:p>
                  </a:txBody>
                  <a:tcPr marL="68340" marR="68340" marT="34170" marB="34170"/>
                </a:tc>
                <a:tc>
                  <a:txBody>
                    <a:bodyPr/>
                    <a:lstStyle/>
                    <a:p>
                      <a:r>
                        <a:rPr lang="en-AU" sz="1300"/>
                        <a:t>%</a:t>
                      </a:r>
                    </a:p>
                  </a:txBody>
                  <a:tcPr marL="68340" marR="68340" marT="34170" marB="34170"/>
                </a:tc>
                <a:tc>
                  <a:txBody>
                    <a:bodyPr/>
                    <a:lstStyle/>
                    <a:p>
                      <a:r>
                        <a:rPr lang="en-AU" sz="1300"/>
                        <a:t>Type</a:t>
                      </a:r>
                    </a:p>
                  </a:txBody>
                  <a:tcPr marL="68340" marR="68340" marT="34170" marB="34170"/>
                </a:tc>
                <a:tc>
                  <a:txBody>
                    <a:bodyPr/>
                    <a:lstStyle/>
                    <a:p>
                      <a:r>
                        <a:rPr lang="en-AU" sz="1300"/>
                        <a:t>Due</a:t>
                      </a:r>
                    </a:p>
                  </a:txBody>
                  <a:tcPr marL="68340" marR="68340" marT="34170" marB="34170"/>
                </a:tc>
                <a:extLst>
                  <a:ext uri="{0D108BD9-81ED-4DB2-BD59-A6C34878D82A}">
                    <a16:rowId xmlns:a16="http://schemas.microsoft.com/office/drawing/2014/main" val="1252821995"/>
                  </a:ext>
                </a:extLst>
              </a:tr>
              <a:tr h="915759">
                <a:tc>
                  <a:txBody>
                    <a:bodyPr/>
                    <a:lstStyle/>
                    <a:p>
                      <a:r>
                        <a:rPr lang="en-AU" sz="1300" dirty="0"/>
                        <a:t>1</a:t>
                      </a:r>
                    </a:p>
                  </a:txBody>
                  <a:tcPr marL="68340" marR="68340" marT="34170" marB="34170"/>
                </a:tc>
                <a:tc>
                  <a:txBody>
                    <a:bodyPr/>
                    <a:lstStyle/>
                    <a:p>
                      <a:r>
                        <a:rPr lang="en-AU" sz="1300"/>
                        <a:t>25%</a:t>
                      </a:r>
                    </a:p>
                  </a:txBody>
                  <a:tcPr marL="68340" marR="68340" marT="34170" marB="34170"/>
                </a:tc>
                <a:tc>
                  <a:txBody>
                    <a:bodyPr/>
                    <a:lstStyle/>
                    <a:p>
                      <a:r>
                        <a:rPr lang="en-AU" sz="1300"/>
                        <a:t>Quiz in LMS (Closed Book)</a:t>
                      </a:r>
                    </a:p>
                  </a:txBody>
                  <a:tcPr marL="68340" marR="68340" marT="34170" marB="34170"/>
                </a:tc>
                <a:tc>
                  <a:txBody>
                    <a:bodyPr/>
                    <a:lstStyle/>
                    <a:p>
                      <a:r>
                        <a:rPr lang="en-AU" sz="1300"/>
                        <a:t>Week 3 (Part A – 10%)</a:t>
                      </a:r>
                    </a:p>
                    <a:p>
                      <a:r>
                        <a:rPr lang="en-AU" sz="1300"/>
                        <a:t>Week 11 (Part B – 15%)-</a:t>
                      </a:r>
                    </a:p>
                  </a:txBody>
                  <a:tcPr marL="68340" marR="68340" marT="34170" marB="34170"/>
                </a:tc>
                <a:extLst>
                  <a:ext uri="{0D108BD9-81ED-4DB2-BD59-A6C34878D82A}">
                    <a16:rowId xmlns:a16="http://schemas.microsoft.com/office/drawing/2014/main" val="3522246263"/>
                  </a:ext>
                </a:extLst>
              </a:tr>
              <a:tr h="505718">
                <a:tc>
                  <a:txBody>
                    <a:bodyPr/>
                    <a:lstStyle/>
                    <a:p>
                      <a:r>
                        <a:rPr lang="en-AU" sz="1300"/>
                        <a:t>2</a:t>
                      </a:r>
                    </a:p>
                  </a:txBody>
                  <a:tcPr marL="68340" marR="68340" marT="34170" marB="34170"/>
                </a:tc>
                <a:tc>
                  <a:txBody>
                    <a:bodyPr/>
                    <a:lstStyle/>
                    <a:p>
                      <a:r>
                        <a:rPr lang="en-AU" sz="1300"/>
                        <a:t>25%</a:t>
                      </a:r>
                    </a:p>
                  </a:txBody>
                  <a:tcPr marL="68340" marR="68340" marT="34170" marB="34170"/>
                </a:tc>
                <a:tc>
                  <a:txBody>
                    <a:bodyPr/>
                    <a:lstStyle/>
                    <a:p>
                      <a:r>
                        <a:rPr lang="en-AU" sz="1300"/>
                        <a:t>Build a web-based application</a:t>
                      </a:r>
                    </a:p>
                  </a:txBody>
                  <a:tcPr marL="68340" marR="68340" marT="34170" marB="34170"/>
                </a:tc>
                <a:tc>
                  <a:txBody>
                    <a:bodyPr/>
                    <a:lstStyle/>
                    <a:p>
                      <a:r>
                        <a:rPr lang="en-AU" sz="1300"/>
                        <a:t>Week 11</a:t>
                      </a:r>
                    </a:p>
                  </a:txBody>
                  <a:tcPr marL="68340" marR="68340" marT="34170" marB="34170"/>
                </a:tc>
                <a:extLst>
                  <a:ext uri="{0D108BD9-81ED-4DB2-BD59-A6C34878D82A}">
                    <a16:rowId xmlns:a16="http://schemas.microsoft.com/office/drawing/2014/main" val="378560245"/>
                  </a:ext>
                </a:extLst>
              </a:tr>
              <a:tr h="505718">
                <a:tc>
                  <a:txBody>
                    <a:bodyPr/>
                    <a:lstStyle/>
                    <a:p>
                      <a:r>
                        <a:rPr lang="en-AU" sz="1300"/>
                        <a:t>3</a:t>
                      </a:r>
                    </a:p>
                  </a:txBody>
                  <a:tcPr marL="68340" marR="68340" marT="34170" marB="34170"/>
                </a:tc>
                <a:tc>
                  <a:txBody>
                    <a:bodyPr/>
                    <a:lstStyle/>
                    <a:p>
                      <a:r>
                        <a:rPr lang="en-AU" sz="1300"/>
                        <a:t>50%</a:t>
                      </a:r>
                    </a:p>
                  </a:txBody>
                  <a:tcPr marL="68340" marR="68340" marT="34170" marB="34170"/>
                </a:tc>
                <a:tc>
                  <a:txBody>
                    <a:bodyPr/>
                    <a:lstStyle/>
                    <a:p>
                      <a:r>
                        <a:rPr lang="en-AU" sz="1300"/>
                        <a:t>Paper-based exam (Closed book)</a:t>
                      </a:r>
                    </a:p>
                  </a:txBody>
                  <a:tcPr marL="68340" marR="68340" marT="34170" marB="34170"/>
                </a:tc>
                <a:tc>
                  <a:txBody>
                    <a:bodyPr/>
                    <a:lstStyle/>
                    <a:p>
                      <a:r>
                        <a:rPr lang="en-AU" sz="1300" dirty="0"/>
                        <a:t>Exam week</a:t>
                      </a:r>
                    </a:p>
                  </a:txBody>
                  <a:tcPr marL="68340" marR="68340" marT="34170" marB="34170"/>
                </a:tc>
                <a:extLst>
                  <a:ext uri="{0D108BD9-81ED-4DB2-BD59-A6C34878D82A}">
                    <a16:rowId xmlns:a16="http://schemas.microsoft.com/office/drawing/2014/main" val="4241975503"/>
                  </a:ext>
                </a:extLst>
              </a:tr>
            </a:tbl>
          </a:graphicData>
        </a:graphic>
      </p:graphicFrame>
    </p:spTree>
    <p:extLst>
      <p:ext uri="{BB962C8B-B14F-4D97-AF65-F5344CB8AC3E}">
        <p14:creationId xmlns:p14="http://schemas.microsoft.com/office/powerpoint/2010/main" val="305139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D4AD-E62D-4D8D-B710-BB57DDDDC9AE}"/>
              </a:ext>
            </a:extLst>
          </p:cNvPr>
          <p:cNvSpPr>
            <a:spLocks noGrp="1"/>
          </p:cNvSpPr>
          <p:nvPr>
            <p:ph type="title"/>
          </p:nvPr>
        </p:nvSpPr>
        <p:spPr/>
        <p:txBody>
          <a:bodyPr/>
          <a:lstStyle/>
          <a:p>
            <a:r>
              <a:rPr lang="en-AU" dirty="0"/>
              <a:t>Getting files from Remote Repository (fetch, pull and clone)</a:t>
            </a:r>
          </a:p>
        </p:txBody>
      </p:sp>
      <p:sp>
        <p:nvSpPr>
          <p:cNvPr id="3" name="Content Placeholder 2">
            <a:extLst>
              <a:ext uri="{FF2B5EF4-FFF2-40B4-BE49-F238E27FC236}">
                <a16:creationId xmlns:a16="http://schemas.microsoft.com/office/drawing/2014/main" id="{D1690A4E-1758-42E3-B43E-2147E1C06A6E}"/>
              </a:ext>
            </a:extLst>
          </p:cNvPr>
          <p:cNvSpPr>
            <a:spLocks noGrp="1"/>
          </p:cNvSpPr>
          <p:nvPr>
            <p:ph idx="1"/>
          </p:nvPr>
        </p:nvSpPr>
        <p:spPr/>
        <p:txBody>
          <a:bodyPr>
            <a:normAutofit fontScale="92500" lnSpcReduction="20000"/>
          </a:bodyPr>
          <a:lstStyle/>
          <a:p>
            <a:r>
              <a:rPr lang="en-AU" dirty="0"/>
              <a:t>The fetch command can be used to grab all the data from a remote repository</a:t>
            </a:r>
          </a:p>
          <a:p>
            <a:pPr lvl="1"/>
            <a:r>
              <a:rPr lang="en-AU" dirty="0"/>
              <a:t>$ git fetch &lt;remote-name&gt;</a:t>
            </a:r>
          </a:p>
          <a:p>
            <a:r>
              <a:rPr lang="en-AU" dirty="0"/>
              <a:t>To use the above command you need to first add the remote repository into your local repository.</a:t>
            </a:r>
          </a:p>
          <a:p>
            <a:r>
              <a:rPr lang="en-AU" dirty="0"/>
              <a:t>If you want </a:t>
            </a:r>
            <a:r>
              <a:rPr lang="en-AU" dirty="0" err="1"/>
              <a:t>gitto</a:t>
            </a:r>
            <a:r>
              <a:rPr lang="en-AU" dirty="0"/>
              <a:t> create a local repository and also grab all the data from the remote repository in one command you can use </a:t>
            </a:r>
            <a:r>
              <a:rPr lang="en-AU" dirty="0" err="1"/>
              <a:t>cloneinstead</a:t>
            </a:r>
            <a:endParaRPr lang="en-AU" dirty="0"/>
          </a:p>
          <a:p>
            <a:pPr lvl="1"/>
            <a:r>
              <a:rPr lang="en-AU" dirty="0"/>
              <a:t>$ git clone &lt;remote URL&gt;</a:t>
            </a:r>
          </a:p>
          <a:p>
            <a:pPr lvl="2"/>
            <a:r>
              <a:rPr lang="en-AU" dirty="0"/>
              <a:t>This will clone the repository stored at &lt;remote URL&gt;</a:t>
            </a:r>
          </a:p>
          <a:p>
            <a:r>
              <a:rPr lang="en-AU" dirty="0"/>
              <a:t>If you already have a copy of the remote repository but just want to update it with the latest version you can use pull</a:t>
            </a:r>
          </a:p>
          <a:p>
            <a:pPr lvl="1"/>
            <a:r>
              <a:rPr lang="en-AU" dirty="0"/>
              <a:t>$ git pull &lt;remote-name&gt;</a:t>
            </a:r>
          </a:p>
          <a:p>
            <a:pPr lvl="2"/>
            <a:r>
              <a:rPr lang="en-AU" dirty="0"/>
              <a:t>This will update the current local </a:t>
            </a:r>
            <a:r>
              <a:rPr lang="en-AU" dirty="0" err="1"/>
              <a:t>gitwith</a:t>
            </a:r>
            <a:r>
              <a:rPr lang="en-AU" dirty="0"/>
              <a:t> the remote repository specified by &lt;remote-name&gt;</a:t>
            </a:r>
          </a:p>
        </p:txBody>
      </p:sp>
      <p:sp>
        <p:nvSpPr>
          <p:cNvPr id="4" name="Slide Number Placeholder 3">
            <a:extLst>
              <a:ext uri="{FF2B5EF4-FFF2-40B4-BE49-F238E27FC236}">
                <a16:creationId xmlns:a16="http://schemas.microsoft.com/office/drawing/2014/main" id="{0A6EBAB7-D3F9-4D51-86FB-E53B35E5F523}"/>
              </a:ext>
            </a:extLst>
          </p:cNvPr>
          <p:cNvSpPr>
            <a:spLocks noGrp="1"/>
          </p:cNvSpPr>
          <p:nvPr>
            <p:ph type="sldNum" sz="quarter" idx="12"/>
          </p:nvPr>
        </p:nvSpPr>
        <p:spPr/>
        <p:txBody>
          <a:bodyPr/>
          <a:lstStyle/>
          <a:p>
            <a:fld id="{E31375A4-56A4-47D6-9801-1991572033F7}" type="slidenum">
              <a:rPr lang="en-US" smtClean="0"/>
              <a:pPr/>
              <a:t>50</a:t>
            </a:fld>
            <a:endParaRPr lang="en-US" dirty="0"/>
          </a:p>
        </p:txBody>
      </p:sp>
      <p:sp>
        <p:nvSpPr>
          <p:cNvPr id="5" name="Date Placeholder 4">
            <a:extLst>
              <a:ext uri="{FF2B5EF4-FFF2-40B4-BE49-F238E27FC236}">
                <a16:creationId xmlns:a16="http://schemas.microsoft.com/office/drawing/2014/main" id="{0C250DF4-1777-4EBC-85AE-D4555AFC1AE8}"/>
              </a:ext>
            </a:extLst>
          </p:cNvPr>
          <p:cNvSpPr>
            <a:spLocks noGrp="1"/>
          </p:cNvSpPr>
          <p:nvPr>
            <p:ph type="dt" sz="half" idx="10"/>
          </p:nvPr>
        </p:nvSpPr>
        <p:spPr/>
        <p:txBody>
          <a:bodyPr/>
          <a:lstStyle/>
          <a:p>
            <a:r>
              <a:rPr lang="en-US"/>
              <a:t>La Trobe University</a:t>
            </a:r>
            <a:endParaRPr lang="en-US" dirty="0"/>
          </a:p>
        </p:txBody>
      </p:sp>
      <p:sp>
        <p:nvSpPr>
          <p:cNvPr id="6" name="Footer Placeholder 5">
            <a:extLst>
              <a:ext uri="{FF2B5EF4-FFF2-40B4-BE49-F238E27FC236}">
                <a16:creationId xmlns:a16="http://schemas.microsoft.com/office/drawing/2014/main" id="{1A650547-39D4-4854-9E80-663EF338DAD8}"/>
              </a:ext>
            </a:extLst>
          </p:cNvPr>
          <p:cNvSpPr>
            <a:spLocks noGrp="1"/>
          </p:cNvSpPr>
          <p:nvPr>
            <p:ph type="ftr" sz="quarter" idx="11"/>
          </p:nvPr>
        </p:nvSpPr>
        <p:spPr/>
        <p:txBody>
          <a:bodyPr/>
          <a:lstStyle/>
          <a:p>
            <a:r>
              <a:rPr lang="en-US"/>
              <a:t>CSE5006 – Cloud-based Web Application</a:t>
            </a:r>
            <a:endParaRPr lang="en-US" dirty="0"/>
          </a:p>
        </p:txBody>
      </p:sp>
    </p:spTree>
    <p:extLst>
      <p:ext uri="{BB962C8B-B14F-4D97-AF65-F5344CB8AC3E}">
        <p14:creationId xmlns:p14="http://schemas.microsoft.com/office/powerpoint/2010/main" val="364427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8A20-1848-4685-B623-B6ACA3B7D2E3}"/>
              </a:ext>
            </a:extLst>
          </p:cNvPr>
          <p:cNvSpPr>
            <a:spLocks noGrp="1"/>
          </p:cNvSpPr>
          <p:nvPr>
            <p:ph type="title"/>
          </p:nvPr>
        </p:nvSpPr>
        <p:spPr/>
        <p:txBody>
          <a:bodyPr/>
          <a:lstStyle/>
          <a:p>
            <a:r>
              <a:rPr lang="en-AU" dirty="0"/>
              <a:t>Git commands (MUST MEMORISE ALL OF THEM)</a:t>
            </a:r>
          </a:p>
        </p:txBody>
      </p:sp>
      <p:pic>
        <p:nvPicPr>
          <p:cNvPr id="8" name="Content Placeholder 7">
            <a:extLst>
              <a:ext uri="{FF2B5EF4-FFF2-40B4-BE49-F238E27FC236}">
                <a16:creationId xmlns:a16="http://schemas.microsoft.com/office/drawing/2014/main" id="{D78B45C3-308B-4D4C-AB01-D23A7A75EA02}"/>
              </a:ext>
            </a:extLst>
          </p:cNvPr>
          <p:cNvPicPr>
            <a:picLocks noGrp="1" noChangeAspect="1"/>
          </p:cNvPicPr>
          <p:nvPr>
            <p:ph idx="1"/>
          </p:nvPr>
        </p:nvPicPr>
        <p:blipFill>
          <a:blip r:embed="rId2"/>
          <a:stretch>
            <a:fillRect/>
          </a:stretch>
        </p:blipFill>
        <p:spPr>
          <a:xfrm>
            <a:off x="2429559" y="2336800"/>
            <a:ext cx="6116858" cy="3598863"/>
          </a:xfrm>
        </p:spPr>
      </p:pic>
      <p:sp>
        <p:nvSpPr>
          <p:cNvPr id="4" name="Slide Number Placeholder 3">
            <a:extLst>
              <a:ext uri="{FF2B5EF4-FFF2-40B4-BE49-F238E27FC236}">
                <a16:creationId xmlns:a16="http://schemas.microsoft.com/office/drawing/2014/main" id="{90952D0C-8D0F-47FF-ABCB-74E2D25A9AEA}"/>
              </a:ext>
            </a:extLst>
          </p:cNvPr>
          <p:cNvSpPr>
            <a:spLocks noGrp="1"/>
          </p:cNvSpPr>
          <p:nvPr>
            <p:ph type="sldNum" sz="quarter" idx="12"/>
          </p:nvPr>
        </p:nvSpPr>
        <p:spPr/>
        <p:txBody>
          <a:bodyPr/>
          <a:lstStyle/>
          <a:p>
            <a:fld id="{E31375A4-56A4-47D6-9801-1991572033F7}" type="slidenum">
              <a:rPr lang="en-US" smtClean="0"/>
              <a:pPr/>
              <a:t>51</a:t>
            </a:fld>
            <a:endParaRPr lang="en-US" dirty="0"/>
          </a:p>
        </p:txBody>
      </p:sp>
      <p:sp>
        <p:nvSpPr>
          <p:cNvPr id="5" name="Date Placeholder 4">
            <a:extLst>
              <a:ext uri="{FF2B5EF4-FFF2-40B4-BE49-F238E27FC236}">
                <a16:creationId xmlns:a16="http://schemas.microsoft.com/office/drawing/2014/main" id="{65DAD602-6C2F-4BF6-B5E5-485E0E5CE462}"/>
              </a:ext>
            </a:extLst>
          </p:cNvPr>
          <p:cNvSpPr>
            <a:spLocks noGrp="1"/>
          </p:cNvSpPr>
          <p:nvPr>
            <p:ph type="dt" sz="half" idx="10"/>
          </p:nvPr>
        </p:nvSpPr>
        <p:spPr/>
        <p:txBody>
          <a:bodyPr/>
          <a:lstStyle/>
          <a:p>
            <a:r>
              <a:rPr lang="en-US"/>
              <a:t>La Trobe University</a:t>
            </a:r>
            <a:endParaRPr lang="en-US" dirty="0"/>
          </a:p>
        </p:txBody>
      </p:sp>
      <p:sp>
        <p:nvSpPr>
          <p:cNvPr id="6" name="Footer Placeholder 5">
            <a:extLst>
              <a:ext uri="{FF2B5EF4-FFF2-40B4-BE49-F238E27FC236}">
                <a16:creationId xmlns:a16="http://schemas.microsoft.com/office/drawing/2014/main" id="{2AD5BE28-B018-4329-8E99-BE4A14F3CEAE}"/>
              </a:ext>
            </a:extLst>
          </p:cNvPr>
          <p:cNvSpPr>
            <a:spLocks noGrp="1"/>
          </p:cNvSpPr>
          <p:nvPr>
            <p:ph type="ftr" sz="quarter" idx="11"/>
          </p:nvPr>
        </p:nvSpPr>
        <p:spPr/>
        <p:txBody>
          <a:bodyPr/>
          <a:lstStyle/>
          <a:p>
            <a:r>
              <a:rPr lang="en-US"/>
              <a:t>CSE5006 – Cloud-based Web Application</a:t>
            </a:r>
            <a:endParaRPr lang="en-US" dirty="0"/>
          </a:p>
        </p:txBody>
      </p:sp>
    </p:spTree>
    <p:extLst>
      <p:ext uri="{BB962C8B-B14F-4D97-AF65-F5344CB8AC3E}">
        <p14:creationId xmlns:p14="http://schemas.microsoft.com/office/powerpoint/2010/main" val="283549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82CD39-FC05-45CD-A2A5-71C230286CAE}"/>
              </a:ext>
            </a:extLst>
          </p:cNvPr>
          <p:cNvSpPr>
            <a:spLocks noGrp="1"/>
          </p:cNvSpPr>
          <p:nvPr>
            <p:ph type="title"/>
          </p:nvPr>
        </p:nvSpPr>
        <p:spPr/>
        <p:txBody>
          <a:bodyPr/>
          <a:lstStyle/>
          <a:p>
            <a:r>
              <a:rPr lang="en-AU"/>
              <a:t>Thank You</a:t>
            </a:r>
          </a:p>
        </p:txBody>
      </p:sp>
      <p:sp>
        <p:nvSpPr>
          <p:cNvPr id="8" name="Text Placeholder 7">
            <a:extLst>
              <a:ext uri="{FF2B5EF4-FFF2-40B4-BE49-F238E27FC236}">
                <a16:creationId xmlns:a16="http://schemas.microsoft.com/office/drawing/2014/main" id="{4F9CB667-6834-4494-9012-D21DE21B5BF5}"/>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61CBF947-1A97-4B29-A498-8059443734A3}"/>
              </a:ext>
            </a:extLst>
          </p:cNvPr>
          <p:cNvSpPr>
            <a:spLocks noGrp="1"/>
          </p:cNvSpPr>
          <p:nvPr>
            <p:ph type="sldNum" sz="quarter" idx="12"/>
          </p:nvPr>
        </p:nvSpPr>
        <p:spPr/>
        <p:txBody>
          <a:bodyPr/>
          <a:lstStyle/>
          <a:p>
            <a:fld id="{E31375A4-56A4-47D6-9801-1991572033F7}" type="slidenum">
              <a:rPr lang="en-US" smtClean="0"/>
              <a:pPr/>
              <a:t>52</a:t>
            </a:fld>
            <a:endParaRPr lang="en-US" dirty="0"/>
          </a:p>
        </p:txBody>
      </p:sp>
      <p:sp>
        <p:nvSpPr>
          <p:cNvPr id="5" name="Date Placeholder 4">
            <a:extLst>
              <a:ext uri="{FF2B5EF4-FFF2-40B4-BE49-F238E27FC236}">
                <a16:creationId xmlns:a16="http://schemas.microsoft.com/office/drawing/2014/main" id="{9F37DFF4-EA73-4C86-9899-B53ADC25C047}"/>
              </a:ext>
            </a:extLst>
          </p:cNvPr>
          <p:cNvSpPr>
            <a:spLocks noGrp="1"/>
          </p:cNvSpPr>
          <p:nvPr>
            <p:ph type="dt" sz="half" idx="10"/>
          </p:nvPr>
        </p:nvSpPr>
        <p:spPr/>
        <p:txBody>
          <a:bodyPr/>
          <a:lstStyle/>
          <a:p>
            <a:r>
              <a:rPr lang="en-US"/>
              <a:t>La Trobe University</a:t>
            </a:r>
            <a:endParaRPr lang="en-US" dirty="0"/>
          </a:p>
        </p:txBody>
      </p:sp>
      <p:sp>
        <p:nvSpPr>
          <p:cNvPr id="6" name="Footer Placeholder 5">
            <a:extLst>
              <a:ext uri="{FF2B5EF4-FFF2-40B4-BE49-F238E27FC236}">
                <a16:creationId xmlns:a16="http://schemas.microsoft.com/office/drawing/2014/main" id="{A1822069-8CDA-49BB-B6EB-E28876AA92B5}"/>
              </a:ext>
            </a:extLst>
          </p:cNvPr>
          <p:cNvSpPr>
            <a:spLocks noGrp="1"/>
          </p:cNvSpPr>
          <p:nvPr>
            <p:ph type="ftr" sz="quarter" idx="11"/>
          </p:nvPr>
        </p:nvSpPr>
        <p:spPr/>
        <p:txBody>
          <a:bodyPr/>
          <a:lstStyle/>
          <a:p>
            <a:r>
              <a:rPr lang="en-US"/>
              <a:t>CSE5006 – Cloud-based Web Application</a:t>
            </a:r>
            <a:endParaRPr lang="en-US" dirty="0"/>
          </a:p>
        </p:txBody>
      </p:sp>
    </p:spTree>
    <p:extLst>
      <p:ext uri="{BB962C8B-B14F-4D97-AF65-F5344CB8AC3E}">
        <p14:creationId xmlns:p14="http://schemas.microsoft.com/office/powerpoint/2010/main" val="267653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06FF-7727-080A-610C-4B6BDF092734}"/>
              </a:ext>
            </a:extLst>
          </p:cNvPr>
          <p:cNvSpPr>
            <a:spLocks noGrp="1"/>
          </p:cNvSpPr>
          <p:nvPr>
            <p:ph type="title"/>
          </p:nvPr>
        </p:nvSpPr>
        <p:spPr/>
        <p:txBody>
          <a:bodyPr/>
          <a:lstStyle/>
          <a:p>
            <a:r>
              <a:rPr lang="en-AU" dirty="0"/>
              <a:t>Assessments</a:t>
            </a:r>
          </a:p>
        </p:txBody>
      </p:sp>
      <p:sp>
        <p:nvSpPr>
          <p:cNvPr id="3" name="Content Placeholder 2">
            <a:extLst>
              <a:ext uri="{FF2B5EF4-FFF2-40B4-BE49-F238E27FC236}">
                <a16:creationId xmlns:a16="http://schemas.microsoft.com/office/drawing/2014/main" id="{D5E96DD1-9704-B7A6-83AF-C8B4D7FCFD04}"/>
              </a:ext>
            </a:extLst>
          </p:cNvPr>
          <p:cNvSpPr>
            <a:spLocks noGrp="1"/>
          </p:cNvSpPr>
          <p:nvPr>
            <p:ph idx="1"/>
          </p:nvPr>
        </p:nvSpPr>
        <p:spPr/>
        <p:txBody>
          <a:bodyPr vert="horz" lIns="91440" tIns="45720" rIns="91440" bIns="45720" rtlCol="0" anchor="t">
            <a:normAutofit/>
          </a:bodyPr>
          <a:lstStyle/>
          <a:p>
            <a:r>
              <a:rPr lang="en-AU" dirty="0"/>
              <a:t>Assessment 1 (25%)</a:t>
            </a:r>
          </a:p>
          <a:p>
            <a:pPr lvl="1"/>
            <a:r>
              <a:rPr lang="en-AU" dirty="0"/>
              <a:t>Assessment 1A (10%) – LMS Quiz, Week 3 (45 mins)</a:t>
            </a:r>
          </a:p>
          <a:p>
            <a:pPr lvl="1"/>
            <a:r>
              <a:rPr lang="en-AU" dirty="0"/>
              <a:t>Assessment 1B (15%) – LMS Quiz, Week 11 (60 mins)</a:t>
            </a:r>
          </a:p>
          <a:p>
            <a:pPr lvl="1"/>
            <a:endParaRPr lang="en-AU" dirty="0"/>
          </a:p>
          <a:p>
            <a:pPr lvl="1"/>
            <a:r>
              <a:rPr lang="en-AU" dirty="0"/>
              <a:t>Individual - Closed Book</a:t>
            </a:r>
          </a:p>
          <a:p>
            <a:pPr lvl="1"/>
            <a:r>
              <a:rPr lang="en-AU" dirty="0">
                <a:solidFill>
                  <a:schemeClr val="accent1"/>
                </a:solidFill>
              </a:rPr>
              <a:t>MCQ</a:t>
            </a:r>
          </a:p>
          <a:p>
            <a:pPr lvl="1"/>
            <a:r>
              <a:rPr lang="en-AU" dirty="0">
                <a:solidFill>
                  <a:schemeClr val="accent1"/>
                </a:solidFill>
              </a:rPr>
              <a:t>Randomised questions</a:t>
            </a:r>
          </a:p>
          <a:p>
            <a:pPr lvl="1"/>
            <a:r>
              <a:rPr lang="en-AU" dirty="0">
                <a:solidFill>
                  <a:schemeClr val="accent1"/>
                </a:solidFill>
              </a:rPr>
              <a:t>2 attempts are allowed (with the average grade)</a:t>
            </a:r>
            <a:endParaRPr lang="en-AU" dirty="0">
              <a:solidFill>
                <a:schemeClr val="accent1"/>
              </a:solidFill>
              <a:cs typeface="Calibri"/>
            </a:endParaRPr>
          </a:p>
          <a:p>
            <a:pPr lvl="1"/>
            <a:r>
              <a:rPr lang="en-AU" dirty="0"/>
              <a:t>Safe Exam Browser must be activated</a:t>
            </a:r>
          </a:p>
          <a:p>
            <a:pPr lvl="1"/>
            <a:endParaRPr lang="en-AU" dirty="0"/>
          </a:p>
          <a:p>
            <a:endParaRPr lang="en-AU" dirty="0"/>
          </a:p>
        </p:txBody>
      </p:sp>
    </p:spTree>
    <p:extLst>
      <p:ext uri="{BB962C8B-B14F-4D97-AF65-F5344CB8AC3E}">
        <p14:creationId xmlns:p14="http://schemas.microsoft.com/office/powerpoint/2010/main" val="414050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99DB-03A8-E99B-F134-299D67BE47F7}"/>
              </a:ext>
            </a:extLst>
          </p:cNvPr>
          <p:cNvSpPr>
            <a:spLocks noGrp="1"/>
          </p:cNvSpPr>
          <p:nvPr>
            <p:ph type="title"/>
          </p:nvPr>
        </p:nvSpPr>
        <p:spPr/>
        <p:txBody>
          <a:bodyPr/>
          <a:lstStyle/>
          <a:p>
            <a:r>
              <a:rPr lang="en-AU" dirty="0"/>
              <a:t>Assessments</a:t>
            </a:r>
          </a:p>
        </p:txBody>
      </p:sp>
      <p:sp>
        <p:nvSpPr>
          <p:cNvPr id="3" name="Content Placeholder 2">
            <a:extLst>
              <a:ext uri="{FF2B5EF4-FFF2-40B4-BE49-F238E27FC236}">
                <a16:creationId xmlns:a16="http://schemas.microsoft.com/office/drawing/2014/main" id="{78ED3077-C51B-BB92-6F30-245BC9F30A4A}"/>
              </a:ext>
            </a:extLst>
          </p:cNvPr>
          <p:cNvSpPr>
            <a:spLocks noGrp="1"/>
          </p:cNvSpPr>
          <p:nvPr>
            <p:ph idx="1"/>
          </p:nvPr>
        </p:nvSpPr>
        <p:spPr>
          <a:xfrm>
            <a:off x="838200" y="1825625"/>
            <a:ext cx="10515600" cy="4169822"/>
          </a:xfrm>
        </p:spPr>
        <p:txBody>
          <a:bodyPr vert="horz" lIns="91440" tIns="45720" rIns="91440" bIns="45720" rtlCol="0" anchor="t">
            <a:normAutofit/>
          </a:bodyPr>
          <a:lstStyle/>
          <a:p>
            <a:r>
              <a:rPr lang="en-AU" dirty="0"/>
              <a:t>Assessment 2 (25%), Week 11</a:t>
            </a:r>
          </a:p>
          <a:p>
            <a:pPr lvl="1"/>
            <a:r>
              <a:rPr lang="en-AU" dirty="0"/>
              <a:t>Develop a fully working cloud-ready web application that has database and ORM, API, and an interactive frontend that is deployed using a container with microservices.</a:t>
            </a:r>
          </a:p>
          <a:p>
            <a:pPr lvl="1"/>
            <a:endParaRPr lang="en-AU" dirty="0"/>
          </a:p>
          <a:p>
            <a:pPr lvl="1"/>
            <a:endParaRPr lang="en-AU" dirty="0"/>
          </a:p>
        </p:txBody>
      </p:sp>
      <p:graphicFrame>
        <p:nvGraphicFramePr>
          <p:cNvPr id="5" name="Object 4">
            <a:extLst>
              <a:ext uri="{FF2B5EF4-FFF2-40B4-BE49-F238E27FC236}">
                <a16:creationId xmlns:a16="http://schemas.microsoft.com/office/drawing/2014/main" id="{116E337C-0BA6-347A-2C7F-B2A59EDEFBC8}"/>
              </a:ext>
            </a:extLst>
          </p:cNvPr>
          <p:cNvGraphicFramePr>
            <a:graphicFrameLocks noChangeAspect="1"/>
          </p:cNvGraphicFramePr>
          <p:nvPr>
            <p:extLst>
              <p:ext uri="{D42A27DB-BD31-4B8C-83A1-F6EECF244321}">
                <p14:modId xmlns:p14="http://schemas.microsoft.com/office/powerpoint/2010/main" val="1633201880"/>
              </p:ext>
            </p:extLst>
          </p:nvPr>
        </p:nvGraphicFramePr>
        <p:xfrm>
          <a:off x="3302876" y="3429000"/>
          <a:ext cx="5586247" cy="3261674"/>
        </p:xfrm>
        <a:graphic>
          <a:graphicData uri="http://schemas.openxmlformats.org/presentationml/2006/ole">
            <mc:AlternateContent xmlns:mc="http://schemas.openxmlformats.org/markup-compatibility/2006">
              <mc:Choice xmlns:v="urn:schemas-microsoft-com:vml" Requires="v">
                <p:oleObj name="Visio" r:id="rId2" imgW="3169920" imgH="1851660" progId="Visio.Drawing.15">
                  <p:embed/>
                </p:oleObj>
              </mc:Choice>
              <mc:Fallback>
                <p:oleObj name="Visio" r:id="rId2" imgW="3169920" imgH="1851660" progId="Visio.Drawing.15">
                  <p:embed/>
                  <p:pic>
                    <p:nvPicPr>
                      <p:cNvPr id="5" name="Object 4">
                        <a:extLst>
                          <a:ext uri="{FF2B5EF4-FFF2-40B4-BE49-F238E27FC236}">
                            <a16:creationId xmlns:a16="http://schemas.microsoft.com/office/drawing/2014/main" id="{116E337C-0BA6-347A-2C7F-B2A59EDEF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876" y="3429000"/>
                        <a:ext cx="5586247" cy="3261674"/>
                      </a:xfrm>
                      <a:prstGeom prst="rect">
                        <a:avLst/>
                      </a:prstGeom>
                      <a:noFill/>
                    </p:spPr>
                  </p:pic>
                </p:oleObj>
              </mc:Fallback>
            </mc:AlternateContent>
          </a:graphicData>
        </a:graphic>
      </p:graphicFrame>
    </p:spTree>
    <p:extLst>
      <p:ext uri="{BB962C8B-B14F-4D97-AF65-F5344CB8AC3E}">
        <p14:creationId xmlns:p14="http://schemas.microsoft.com/office/powerpoint/2010/main" val="55111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D607-0F7D-910D-D4EF-D5E4C7A397DC}"/>
              </a:ext>
            </a:extLst>
          </p:cNvPr>
          <p:cNvSpPr>
            <a:spLocks noGrp="1"/>
          </p:cNvSpPr>
          <p:nvPr>
            <p:ph type="title"/>
          </p:nvPr>
        </p:nvSpPr>
        <p:spPr/>
        <p:txBody>
          <a:bodyPr/>
          <a:lstStyle/>
          <a:p>
            <a:r>
              <a:rPr lang="en-AU" dirty="0"/>
              <a:t>Assessment 3</a:t>
            </a:r>
          </a:p>
        </p:txBody>
      </p:sp>
      <p:sp>
        <p:nvSpPr>
          <p:cNvPr id="3" name="Content Placeholder 2">
            <a:extLst>
              <a:ext uri="{FF2B5EF4-FFF2-40B4-BE49-F238E27FC236}">
                <a16:creationId xmlns:a16="http://schemas.microsoft.com/office/drawing/2014/main" id="{6FC07CC2-641C-17EF-75BA-E74B4DF60B7C}"/>
              </a:ext>
            </a:extLst>
          </p:cNvPr>
          <p:cNvSpPr>
            <a:spLocks noGrp="1"/>
          </p:cNvSpPr>
          <p:nvPr>
            <p:ph idx="1"/>
          </p:nvPr>
        </p:nvSpPr>
        <p:spPr/>
        <p:txBody>
          <a:bodyPr vert="horz" lIns="91440" tIns="45720" rIns="91440" bIns="45720" rtlCol="0" anchor="t">
            <a:normAutofit/>
          </a:bodyPr>
          <a:lstStyle/>
          <a:p>
            <a:r>
              <a:rPr lang="en-AU" dirty="0"/>
              <a:t>Paper-based or Online-based examination (TBA)</a:t>
            </a:r>
          </a:p>
          <a:p>
            <a:pPr lvl="1"/>
            <a:r>
              <a:rPr lang="en-AU" dirty="0"/>
              <a:t>Exam week</a:t>
            </a:r>
          </a:p>
          <a:p>
            <a:pPr lvl="1"/>
            <a:r>
              <a:rPr lang="en-AU" dirty="0"/>
              <a:t>Centrally managed by university</a:t>
            </a:r>
          </a:p>
          <a:p>
            <a:pPr lvl="1"/>
            <a:r>
              <a:rPr lang="en-AU" dirty="0"/>
              <a:t>Closed-book &amp; Individual</a:t>
            </a:r>
          </a:p>
          <a:p>
            <a:pPr lvl="1"/>
            <a:r>
              <a:rPr lang="en-AU" dirty="0"/>
              <a:t>Contains:</a:t>
            </a:r>
          </a:p>
          <a:p>
            <a:pPr lvl="2"/>
            <a:r>
              <a:rPr lang="en-AU" dirty="0"/>
              <a:t>15 MCQ</a:t>
            </a:r>
          </a:p>
          <a:p>
            <a:pPr lvl="2"/>
            <a:r>
              <a:rPr lang="en-AU" dirty="0"/>
              <a:t>5 Essays</a:t>
            </a:r>
          </a:p>
        </p:txBody>
      </p:sp>
    </p:spTree>
    <p:extLst>
      <p:ext uri="{BB962C8B-B14F-4D97-AF65-F5344CB8AC3E}">
        <p14:creationId xmlns:p14="http://schemas.microsoft.com/office/powerpoint/2010/main" val="96399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C7E2-163C-1BB0-6247-B78C8D32EC90}"/>
              </a:ext>
            </a:extLst>
          </p:cNvPr>
          <p:cNvSpPr>
            <a:spLocks noGrp="1"/>
          </p:cNvSpPr>
          <p:nvPr>
            <p:ph type="title"/>
          </p:nvPr>
        </p:nvSpPr>
        <p:spPr/>
        <p:txBody>
          <a:bodyPr/>
          <a:lstStyle/>
          <a:p>
            <a:r>
              <a:rPr lang="en-AU" dirty="0"/>
              <a:t>Academic Integrity</a:t>
            </a:r>
          </a:p>
        </p:txBody>
      </p:sp>
      <p:sp>
        <p:nvSpPr>
          <p:cNvPr id="3" name="Content Placeholder 2">
            <a:extLst>
              <a:ext uri="{FF2B5EF4-FFF2-40B4-BE49-F238E27FC236}">
                <a16:creationId xmlns:a16="http://schemas.microsoft.com/office/drawing/2014/main" id="{D319D0F7-7637-403A-5ECD-023D7BACE560}"/>
              </a:ext>
            </a:extLst>
          </p:cNvPr>
          <p:cNvSpPr>
            <a:spLocks noGrp="1"/>
          </p:cNvSpPr>
          <p:nvPr>
            <p:ph idx="1"/>
          </p:nvPr>
        </p:nvSpPr>
        <p:spPr/>
        <p:txBody>
          <a:bodyPr/>
          <a:lstStyle/>
          <a:p>
            <a:r>
              <a:rPr lang="en-AU" dirty="0">
                <a:hlinkClick r:id="rId2"/>
              </a:rPr>
              <a:t>https://latrobe.libguides.com/academic-integrity/what-is-academic-integrity</a:t>
            </a:r>
            <a:r>
              <a:rPr lang="en-AU" dirty="0"/>
              <a:t> </a:t>
            </a:r>
          </a:p>
          <a:p>
            <a:r>
              <a:rPr lang="en-AU" dirty="0"/>
              <a:t>Academic integrity means putting those values into practice by:</a:t>
            </a:r>
          </a:p>
          <a:p>
            <a:pPr lvl="1"/>
            <a:r>
              <a:rPr lang="en-AU" dirty="0"/>
              <a:t>being honest in the academic work you do at university</a:t>
            </a:r>
          </a:p>
          <a:p>
            <a:pPr lvl="1"/>
            <a:r>
              <a:rPr lang="en-AU" dirty="0"/>
              <a:t>being fair to others</a:t>
            </a:r>
          </a:p>
          <a:p>
            <a:pPr lvl="1"/>
            <a:r>
              <a:rPr lang="en-AU" dirty="0"/>
              <a:t>taking responsibility for learning, and following the conventions of scholarship.  </a:t>
            </a:r>
          </a:p>
          <a:p>
            <a:r>
              <a:rPr lang="en-AU" dirty="0"/>
              <a:t>It is the University's responsibility to award credit for honestly conducted work, and it is your responsibility to ensure that you demonstrate academic integrity.</a:t>
            </a:r>
          </a:p>
          <a:p>
            <a:endParaRPr lang="en-AU" dirty="0"/>
          </a:p>
        </p:txBody>
      </p:sp>
    </p:spTree>
    <p:extLst>
      <p:ext uri="{BB962C8B-B14F-4D97-AF65-F5344CB8AC3E}">
        <p14:creationId xmlns:p14="http://schemas.microsoft.com/office/powerpoint/2010/main" val="282762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102</TotalTime>
  <Words>5563</Words>
  <Application>Microsoft Office PowerPoint</Application>
  <PresentationFormat>Widescreen</PresentationFormat>
  <Paragraphs>438</Paragraphs>
  <Slides>52</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-apple-system</vt:lpstr>
      <vt:lpstr>Arial</vt:lpstr>
      <vt:lpstr>Calibri</vt:lpstr>
      <vt:lpstr>Calibri Light</vt:lpstr>
      <vt:lpstr>Courier New</vt:lpstr>
      <vt:lpstr>IBM Plex Sans</vt:lpstr>
      <vt:lpstr>Roboto</vt:lpstr>
      <vt:lpstr>Roboto Condensed</vt:lpstr>
      <vt:lpstr>Wingdings</vt:lpstr>
      <vt:lpstr>Office Theme</vt:lpstr>
      <vt:lpstr>Visio</vt:lpstr>
      <vt:lpstr>CSE3CWA/CSE5006 Cloud-based Web Application</vt:lpstr>
      <vt:lpstr>Oracle Academy (It expires only 12 weeks) Oracle Cloud (IMPORTANT NOTE: Must have a credit card) AWS Academy  AWS Cloud </vt:lpstr>
      <vt:lpstr>Lecture Topics</vt:lpstr>
      <vt:lpstr>Lecture Topics</vt:lpstr>
      <vt:lpstr>Individual Assessments</vt:lpstr>
      <vt:lpstr>Assessments</vt:lpstr>
      <vt:lpstr>Assessments</vt:lpstr>
      <vt:lpstr>Assessment 3</vt:lpstr>
      <vt:lpstr>Academic Integrity</vt:lpstr>
      <vt:lpstr>Academic Misconduct</vt:lpstr>
      <vt:lpstr>Student Feedback on Subjects (SFS)</vt:lpstr>
      <vt:lpstr>How to pass this subject (PLEASE!)</vt:lpstr>
      <vt:lpstr>Setting up your environment for this unit</vt:lpstr>
      <vt:lpstr>SILO</vt:lpstr>
      <vt:lpstr>Code repository systems and version control using Git  </vt:lpstr>
      <vt:lpstr>What is Cloud Computing?</vt:lpstr>
      <vt:lpstr>Why do we need cloud computing?</vt:lpstr>
      <vt:lpstr>Code Repository and Version Control</vt:lpstr>
      <vt:lpstr>Code Repository</vt:lpstr>
      <vt:lpstr>Version Control: Why Use it?</vt:lpstr>
      <vt:lpstr>Why use a VCS?</vt:lpstr>
      <vt:lpstr>Benefit of VCS</vt:lpstr>
      <vt:lpstr>Types of VCN</vt:lpstr>
      <vt:lpstr>Centralised Version Control</vt:lpstr>
      <vt:lpstr>Centralised Version Control</vt:lpstr>
      <vt:lpstr>Centralised Version Control</vt:lpstr>
      <vt:lpstr>Problems with Centralised Version Control</vt:lpstr>
      <vt:lpstr>Distributed Version Control</vt:lpstr>
      <vt:lpstr>Distributed Version Control</vt:lpstr>
      <vt:lpstr>Distributed Version Control</vt:lpstr>
      <vt:lpstr>Distributed Version Control</vt:lpstr>
      <vt:lpstr>Distributed Version Control</vt:lpstr>
      <vt:lpstr>Implementation of Version Control Systems</vt:lpstr>
      <vt:lpstr>Apache Subversion (SVN)</vt:lpstr>
      <vt:lpstr>Apache Subversion (SVN)</vt:lpstr>
      <vt:lpstr>Apache Subversion (SVN)</vt:lpstr>
      <vt:lpstr>Git</vt:lpstr>
      <vt:lpstr>Git – Conflict Resolution</vt:lpstr>
      <vt:lpstr>VCN Comparison</vt:lpstr>
      <vt:lpstr>Basic Workflow</vt:lpstr>
      <vt:lpstr>Committing all files in a directory at once</vt:lpstr>
      <vt:lpstr>Setting up Git</vt:lpstr>
      <vt:lpstr>Creating and Using a Repository</vt:lpstr>
      <vt:lpstr>Creating New Branches</vt:lpstr>
      <vt:lpstr>Git Branching</vt:lpstr>
      <vt:lpstr>Checkout and merging a branch</vt:lpstr>
      <vt:lpstr>Forking</vt:lpstr>
      <vt:lpstr>Remote Git Repository</vt:lpstr>
      <vt:lpstr>Create and Push to Remote Repository</vt:lpstr>
      <vt:lpstr>Getting files from Remote Repository (fetch, pull and clone)</vt:lpstr>
      <vt:lpstr>Git commands (MUST MEMORISE ALL OF THEM)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CSE3CWA/CSE5006 Cloud-based Web Application</dc:title>
  <dc:creator>Kiki Adhinugraha</dc:creator>
  <cp:lastModifiedBy>MICHAEL LE</cp:lastModifiedBy>
  <cp:revision>94</cp:revision>
  <dcterms:created xsi:type="dcterms:W3CDTF">2023-07-07T06:26:05Z</dcterms:created>
  <dcterms:modified xsi:type="dcterms:W3CDTF">2024-07-30T04:26:42Z</dcterms:modified>
</cp:coreProperties>
</file>