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Nunito"/>
      <p:regular r:id="rId27"/>
      <p:bold r:id="rId28"/>
      <p:italic r:id="rId29"/>
      <p:boldItalic r:id="rId30"/>
    </p:embeddedFont>
    <p:embeddedFont>
      <p:font typeface="Lato"/>
      <p:regular r:id="rId31"/>
      <p:bold r:id="rId32"/>
      <p:italic r:id="rId33"/>
      <p:boldItalic r:id="rId34"/>
    </p:embeddedFont>
    <p:embeddedFont>
      <p:font typeface="Maven Pro"/>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Nunito-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35" Type="http://schemas.openxmlformats.org/officeDocument/2006/relationships/font" Target="fonts/MavenPro-regular.fntdata"/><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MavenPr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Remember</a:t>
            </a:r>
            <a:r>
              <a:rPr lang="en"/>
              <a:t> only 5 min presentation</a:t>
            </a:r>
            <a:endParaRPr/>
          </a:p>
          <a:p>
            <a:pPr indent="0" lvl="0" marL="45720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c3c2d7c2c_6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c3c2d7c2c_6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c3c2d7c2c_6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c3c2d7c2c_6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c3c2d7c2c_6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c3c2d7c2c_6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c3c2d7c2c_6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c3c2d7c2c_6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7afa940787_0_1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7afa940787_0_1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Lato"/>
                <a:ea typeface="Lato"/>
                <a:cs typeface="Lato"/>
                <a:sym typeface="Lato"/>
              </a:rPr>
              <a:t>-not sure if should include?? - since presentation is only 5 min </a:t>
            </a:r>
            <a:endParaRPr sz="1300">
              <a:solidFill>
                <a:srgbClr val="595959"/>
              </a:solidFill>
              <a:latin typeface="Lato"/>
              <a:ea typeface="Lato"/>
              <a:cs typeface="Lato"/>
              <a:sym typeface="Lato"/>
            </a:endParaRPr>
          </a:p>
          <a:p>
            <a:pPr indent="0" lvl="0" marL="0" rtl="0" algn="l">
              <a:lnSpc>
                <a:spcPct val="115000"/>
              </a:lnSpc>
              <a:spcBef>
                <a:spcPts val="1200"/>
              </a:spcBef>
              <a:spcAft>
                <a:spcPts val="1200"/>
              </a:spcAft>
              <a:buClr>
                <a:schemeClr val="dk1"/>
              </a:buClr>
              <a:buSzPts val="1100"/>
              <a:buFont typeface="Arial"/>
              <a:buNone/>
            </a:pPr>
            <a:r>
              <a:rPr lang="en" sz="1300">
                <a:solidFill>
                  <a:srgbClr val="595959"/>
                </a:solidFill>
                <a:latin typeface="Lato"/>
                <a:ea typeface="Lato"/>
                <a:cs typeface="Lato"/>
                <a:sym typeface="Lato"/>
              </a:rPr>
              <a:t>-keep it brief?</a:t>
            </a:r>
            <a:endParaRPr sz="1300">
              <a:solidFill>
                <a:srgbClr val="595959"/>
              </a:solidFill>
              <a:latin typeface="Lato"/>
              <a:ea typeface="Lato"/>
              <a:cs typeface="Lato"/>
              <a:sym typeface="La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dc3c2b27a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dc3c2b27a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7afa940787_0_1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afa940787_0_1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E.g “20% faster or more accurate than other algorithms”</a:t>
            </a:r>
            <a:endParaRPr/>
          </a:p>
          <a:p>
            <a:pPr indent="0" lvl="0" marL="0" rtl="0" algn="l">
              <a:spcBef>
                <a:spcPts val="0"/>
              </a:spcBef>
              <a:spcAft>
                <a:spcPts val="0"/>
              </a:spcAft>
              <a:buNone/>
            </a:pPr>
            <a:r>
              <a:t/>
            </a:r>
            <a:endParaRPr/>
          </a:p>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Include graphs</a:t>
            </a:r>
            <a:endParaRPr sz="1300">
              <a:solidFill>
                <a:srgbClr val="595959"/>
              </a:solidFill>
              <a:latin typeface="Lato"/>
              <a:ea typeface="Lato"/>
              <a:cs typeface="Lato"/>
              <a:sym typeface="Lato"/>
            </a:endParaRPr>
          </a:p>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Comparison graph of performance of algorithm relative to other algorithms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7afa940787_0_1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7afa940787_0_1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300">
                <a:solidFill>
                  <a:srgbClr val="595959"/>
                </a:solidFill>
                <a:latin typeface="Lato"/>
                <a:ea typeface="Lato"/>
                <a:cs typeface="Lato"/>
                <a:sym typeface="Lato"/>
              </a:rPr>
              <a:t>-conclusion / complications?/ key findings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b2a5788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b2a5788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c3c2b27a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c3c2b27a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c3c2b27a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c3c2b27a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c3c2b27a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c3c2b27a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c3c2d7c2c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c3c2d7c2c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7afa940787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afa940787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595959"/>
                </a:solidFill>
                <a:latin typeface="Lato"/>
                <a:ea typeface="Lato"/>
                <a:cs typeface="Lato"/>
                <a:sym typeface="Lato"/>
              </a:rPr>
              <a:t>-include comparison algorithms we chose?</a:t>
            </a:r>
            <a:endParaRPr sz="1300">
              <a:solidFill>
                <a:srgbClr val="595959"/>
              </a:solidFill>
              <a:latin typeface="Lato"/>
              <a:ea typeface="Lato"/>
              <a:cs typeface="Lato"/>
              <a:sym typeface="Lato"/>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c3c2d7c2c_6_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c3c2d7c2c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Remember</a:t>
            </a:r>
            <a:r>
              <a:rPr lang="en"/>
              <a:t> only 5 min presentation</a:t>
            </a:r>
            <a:endParaRPr/>
          </a:p>
          <a:p>
            <a:pPr indent="0" lvl="0" marL="45720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c3c2d7c2c_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c3c2d7c2c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30.png"/><Relationship Id="rId11" Type="http://schemas.openxmlformats.org/officeDocument/2006/relationships/image" Target="../media/image17.png"/><Relationship Id="rId10" Type="http://schemas.openxmlformats.org/officeDocument/2006/relationships/image" Target="../media/image20.png"/><Relationship Id="rId12" Type="http://schemas.openxmlformats.org/officeDocument/2006/relationships/image" Target="../media/image22.png"/><Relationship Id="rId9" Type="http://schemas.openxmlformats.org/officeDocument/2006/relationships/image" Target="../media/image32.png"/><Relationship Id="rId5" Type="http://schemas.openxmlformats.org/officeDocument/2006/relationships/image" Target="../media/image24.png"/><Relationship Id="rId6" Type="http://schemas.openxmlformats.org/officeDocument/2006/relationships/image" Target="../media/image29.png"/><Relationship Id="rId7" Type="http://schemas.openxmlformats.org/officeDocument/2006/relationships/image" Target="../media/image31.png"/><Relationship Id="rId8"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23.png"/><Relationship Id="rId5" Type="http://schemas.openxmlformats.org/officeDocument/2006/relationships/image" Target="../media/image25.png"/><Relationship Id="rId6" Type="http://schemas.openxmlformats.org/officeDocument/2006/relationships/image" Target="../media/image18.png"/><Relationship Id="rId7"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4.png"/><Relationship Id="rId11" Type="http://schemas.openxmlformats.org/officeDocument/2006/relationships/image" Target="../media/image6.png"/><Relationship Id="rId10" Type="http://schemas.openxmlformats.org/officeDocument/2006/relationships/image" Target="../media/image5.png"/><Relationship Id="rId12" Type="http://schemas.openxmlformats.org/officeDocument/2006/relationships/image" Target="../media/image8.png"/><Relationship Id="rId9" Type="http://schemas.openxmlformats.org/officeDocument/2006/relationships/image" Target="../media/image2.png"/><Relationship Id="rId5" Type="http://schemas.openxmlformats.org/officeDocument/2006/relationships/image" Target="../media/image12.png"/><Relationship Id="rId6" Type="http://schemas.openxmlformats.org/officeDocument/2006/relationships/image" Target="../media/image1.png"/><Relationship Id="rId7" Type="http://schemas.openxmlformats.org/officeDocument/2006/relationships/image" Target="../media/image10.png"/><Relationship Id="rId8"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4.png"/><Relationship Id="rId7"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07950" y="1751350"/>
            <a:ext cx="8200500" cy="187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aven Pro"/>
                <a:ea typeface="Maven Pro"/>
                <a:cs typeface="Maven Pro"/>
                <a:sym typeface="Maven Pro"/>
              </a:rPr>
              <a:t>MAST30013 Group Project</a:t>
            </a:r>
            <a:endParaRPr>
              <a:latin typeface="Maven Pro"/>
              <a:ea typeface="Maven Pro"/>
              <a:cs typeface="Maven Pro"/>
              <a:sym typeface="Maven Pro"/>
            </a:endParaRPr>
          </a:p>
        </p:txBody>
      </p:sp>
      <p:sp>
        <p:nvSpPr>
          <p:cNvPr id="87" name="Google Shape;87;p13"/>
          <p:cNvSpPr txBox="1"/>
          <p:nvPr>
            <p:ph idx="1" type="subTitle"/>
          </p:nvPr>
        </p:nvSpPr>
        <p:spPr>
          <a:xfrm>
            <a:off x="707950" y="2456475"/>
            <a:ext cx="57444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Power Optimisation in Wireless Sensor Networks</a:t>
            </a:r>
            <a:endParaRPr b="1"/>
          </a:p>
        </p:txBody>
      </p:sp>
      <p:sp>
        <p:nvSpPr>
          <p:cNvPr id="88" name="Google Shape;88;p13"/>
          <p:cNvSpPr txBox="1"/>
          <p:nvPr/>
        </p:nvSpPr>
        <p:spPr>
          <a:xfrm>
            <a:off x="707950" y="3295450"/>
            <a:ext cx="4071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Nunito"/>
                <a:ea typeface="Nunito"/>
                <a:cs typeface="Nunito"/>
                <a:sym typeface="Nunito"/>
              </a:rPr>
              <a:t>Dario Latina</a:t>
            </a:r>
            <a:endParaRPr>
              <a:solidFill>
                <a:schemeClr val="dk2"/>
              </a:solidFill>
              <a:latin typeface="Nunito"/>
              <a:ea typeface="Nunito"/>
              <a:cs typeface="Nunito"/>
              <a:sym typeface="Nunito"/>
            </a:endParaRPr>
          </a:p>
          <a:p>
            <a:pPr indent="0" lvl="0" marL="0" rtl="0" algn="l">
              <a:spcBef>
                <a:spcPts val="0"/>
              </a:spcBef>
              <a:spcAft>
                <a:spcPts val="0"/>
              </a:spcAft>
              <a:buNone/>
            </a:pPr>
            <a:r>
              <a:rPr lang="en">
                <a:solidFill>
                  <a:schemeClr val="dk2"/>
                </a:solidFill>
                <a:latin typeface="Nunito"/>
                <a:ea typeface="Nunito"/>
                <a:cs typeface="Nunito"/>
                <a:sym typeface="Nunito"/>
              </a:rPr>
              <a:t>Michael Le (998211)</a:t>
            </a:r>
            <a:endParaRPr>
              <a:solidFill>
                <a:schemeClr val="dk2"/>
              </a:solidFill>
              <a:latin typeface="Nunito"/>
              <a:ea typeface="Nunito"/>
              <a:cs typeface="Nunito"/>
              <a:sym typeface="Nunito"/>
            </a:endParaRPr>
          </a:p>
          <a:p>
            <a:pPr indent="0" lvl="0" marL="0" rtl="0" algn="l">
              <a:spcBef>
                <a:spcPts val="0"/>
              </a:spcBef>
              <a:spcAft>
                <a:spcPts val="0"/>
              </a:spcAft>
              <a:buNone/>
            </a:pPr>
            <a:r>
              <a:rPr lang="en">
                <a:solidFill>
                  <a:schemeClr val="dk2"/>
                </a:solidFill>
                <a:latin typeface="Nunito"/>
                <a:ea typeface="Nunito"/>
                <a:cs typeface="Nunito"/>
                <a:sym typeface="Nunito"/>
              </a:rPr>
              <a:t>Rushaa Atawoo</a:t>
            </a:r>
            <a:endParaRPr>
              <a:solidFill>
                <a:schemeClr val="dk2"/>
              </a:solidFill>
              <a:latin typeface="Nunito"/>
              <a:ea typeface="Nunito"/>
              <a:cs typeface="Nunito"/>
              <a:sym typeface="Nunito"/>
            </a:endParaRPr>
          </a:p>
          <a:p>
            <a:pPr indent="0" lvl="0" marL="0" rtl="0" algn="l">
              <a:spcBef>
                <a:spcPts val="0"/>
              </a:spcBef>
              <a:spcAft>
                <a:spcPts val="0"/>
              </a:spcAft>
              <a:buNone/>
            </a:pPr>
            <a:r>
              <a:rPr lang="en">
                <a:solidFill>
                  <a:schemeClr val="dk2"/>
                </a:solidFill>
                <a:latin typeface="Nunito"/>
                <a:ea typeface="Nunito"/>
                <a:cs typeface="Nunito"/>
                <a:sym typeface="Nunito"/>
              </a:rPr>
              <a:t>Vaia Papadopoulos   994759</a:t>
            </a:r>
            <a:endParaRPr>
              <a:solidFill>
                <a:schemeClr val="dk2"/>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2"/>
          <p:cNvSpPr txBox="1"/>
          <p:nvPr>
            <p:ph type="ctrTitle"/>
          </p:nvPr>
        </p:nvSpPr>
        <p:spPr>
          <a:xfrm>
            <a:off x="727950" y="563475"/>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75" name="Google Shape;175;p22"/>
          <p:cNvSpPr txBox="1"/>
          <p:nvPr>
            <p:ph idx="1" type="subTitle"/>
          </p:nvPr>
        </p:nvSpPr>
        <p:spPr>
          <a:xfrm>
            <a:off x="284625" y="1348550"/>
            <a:ext cx="4662300" cy="3306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Wireless sensor networks (WSNs) are autonomous systems that measure </a:t>
            </a:r>
            <a:r>
              <a:rPr lang="en"/>
              <a:t>physical or environmental conditions such as temperature, sound, vibration, pressure, motion or pollutants to cooperatively pass their data along the network. </a:t>
            </a:r>
            <a:r>
              <a:rPr lang="en"/>
              <a:t>C</a:t>
            </a:r>
            <a:r>
              <a:rPr lang="en"/>
              <a:t>onsists hundreds of thousands of sensor nodes which can communicate with one another through radio signals. E</a:t>
            </a:r>
            <a:r>
              <a:rPr lang="en"/>
              <a:t>ach sensor transmits information to a central relay which aggregates the local sensed data before transmitting it to a base station for processing. There are limitations that can occur due to processing speed, storage capacity, and communication bandwidth. Used as common resource on constrained problems through STEM research.</a:t>
            </a:r>
            <a:endParaRPr/>
          </a:p>
        </p:txBody>
      </p:sp>
      <p:pic>
        <p:nvPicPr>
          <p:cNvPr id="176" name="Google Shape;176;p22"/>
          <p:cNvPicPr preferRelativeResize="0"/>
          <p:nvPr/>
        </p:nvPicPr>
        <p:blipFill>
          <a:blip r:embed="rId3">
            <a:alphaModFix/>
          </a:blip>
          <a:stretch>
            <a:fillRect/>
          </a:stretch>
        </p:blipFill>
        <p:spPr>
          <a:xfrm>
            <a:off x="5378300" y="731900"/>
            <a:ext cx="3331999" cy="2065225"/>
          </a:xfrm>
          <a:prstGeom prst="rect">
            <a:avLst/>
          </a:prstGeom>
          <a:noFill/>
          <a:ln>
            <a:noFill/>
          </a:ln>
        </p:spPr>
      </p:pic>
      <p:sp>
        <p:nvSpPr>
          <p:cNvPr id="177" name="Google Shape;177;p22"/>
          <p:cNvSpPr txBox="1"/>
          <p:nvPr/>
        </p:nvSpPr>
        <p:spPr>
          <a:xfrm>
            <a:off x="5412525" y="2831175"/>
            <a:ext cx="2690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Figure 1. Wireless sensor network setup</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3"/>
          <p:cNvSpPr txBox="1"/>
          <p:nvPr>
            <p:ph type="ctrTitle"/>
          </p:nvPr>
        </p:nvSpPr>
        <p:spPr>
          <a:xfrm>
            <a:off x="456900" y="509250"/>
            <a:ext cx="7688100" cy="7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183" name="Google Shape;183;p23"/>
          <p:cNvSpPr txBox="1"/>
          <p:nvPr>
            <p:ph idx="1" type="subTitle"/>
          </p:nvPr>
        </p:nvSpPr>
        <p:spPr>
          <a:xfrm>
            <a:off x="423000" y="2407042"/>
            <a:ext cx="4344000" cy="1011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A</a:t>
            </a:r>
            <a:r>
              <a:rPr lang="en"/>
              <a:t> population-based algorithm that looks at the movement of moths when attracted to light sources. The key element is in the way the moths update their position around the light source gets better. Depending  on the position of the moth is updated as every moth tries to find a better position. Thus, allows to improve a better solution.</a:t>
            </a:r>
            <a:endParaRPr/>
          </a:p>
        </p:txBody>
      </p:sp>
      <p:sp>
        <p:nvSpPr>
          <p:cNvPr id="184" name="Google Shape;184;p23"/>
          <p:cNvSpPr txBox="1"/>
          <p:nvPr/>
        </p:nvSpPr>
        <p:spPr>
          <a:xfrm>
            <a:off x="504350" y="1925250"/>
            <a:ext cx="3175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Moth Flame Optimisation (MFO) </a:t>
            </a:r>
            <a:r>
              <a:rPr b="1" lang="en" sz="1600">
                <a:solidFill>
                  <a:schemeClr val="accent1"/>
                </a:solidFill>
                <a:latin typeface="Lato"/>
                <a:ea typeface="Lato"/>
                <a:cs typeface="Lato"/>
                <a:sym typeface="Lato"/>
              </a:rPr>
              <a:t>Sayedali Mirjalili </a:t>
            </a:r>
            <a:r>
              <a:rPr b="1" lang="en">
                <a:latin typeface="Lato"/>
                <a:ea typeface="Lato"/>
                <a:cs typeface="Lato"/>
                <a:sym typeface="Lato"/>
              </a:rPr>
              <a:t>(2015)</a:t>
            </a:r>
            <a:endParaRPr b="1">
              <a:latin typeface="Lato"/>
              <a:ea typeface="Lato"/>
              <a:cs typeface="Lato"/>
              <a:sym typeface="Lato"/>
            </a:endParaRPr>
          </a:p>
        </p:txBody>
      </p:sp>
      <p:sp>
        <p:nvSpPr>
          <p:cNvPr id="185" name="Google Shape;185;p23"/>
          <p:cNvSpPr txBox="1"/>
          <p:nvPr/>
        </p:nvSpPr>
        <p:spPr>
          <a:xfrm>
            <a:off x="456900" y="3278750"/>
            <a:ext cx="3000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Interior Search Algorithm (ISA)</a:t>
            </a:r>
            <a:endParaRPr/>
          </a:p>
          <a:p>
            <a:pPr indent="0" lvl="0" marL="0" rtl="0" algn="l">
              <a:spcBef>
                <a:spcPts val="0"/>
              </a:spcBef>
              <a:spcAft>
                <a:spcPts val="0"/>
              </a:spcAft>
              <a:buNone/>
            </a:pPr>
            <a:r>
              <a:rPr lang="en" sz="1600">
                <a:solidFill>
                  <a:schemeClr val="accent1"/>
                </a:solidFill>
                <a:latin typeface="Lato"/>
                <a:ea typeface="Lato"/>
                <a:cs typeface="Lato"/>
                <a:sym typeface="Lato"/>
              </a:rPr>
              <a:t>A. Gondomi (2014)</a:t>
            </a:r>
            <a:endParaRPr/>
          </a:p>
          <a:p>
            <a:pPr indent="0" lvl="0" marL="0" rtl="0" algn="l">
              <a:spcBef>
                <a:spcPts val="0"/>
              </a:spcBef>
              <a:spcAft>
                <a:spcPts val="0"/>
              </a:spcAft>
              <a:buNone/>
            </a:pPr>
            <a:r>
              <a:t/>
            </a:r>
            <a:endParaRPr/>
          </a:p>
        </p:txBody>
      </p:sp>
      <p:sp>
        <p:nvSpPr>
          <p:cNvPr id="186" name="Google Shape;186;p23"/>
          <p:cNvSpPr txBox="1"/>
          <p:nvPr>
            <p:ph idx="1" type="subTitle"/>
          </p:nvPr>
        </p:nvSpPr>
        <p:spPr>
          <a:xfrm>
            <a:off x="423000" y="3713625"/>
            <a:ext cx="4042800" cy="1080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The process of this algorithm begins from the bounds and borders of the problem and slowly moves towards the centre. Behaves in a series of steps where research is first conducted, followed by analysing results and tailoring that knowledge into the beatification process. This was often used in practise to solve many </a:t>
            </a:r>
            <a:r>
              <a:rPr lang="en"/>
              <a:t>optimization</a:t>
            </a:r>
            <a:r>
              <a:rPr lang="en"/>
              <a:t> problems.  </a:t>
            </a:r>
            <a:endParaRPr/>
          </a:p>
        </p:txBody>
      </p:sp>
      <p:sp>
        <p:nvSpPr>
          <p:cNvPr id="187" name="Google Shape;187;p23"/>
          <p:cNvSpPr txBox="1"/>
          <p:nvPr/>
        </p:nvSpPr>
        <p:spPr>
          <a:xfrm>
            <a:off x="504350" y="1162375"/>
            <a:ext cx="78309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Many optimisation techniques look at optimising the position of relay nodes, the number of relay nodes, and modulation sizes. Understanding the positioning of relay nodes to ensure full connectivity of the network. Nature inspired optimisation algorithms have been used to update the relay node positions iteratively to achieve the best possible global position. Here are some examples of different </a:t>
            </a:r>
            <a:r>
              <a:rPr lang="en" sz="1100">
                <a:latin typeface="Lato"/>
                <a:ea typeface="Lato"/>
                <a:cs typeface="Lato"/>
                <a:sym typeface="Lato"/>
              </a:rPr>
              <a:t>algorithms below</a:t>
            </a:r>
            <a:r>
              <a:rPr lang="en" sz="1100">
                <a:latin typeface="Lato"/>
                <a:ea typeface="Lato"/>
                <a:cs typeface="Lato"/>
                <a:sym typeface="Lato"/>
              </a:rPr>
              <a:t>,</a:t>
            </a:r>
            <a:endParaRPr sz="1100">
              <a:latin typeface="Lato"/>
              <a:ea typeface="Lato"/>
              <a:cs typeface="Lato"/>
              <a:sym typeface="Lato"/>
            </a:endParaRPr>
          </a:p>
        </p:txBody>
      </p:sp>
      <p:pic>
        <p:nvPicPr>
          <p:cNvPr id="188" name="Google Shape;188;p23"/>
          <p:cNvPicPr preferRelativeResize="0"/>
          <p:nvPr/>
        </p:nvPicPr>
        <p:blipFill>
          <a:blip r:embed="rId3">
            <a:alphaModFix/>
          </a:blip>
          <a:stretch>
            <a:fillRect/>
          </a:stretch>
        </p:blipFill>
        <p:spPr>
          <a:xfrm>
            <a:off x="5598275" y="1983600"/>
            <a:ext cx="2472749" cy="1595326"/>
          </a:xfrm>
          <a:prstGeom prst="rect">
            <a:avLst/>
          </a:prstGeom>
          <a:noFill/>
          <a:ln>
            <a:noFill/>
          </a:ln>
        </p:spPr>
      </p:pic>
      <p:sp>
        <p:nvSpPr>
          <p:cNvPr id="189" name="Google Shape;189;p23"/>
          <p:cNvSpPr txBox="1"/>
          <p:nvPr/>
        </p:nvSpPr>
        <p:spPr>
          <a:xfrm>
            <a:off x="5598275" y="3578925"/>
            <a:ext cx="3000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1"/>
                </a:solidFill>
                <a:latin typeface="Lato"/>
                <a:ea typeface="Lato"/>
                <a:cs typeface="Lato"/>
                <a:sym typeface="Lato"/>
              </a:rPr>
              <a:t>Figure 2</a:t>
            </a:r>
            <a:r>
              <a:rPr b="1" lang="en" sz="1600">
                <a:solidFill>
                  <a:schemeClr val="accent1"/>
                </a:solidFill>
                <a:latin typeface="Lato"/>
                <a:ea typeface="Lato"/>
                <a:cs typeface="Lato"/>
                <a:sym typeface="Lato"/>
              </a:rPr>
              <a:t>.  Illustration of the Moth Flame Optimisation</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type="ctrTitle"/>
          </p:nvPr>
        </p:nvSpPr>
        <p:spPr>
          <a:xfrm>
            <a:off x="760900" y="599525"/>
            <a:ext cx="2485200" cy="68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80"/>
              <a:t>Theory Part 1 </a:t>
            </a:r>
            <a:endParaRPr sz="2280"/>
          </a:p>
        </p:txBody>
      </p:sp>
      <p:pic>
        <p:nvPicPr>
          <p:cNvPr id="195" name="Google Shape;195;p24"/>
          <p:cNvPicPr preferRelativeResize="0"/>
          <p:nvPr/>
        </p:nvPicPr>
        <p:blipFill>
          <a:blip r:embed="rId3">
            <a:alphaModFix/>
          </a:blip>
          <a:stretch>
            <a:fillRect/>
          </a:stretch>
        </p:blipFill>
        <p:spPr>
          <a:xfrm>
            <a:off x="760900" y="1436750"/>
            <a:ext cx="4101349" cy="505850"/>
          </a:xfrm>
          <a:prstGeom prst="rect">
            <a:avLst/>
          </a:prstGeom>
          <a:noFill/>
          <a:ln>
            <a:noFill/>
          </a:ln>
        </p:spPr>
      </p:pic>
      <p:sp>
        <p:nvSpPr>
          <p:cNvPr id="196" name="Google Shape;196;p24"/>
          <p:cNvSpPr txBox="1"/>
          <p:nvPr>
            <p:ph idx="1" type="subTitle"/>
          </p:nvPr>
        </p:nvSpPr>
        <p:spPr>
          <a:xfrm>
            <a:off x="668050" y="1861413"/>
            <a:ext cx="7055100" cy="4002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We have 3 sensors in the plane, </a:t>
            </a:r>
            <a:r>
              <a:rPr b="1" lang="en"/>
              <a:t>X = x1,x2,x3</a:t>
            </a:r>
            <a:r>
              <a:rPr lang="en"/>
              <a:t>  located randomly around the</a:t>
            </a:r>
            <a:r>
              <a:rPr b="1" lang="en"/>
              <a:t> s = (s1,s2)</a:t>
            </a:r>
            <a:r>
              <a:rPr lang="en"/>
              <a:t>. See Figure 3</a:t>
            </a:r>
            <a:endParaRPr/>
          </a:p>
          <a:p>
            <a:pPr indent="0" lvl="0" marL="0" rtl="0" algn="l">
              <a:spcBef>
                <a:spcPts val="0"/>
              </a:spcBef>
              <a:spcAft>
                <a:spcPts val="0"/>
              </a:spcAft>
              <a:buNone/>
            </a:pPr>
            <a:r>
              <a:rPr lang="en"/>
              <a:t>Derving the problem from (1)</a:t>
            </a:r>
            <a:endParaRPr/>
          </a:p>
        </p:txBody>
      </p:sp>
      <p:pic>
        <p:nvPicPr>
          <p:cNvPr id="197" name="Google Shape;197;p24"/>
          <p:cNvPicPr preferRelativeResize="0"/>
          <p:nvPr/>
        </p:nvPicPr>
        <p:blipFill>
          <a:blip r:embed="rId4">
            <a:alphaModFix/>
          </a:blip>
          <a:stretch>
            <a:fillRect/>
          </a:stretch>
        </p:blipFill>
        <p:spPr>
          <a:xfrm>
            <a:off x="6876469" y="3073300"/>
            <a:ext cx="1926556" cy="1405675"/>
          </a:xfrm>
          <a:prstGeom prst="rect">
            <a:avLst/>
          </a:prstGeom>
          <a:noFill/>
          <a:ln>
            <a:noFill/>
          </a:ln>
        </p:spPr>
      </p:pic>
      <p:sp>
        <p:nvSpPr>
          <p:cNvPr id="198" name="Google Shape;198;p24"/>
          <p:cNvSpPr txBox="1"/>
          <p:nvPr/>
        </p:nvSpPr>
        <p:spPr>
          <a:xfrm>
            <a:off x="6796350" y="4411500"/>
            <a:ext cx="2485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Figure 3. Illustration of Non-differentiable points </a:t>
            </a:r>
            <a:endParaRPr b="1">
              <a:latin typeface="Lato"/>
              <a:ea typeface="Lato"/>
              <a:cs typeface="Lato"/>
              <a:sym typeface="Lato"/>
            </a:endParaRPr>
          </a:p>
        </p:txBody>
      </p:sp>
      <p:pic>
        <p:nvPicPr>
          <p:cNvPr id="199" name="Google Shape;199;p24"/>
          <p:cNvPicPr preferRelativeResize="0"/>
          <p:nvPr/>
        </p:nvPicPr>
        <p:blipFill>
          <a:blip r:embed="rId5">
            <a:alphaModFix/>
          </a:blip>
          <a:stretch>
            <a:fillRect/>
          </a:stretch>
        </p:blipFill>
        <p:spPr>
          <a:xfrm>
            <a:off x="760900" y="2184400"/>
            <a:ext cx="5157649" cy="352425"/>
          </a:xfrm>
          <a:prstGeom prst="rect">
            <a:avLst/>
          </a:prstGeom>
          <a:noFill/>
          <a:ln>
            <a:noFill/>
          </a:ln>
        </p:spPr>
      </p:pic>
      <p:sp>
        <p:nvSpPr>
          <p:cNvPr id="200" name="Google Shape;200;p24"/>
          <p:cNvSpPr txBox="1"/>
          <p:nvPr/>
        </p:nvSpPr>
        <p:spPr>
          <a:xfrm>
            <a:off x="668050" y="2437275"/>
            <a:ext cx="6595500" cy="3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50">
                <a:solidFill>
                  <a:schemeClr val="accent1"/>
                </a:solidFill>
                <a:latin typeface="Lato"/>
                <a:ea typeface="Lato"/>
                <a:cs typeface="Lato"/>
                <a:sym typeface="Lato"/>
              </a:rPr>
              <a:t>Where</a:t>
            </a:r>
            <a:r>
              <a:rPr b="1" lang="en" sz="850">
                <a:solidFill>
                  <a:schemeClr val="accent1"/>
                </a:solidFill>
                <a:latin typeface="Lato"/>
                <a:ea typeface="Lato"/>
                <a:cs typeface="Lato"/>
                <a:sym typeface="Lato"/>
              </a:rPr>
              <a:t> s</a:t>
            </a:r>
            <a:r>
              <a:rPr lang="en" sz="850">
                <a:solidFill>
                  <a:schemeClr val="accent1"/>
                </a:solidFill>
                <a:latin typeface="Lato"/>
                <a:ea typeface="Lato"/>
                <a:cs typeface="Lato"/>
                <a:sym typeface="Lato"/>
              </a:rPr>
              <a:t> is furthest away from x3 than from either x1 or x2 and take s = {1,1). As s approaches we find the </a:t>
            </a:r>
            <a:r>
              <a:rPr lang="en" sz="850">
                <a:solidFill>
                  <a:schemeClr val="accent1"/>
                </a:solidFill>
                <a:latin typeface="Lato"/>
                <a:ea typeface="Lato"/>
                <a:cs typeface="Lato"/>
                <a:sym typeface="Lato"/>
              </a:rPr>
              <a:t>limit values of the gradient</a:t>
            </a:r>
            <a:r>
              <a:rPr lang="en" sz="850">
                <a:solidFill>
                  <a:schemeClr val="accent1"/>
                </a:solidFill>
                <a:latin typeface="Lato"/>
                <a:ea typeface="Lato"/>
                <a:cs typeface="Lato"/>
                <a:sym typeface="Lato"/>
              </a:rPr>
              <a:t>,</a:t>
            </a:r>
            <a:endParaRPr sz="850"/>
          </a:p>
        </p:txBody>
      </p:sp>
      <p:pic>
        <p:nvPicPr>
          <p:cNvPr id="201" name="Google Shape;201;p24"/>
          <p:cNvPicPr preferRelativeResize="0"/>
          <p:nvPr/>
        </p:nvPicPr>
        <p:blipFill>
          <a:blip r:embed="rId6">
            <a:alphaModFix/>
          </a:blip>
          <a:stretch>
            <a:fillRect/>
          </a:stretch>
        </p:blipFill>
        <p:spPr>
          <a:xfrm>
            <a:off x="760900" y="2666600"/>
            <a:ext cx="1819275" cy="247650"/>
          </a:xfrm>
          <a:prstGeom prst="rect">
            <a:avLst/>
          </a:prstGeom>
          <a:noFill/>
          <a:ln>
            <a:noFill/>
          </a:ln>
        </p:spPr>
      </p:pic>
      <p:pic>
        <p:nvPicPr>
          <p:cNvPr id="202" name="Google Shape;202;p24"/>
          <p:cNvPicPr preferRelativeResize="0"/>
          <p:nvPr/>
        </p:nvPicPr>
        <p:blipFill>
          <a:blip r:embed="rId7">
            <a:alphaModFix/>
          </a:blip>
          <a:stretch>
            <a:fillRect/>
          </a:stretch>
        </p:blipFill>
        <p:spPr>
          <a:xfrm>
            <a:off x="760900" y="2843675"/>
            <a:ext cx="2733675" cy="466725"/>
          </a:xfrm>
          <a:prstGeom prst="rect">
            <a:avLst/>
          </a:prstGeom>
          <a:noFill/>
          <a:ln>
            <a:noFill/>
          </a:ln>
        </p:spPr>
      </p:pic>
      <p:pic>
        <p:nvPicPr>
          <p:cNvPr id="203" name="Google Shape;203;p24"/>
          <p:cNvPicPr preferRelativeResize="0"/>
          <p:nvPr/>
        </p:nvPicPr>
        <p:blipFill>
          <a:blip r:embed="rId8">
            <a:alphaModFix/>
          </a:blip>
          <a:stretch>
            <a:fillRect/>
          </a:stretch>
        </p:blipFill>
        <p:spPr>
          <a:xfrm>
            <a:off x="1351438" y="3247813"/>
            <a:ext cx="1080325" cy="217807"/>
          </a:xfrm>
          <a:prstGeom prst="rect">
            <a:avLst/>
          </a:prstGeom>
          <a:noFill/>
          <a:ln>
            <a:noFill/>
          </a:ln>
        </p:spPr>
      </p:pic>
      <p:pic>
        <p:nvPicPr>
          <p:cNvPr id="204" name="Google Shape;204;p24"/>
          <p:cNvPicPr preferRelativeResize="0"/>
          <p:nvPr/>
        </p:nvPicPr>
        <p:blipFill>
          <a:blip r:embed="rId9">
            <a:alphaModFix/>
          </a:blip>
          <a:stretch>
            <a:fillRect/>
          </a:stretch>
        </p:blipFill>
        <p:spPr>
          <a:xfrm>
            <a:off x="760900" y="3256700"/>
            <a:ext cx="590550" cy="200025"/>
          </a:xfrm>
          <a:prstGeom prst="rect">
            <a:avLst/>
          </a:prstGeom>
          <a:noFill/>
          <a:ln>
            <a:noFill/>
          </a:ln>
        </p:spPr>
      </p:pic>
      <p:sp>
        <p:nvSpPr>
          <p:cNvPr id="205" name="Google Shape;205;p24"/>
          <p:cNvSpPr txBox="1"/>
          <p:nvPr/>
        </p:nvSpPr>
        <p:spPr>
          <a:xfrm>
            <a:off x="668050" y="3405888"/>
            <a:ext cx="4985700" cy="3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50">
                <a:solidFill>
                  <a:schemeClr val="accent1"/>
                </a:solidFill>
                <a:latin typeface="Lato"/>
                <a:ea typeface="Lato"/>
                <a:cs typeface="Lato"/>
                <a:sym typeface="Lato"/>
              </a:rPr>
              <a:t>This time </a:t>
            </a:r>
            <a:r>
              <a:rPr lang="en" sz="850">
                <a:solidFill>
                  <a:schemeClr val="accent1"/>
                </a:solidFill>
                <a:latin typeface="Lato"/>
                <a:ea typeface="Lato"/>
                <a:cs typeface="Lato"/>
                <a:sym typeface="Lato"/>
              </a:rPr>
              <a:t>s is furthest away from x1 than from either x2 or x3. Following the similar method</a:t>
            </a:r>
            <a:endParaRPr sz="850"/>
          </a:p>
        </p:txBody>
      </p:sp>
      <p:pic>
        <p:nvPicPr>
          <p:cNvPr id="206" name="Google Shape;206;p24"/>
          <p:cNvPicPr preferRelativeResize="0"/>
          <p:nvPr/>
        </p:nvPicPr>
        <p:blipFill>
          <a:blip r:embed="rId10">
            <a:alphaModFix/>
          </a:blip>
          <a:stretch>
            <a:fillRect/>
          </a:stretch>
        </p:blipFill>
        <p:spPr>
          <a:xfrm>
            <a:off x="748713" y="3816975"/>
            <a:ext cx="2075625" cy="354375"/>
          </a:xfrm>
          <a:prstGeom prst="rect">
            <a:avLst/>
          </a:prstGeom>
          <a:noFill/>
          <a:ln>
            <a:noFill/>
          </a:ln>
        </p:spPr>
      </p:pic>
      <p:sp>
        <p:nvSpPr>
          <p:cNvPr id="207" name="Google Shape;207;p24"/>
          <p:cNvSpPr txBox="1"/>
          <p:nvPr/>
        </p:nvSpPr>
        <p:spPr>
          <a:xfrm>
            <a:off x="727950" y="1166250"/>
            <a:ext cx="3721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Lato"/>
                <a:ea typeface="Lato"/>
                <a:cs typeface="Lato"/>
                <a:sym typeface="Lato"/>
              </a:rPr>
              <a:t>For the following problem,</a:t>
            </a:r>
            <a:endParaRPr sz="800">
              <a:latin typeface="Lato"/>
              <a:ea typeface="Lato"/>
              <a:cs typeface="Lato"/>
              <a:sym typeface="Lato"/>
            </a:endParaRPr>
          </a:p>
        </p:txBody>
      </p:sp>
      <p:pic>
        <p:nvPicPr>
          <p:cNvPr id="208" name="Google Shape;208;p24"/>
          <p:cNvPicPr preferRelativeResize="0"/>
          <p:nvPr/>
        </p:nvPicPr>
        <p:blipFill>
          <a:blip r:embed="rId11">
            <a:alphaModFix/>
          </a:blip>
          <a:stretch>
            <a:fillRect/>
          </a:stretch>
        </p:blipFill>
        <p:spPr>
          <a:xfrm>
            <a:off x="760900" y="3632925"/>
            <a:ext cx="1819275" cy="228600"/>
          </a:xfrm>
          <a:prstGeom prst="rect">
            <a:avLst/>
          </a:prstGeom>
          <a:noFill/>
          <a:ln>
            <a:noFill/>
          </a:ln>
        </p:spPr>
      </p:pic>
      <p:pic>
        <p:nvPicPr>
          <p:cNvPr id="209" name="Google Shape;209;p24"/>
          <p:cNvPicPr preferRelativeResize="0"/>
          <p:nvPr/>
        </p:nvPicPr>
        <p:blipFill>
          <a:blip r:embed="rId9">
            <a:alphaModFix/>
          </a:blip>
          <a:stretch>
            <a:fillRect/>
          </a:stretch>
        </p:blipFill>
        <p:spPr>
          <a:xfrm>
            <a:off x="760900" y="4211463"/>
            <a:ext cx="590550" cy="200025"/>
          </a:xfrm>
          <a:prstGeom prst="rect">
            <a:avLst/>
          </a:prstGeom>
          <a:noFill/>
          <a:ln>
            <a:noFill/>
          </a:ln>
        </p:spPr>
      </p:pic>
      <p:pic>
        <p:nvPicPr>
          <p:cNvPr id="210" name="Google Shape;210;p24"/>
          <p:cNvPicPr preferRelativeResize="0"/>
          <p:nvPr/>
        </p:nvPicPr>
        <p:blipFill>
          <a:blip r:embed="rId12">
            <a:alphaModFix/>
          </a:blip>
          <a:stretch>
            <a:fillRect/>
          </a:stretch>
        </p:blipFill>
        <p:spPr>
          <a:xfrm>
            <a:off x="1351450" y="4184077"/>
            <a:ext cx="870155" cy="228600"/>
          </a:xfrm>
          <a:prstGeom prst="rect">
            <a:avLst/>
          </a:prstGeom>
          <a:noFill/>
          <a:ln>
            <a:noFill/>
          </a:ln>
        </p:spPr>
      </p:pic>
      <p:sp>
        <p:nvSpPr>
          <p:cNvPr id="211" name="Google Shape;211;p24"/>
          <p:cNvSpPr txBox="1"/>
          <p:nvPr/>
        </p:nvSpPr>
        <p:spPr>
          <a:xfrm>
            <a:off x="668050" y="4311375"/>
            <a:ext cx="5609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ato"/>
                <a:ea typeface="Lato"/>
                <a:cs typeface="Lato"/>
                <a:sym typeface="Lato"/>
              </a:rPr>
              <a:t>The limit does not exist as s = (1,1) since both limits of the </a:t>
            </a:r>
            <a:r>
              <a:rPr lang="en" sz="1200">
                <a:latin typeface="Lato"/>
                <a:ea typeface="Lato"/>
                <a:cs typeface="Lato"/>
                <a:sym typeface="Lato"/>
              </a:rPr>
              <a:t>gradient</a:t>
            </a:r>
            <a:r>
              <a:rPr lang="en" sz="1200">
                <a:latin typeface="Lato"/>
                <a:ea typeface="Lato"/>
                <a:cs typeface="Lato"/>
                <a:sym typeface="Lato"/>
              </a:rPr>
              <a:t> have different values. It is not </a:t>
            </a:r>
            <a:r>
              <a:rPr lang="en" sz="1200">
                <a:latin typeface="Lato"/>
                <a:ea typeface="Lato"/>
                <a:cs typeface="Lato"/>
                <a:sym typeface="Lato"/>
              </a:rPr>
              <a:t>continuous</a:t>
            </a:r>
            <a:r>
              <a:rPr lang="en" sz="1200">
                <a:latin typeface="Lato"/>
                <a:ea typeface="Lato"/>
                <a:cs typeface="Lato"/>
                <a:sym typeface="Lato"/>
              </a:rPr>
              <a:t> and P(s) is not differentiable hence not C1. But P(s) is convex since we have the norms, squaring a convex non negative function, pointwise max function and the sum of convex are all convex.</a:t>
            </a:r>
            <a:endParaRPr sz="12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type="ctrTitle"/>
          </p:nvPr>
        </p:nvSpPr>
        <p:spPr>
          <a:xfrm>
            <a:off x="237000" y="534575"/>
            <a:ext cx="3748800" cy="6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80"/>
              <a:t>Theory Part 2</a:t>
            </a:r>
            <a:endParaRPr sz="2480"/>
          </a:p>
        </p:txBody>
      </p:sp>
      <p:sp>
        <p:nvSpPr>
          <p:cNvPr id="217" name="Google Shape;217;p25"/>
          <p:cNvSpPr txBox="1"/>
          <p:nvPr>
            <p:ph idx="1" type="subTitle"/>
          </p:nvPr>
        </p:nvSpPr>
        <p:spPr>
          <a:xfrm>
            <a:off x="306876" y="1275900"/>
            <a:ext cx="5214600" cy="54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000"/>
              <a:t>To convert P(s) into a constrained problem, Let</a:t>
            </a:r>
            <a:r>
              <a:rPr b="1" lang="en" sz="1000"/>
              <a:t> d (is a linear upper bound and it is linear) </a:t>
            </a:r>
            <a:r>
              <a:rPr lang="en" sz="1000"/>
              <a:t>be our new variable.</a:t>
            </a:r>
            <a:r>
              <a:rPr lang="en"/>
              <a:t> </a:t>
            </a:r>
            <a:endParaRPr/>
          </a:p>
        </p:txBody>
      </p:sp>
      <p:pic>
        <p:nvPicPr>
          <p:cNvPr id="218" name="Google Shape;218;p25"/>
          <p:cNvPicPr preferRelativeResize="0"/>
          <p:nvPr/>
        </p:nvPicPr>
        <p:blipFill>
          <a:blip r:embed="rId3">
            <a:alphaModFix/>
          </a:blip>
          <a:stretch>
            <a:fillRect/>
          </a:stretch>
        </p:blipFill>
        <p:spPr>
          <a:xfrm>
            <a:off x="363575" y="1719925"/>
            <a:ext cx="1457325" cy="304800"/>
          </a:xfrm>
          <a:prstGeom prst="rect">
            <a:avLst/>
          </a:prstGeom>
          <a:noFill/>
          <a:ln>
            <a:noFill/>
          </a:ln>
        </p:spPr>
      </p:pic>
      <p:pic>
        <p:nvPicPr>
          <p:cNvPr id="219" name="Google Shape;219;p25"/>
          <p:cNvPicPr preferRelativeResize="0"/>
          <p:nvPr/>
        </p:nvPicPr>
        <p:blipFill>
          <a:blip r:embed="rId4">
            <a:alphaModFix/>
          </a:blip>
          <a:stretch>
            <a:fillRect/>
          </a:stretch>
        </p:blipFill>
        <p:spPr>
          <a:xfrm>
            <a:off x="363575" y="1986813"/>
            <a:ext cx="2628900" cy="428625"/>
          </a:xfrm>
          <a:prstGeom prst="rect">
            <a:avLst/>
          </a:prstGeom>
          <a:noFill/>
          <a:ln>
            <a:noFill/>
          </a:ln>
        </p:spPr>
      </p:pic>
      <p:sp>
        <p:nvSpPr>
          <p:cNvPr id="220" name="Google Shape;220;p25"/>
          <p:cNvSpPr txBox="1"/>
          <p:nvPr/>
        </p:nvSpPr>
        <p:spPr>
          <a:xfrm>
            <a:off x="269850" y="2402400"/>
            <a:ext cx="632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accent1"/>
                </a:solidFill>
                <a:latin typeface="Lato"/>
                <a:ea typeface="Lato"/>
                <a:cs typeface="Lato"/>
                <a:sym typeface="Lato"/>
              </a:rPr>
              <a:t>Take the max out to the front and use</a:t>
            </a:r>
            <a:r>
              <a:rPr lang="en" sz="1000">
                <a:solidFill>
                  <a:schemeClr val="accent1"/>
                </a:solidFill>
                <a:latin typeface="Lato"/>
                <a:ea typeface="Lato"/>
                <a:cs typeface="Lato"/>
                <a:sym typeface="Lato"/>
              </a:rPr>
              <a:t> variable</a:t>
            </a:r>
            <a:r>
              <a:rPr lang="en" sz="1000">
                <a:solidFill>
                  <a:schemeClr val="accent1"/>
                </a:solidFill>
                <a:latin typeface="Lato"/>
                <a:ea typeface="Lato"/>
                <a:cs typeface="Lato"/>
                <a:sym typeface="Lato"/>
              </a:rPr>
              <a:t> </a:t>
            </a:r>
            <a:r>
              <a:rPr b="1" lang="en" sz="1000">
                <a:solidFill>
                  <a:schemeClr val="accent1"/>
                </a:solidFill>
                <a:latin typeface="Lato"/>
                <a:ea typeface="Lato"/>
                <a:cs typeface="Lato"/>
                <a:sym typeface="Lato"/>
              </a:rPr>
              <a:t>d </a:t>
            </a:r>
            <a:r>
              <a:rPr lang="en" sz="1000">
                <a:solidFill>
                  <a:schemeClr val="accent1"/>
                </a:solidFill>
                <a:latin typeface="Lato"/>
                <a:ea typeface="Lato"/>
                <a:cs typeface="Lato"/>
                <a:sym typeface="Lato"/>
              </a:rPr>
              <a:t> vans deduce that the objective is C1 and smooth</a:t>
            </a:r>
            <a:r>
              <a:rPr lang="en" sz="1000">
                <a:solidFill>
                  <a:schemeClr val="accent1"/>
                </a:solidFill>
                <a:latin typeface="Lato"/>
                <a:ea typeface="Lato"/>
                <a:cs typeface="Lato"/>
                <a:sym typeface="Lato"/>
              </a:rPr>
              <a:t>:</a:t>
            </a:r>
            <a:endParaRPr sz="800"/>
          </a:p>
        </p:txBody>
      </p:sp>
      <p:pic>
        <p:nvPicPr>
          <p:cNvPr id="221" name="Google Shape;221;p25"/>
          <p:cNvPicPr preferRelativeResize="0"/>
          <p:nvPr/>
        </p:nvPicPr>
        <p:blipFill>
          <a:blip r:embed="rId5">
            <a:alphaModFix/>
          </a:blip>
          <a:stretch>
            <a:fillRect/>
          </a:stretch>
        </p:blipFill>
        <p:spPr>
          <a:xfrm>
            <a:off x="363575" y="2741100"/>
            <a:ext cx="2751000" cy="503950"/>
          </a:xfrm>
          <a:prstGeom prst="rect">
            <a:avLst/>
          </a:prstGeom>
          <a:noFill/>
          <a:ln>
            <a:noFill/>
          </a:ln>
        </p:spPr>
      </p:pic>
      <p:pic>
        <p:nvPicPr>
          <p:cNvPr id="222" name="Google Shape;222;p25"/>
          <p:cNvPicPr preferRelativeResize="0"/>
          <p:nvPr/>
        </p:nvPicPr>
        <p:blipFill>
          <a:blip r:embed="rId6">
            <a:alphaModFix/>
          </a:blip>
          <a:stretch>
            <a:fillRect/>
          </a:stretch>
        </p:blipFill>
        <p:spPr>
          <a:xfrm>
            <a:off x="363575" y="3416247"/>
            <a:ext cx="2751000" cy="575424"/>
          </a:xfrm>
          <a:prstGeom prst="rect">
            <a:avLst/>
          </a:prstGeom>
          <a:noFill/>
          <a:ln>
            <a:noFill/>
          </a:ln>
        </p:spPr>
      </p:pic>
      <p:pic>
        <p:nvPicPr>
          <p:cNvPr id="223" name="Google Shape;223;p25"/>
          <p:cNvPicPr preferRelativeResize="0"/>
          <p:nvPr/>
        </p:nvPicPr>
        <p:blipFill>
          <a:blip r:embed="rId7">
            <a:alphaModFix/>
          </a:blip>
          <a:stretch>
            <a:fillRect/>
          </a:stretch>
        </p:blipFill>
        <p:spPr>
          <a:xfrm>
            <a:off x="5937750" y="553375"/>
            <a:ext cx="3120900" cy="4075300"/>
          </a:xfrm>
          <a:prstGeom prst="rect">
            <a:avLst/>
          </a:prstGeom>
          <a:noFill/>
          <a:ln>
            <a:noFill/>
          </a:ln>
        </p:spPr>
      </p:pic>
      <p:sp>
        <p:nvSpPr>
          <p:cNvPr id="224" name="Google Shape;224;p25"/>
          <p:cNvSpPr txBox="1"/>
          <p:nvPr/>
        </p:nvSpPr>
        <p:spPr>
          <a:xfrm>
            <a:off x="5937750" y="4628675"/>
            <a:ext cx="266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Figure 4. KKT Conditions </a:t>
            </a:r>
            <a:endParaRPr b="1">
              <a:latin typeface="Lato"/>
              <a:ea typeface="Lato"/>
              <a:cs typeface="Lato"/>
              <a:sym typeface="Lato"/>
            </a:endParaRPr>
          </a:p>
        </p:txBody>
      </p:sp>
      <p:sp>
        <p:nvSpPr>
          <p:cNvPr id="225" name="Google Shape;225;p25"/>
          <p:cNvSpPr txBox="1"/>
          <p:nvPr/>
        </p:nvSpPr>
        <p:spPr>
          <a:xfrm>
            <a:off x="306875" y="4108250"/>
            <a:ext cx="3683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Overall, the constraint problem is still convex as we have proven in </a:t>
            </a:r>
            <a:r>
              <a:rPr lang="en">
                <a:latin typeface="Lato"/>
                <a:ea typeface="Lato"/>
                <a:cs typeface="Lato"/>
                <a:sym typeface="Lato"/>
              </a:rPr>
              <a:t>Theory</a:t>
            </a:r>
            <a:r>
              <a:rPr lang="en">
                <a:latin typeface="Lato"/>
                <a:ea typeface="Lato"/>
                <a:cs typeface="Lato"/>
                <a:sym typeface="Lato"/>
              </a:rPr>
              <a:t> Part 1. </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6"/>
          <p:cNvSpPr txBox="1"/>
          <p:nvPr>
            <p:ph type="title"/>
          </p:nvPr>
        </p:nvSpPr>
        <p:spPr>
          <a:xfrm>
            <a:off x="727650" y="661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Setup Part 1 (P</a:t>
            </a:r>
            <a:r>
              <a:rPr lang="en"/>
              <a:t>enalty</a:t>
            </a:r>
            <a:r>
              <a:rPr lang="en"/>
              <a:t> function) </a:t>
            </a:r>
            <a:r>
              <a:rPr lang="en"/>
              <a:t>(Rushaa Atawoo)</a:t>
            </a:r>
            <a:endParaRPr/>
          </a:p>
        </p:txBody>
      </p:sp>
      <p:sp>
        <p:nvSpPr>
          <p:cNvPr id="231" name="Google Shape;231;p26"/>
          <p:cNvSpPr txBox="1"/>
          <p:nvPr>
            <p:ph idx="1" type="body"/>
          </p:nvPr>
        </p:nvSpPr>
        <p:spPr>
          <a:xfrm>
            <a:off x="727650" y="1313100"/>
            <a:ext cx="7445100" cy="3044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Setup Part 2 (</a:t>
            </a:r>
            <a:r>
              <a:rPr b="0" lang="en" sz="1300">
                <a:solidFill>
                  <a:schemeClr val="accent1"/>
                </a:solidFill>
                <a:latin typeface="Lato"/>
                <a:ea typeface="Lato"/>
                <a:cs typeface="Lato"/>
                <a:sym typeface="Lato"/>
              </a:rPr>
              <a:t>Fmincon MATLAB optimisation problem </a:t>
            </a:r>
            <a:r>
              <a:rPr lang="en"/>
              <a:t>)(Rushaa Atawoo)</a:t>
            </a:r>
            <a:endParaRPr/>
          </a:p>
        </p:txBody>
      </p:sp>
      <p:sp>
        <p:nvSpPr>
          <p:cNvPr id="237" name="Google Shape;237;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txBox="1"/>
          <p:nvPr>
            <p:ph type="title"/>
          </p:nvPr>
        </p:nvSpPr>
        <p:spPr>
          <a:xfrm>
            <a:off x="727650" y="549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243" name="Google Shape;243;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49" name="Google Shape;249;p29"/>
          <p:cNvSpPr txBox="1"/>
          <p:nvPr>
            <p:ph idx="1" type="body"/>
          </p:nvPr>
        </p:nvSpPr>
        <p:spPr>
          <a:xfrm>
            <a:off x="729450" y="2078875"/>
            <a:ext cx="47595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50" name="Google Shape;250;p29"/>
          <p:cNvPicPr preferRelativeResize="0"/>
          <p:nvPr/>
        </p:nvPicPr>
        <p:blipFill>
          <a:blip r:embed="rId3">
            <a:alphaModFix/>
          </a:blip>
          <a:stretch>
            <a:fillRect/>
          </a:stretch>
        </p:blipFill>
        <p:spPr>
          <a:xfrm>
            <a:off x="6031225" y="595425"/>
            <a:ext cx="2935275" cy="1867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Contents</a:t>
            </a:r>
            <a:endParaRPr/>
          </a:p>
        </p:txBody>
      </p:sp>
      <p:sp>
        <p:nvSpPr>
          <p:cNvPr id="94" name="Google Shape;94;p14"/>
          <p:cNvSpPr txBox="1"/>
          <p:nvPr>
            <p:ph idx="1" type="subTitle"/>
          </p:nvPr>
        </p:nvSpPr>
        <p:spPr>
          <a:xfrm>
            <a:off x="729625" y="2219325"/>
            <a:ext cx="7688100" cy="1494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4200">
                <a:solidFill>
                  <a:schemeClr val="dk2"/>
                </a:solidFill>
                <a:latin typeface="Raleway"/>
                <a:ea typeface="Raleway"/>
                <a:cs typeface="Raleway"/>
                <a:sym typeface="Raleway"/>
              </a:rPr>
              <a:t>(My task)</a:t>
            </a:r>
            <a:endParaRPr b="1" sz="4200">
              <a:solidFill>
                <a:schemeClr val="dk2"/>
              </a:solidFill>
              <a:latin typeface="Raleway"/>
              <a:ea typeface="Raleway"/>
              <a:cs typeface="Raleway"/>
              <a:sym typeface="Raleway"/>
            </a:endParaRPr>
          </a:p>
          <a:p>
            <a:pPr indent="0" lvl="0" marL="0" rtl="0" algn="l">
              <a:spcBef>
                <a:spcPts val="0"/>
              </a:spcBef>
              <a:spcAft>
                <a:spcPts val="0"/>
              </a:spcAft>
              <a:buNone/>
            </a:pPr>
            <a:r>
              <a:rPr b="1" lang="en" sz="4200">
                <a:solidFill>
                  <a:schemeClr val="dk2"/>
                </a:solidFill>
                <a:latin typeface="Raleway"/>
                <a:ea typeface="Raleway"/>
                <a:cs typeface="Raleway"/>
                <a:sym typeface="Raleway"/>
              </a:rPr>
              <a:t>Introduction</a:t>
            </a:r>
            <a:endParaRPr b="1" sz="4200">
              <a:solidFill>
                <a:schemeClr val="dk2"/>
              </a:solidFill>
              <a:latin typeface="Raleway"/>
              <a:ea typeface="Raleway"/>
              <a:cs typeface="Raleway"/>
              <a:sym typeface="Raleway"/>
            </a:endParaRPr>
          </a:p>
          <a:p>
            <a:pPr indent="0" lvl="0" marL="0" rtl="0" algn="l">
              <a:spcBef>
                <a:spcPts val="0"/>
              </a:spcBef>
              <a:spcAft>
                <a:spcPts val="0"/>
              </a:spcAft>
              <a:buNone/>
            </a:pPr>
            <a:r>
              <a:rPr b="1" lang="en" sz="4200">
                <a:solidFill>
                  <a:schemeClr val="dk2"/>
                </a:solidFill>
                <a:latin typeface="Raleway"/>
                <a:ea typeface="Raleway"/>
                <a:cs typeface="Raleway"/>
                <a:sym typeface="Raleway"/>
              </a:rPr>
              <a:t>Background </a:t>
            </a:r>
            <a:endParaRPr b="1" sz="4200">
              <a:solidFill>
                <a:schemeClr val="dk2"/>
              </a:solidFill>
              <a:latin typeface="Raleway"/>
              <a:ea typeface="Raleway"/>
              <a:cs typeface="Raleway"/>
              <a:sym typeface="Raleway"/>
            </a:endParaRPr>
          </a:p>
          <a:p>
            <a:pPr indent="0" lvl="0" marL="0" rtl="0" algn="l">
              <a:spcBef>
                <a:spcPts val="0"/>
              </a:spcBef>
              <a:spcAft>
                <a:spcPts val="0"/>
              </a:spcAft>
              <a:buNone/>
            </a:pPr>
            <a:r>
              <a:rPr b="1" lang="en" sz="4200">
                <a:solidFill>
                  <a:schemeClr val="dk2"/>
                </a:solidFill>
                <a:latin typeface="Raleway"/>
                <a:ea typeface="Raleway"/>
                <a:cs typeface="Raleway"/>
                <a:sym typeface="Raleway"/>
              </a:rPr>
              <a:t>Theory</a:t>
            </a:r>
            <a:endParaRPr b="1" sz="4200">
              <a:solidFill>
                <a:schemeClr val="dk2"/>
              </a:solidFill>
              <a:latin typeface="Raleway"/>
              <a:ea typeface="Raleway"/>
              <a:cs typeface="Raleway"/>
              <a:sym typeface="Raleway"/>
            </a:endParaRPr>
          </a:p>
          <a:p>
            <a:pPr indent="0" lvl="0" marL="0" rtl="0" algn="l">
              <a:spcBef>
                <a:spcPts val="0"/>
              </a:spcBef>
              <a:spcAft>
                <a:spcPts val="0"/>
              </a:spcAft>
              <a:buNone/>
            </a:pPr>
            <a:r>
              <a:t/>
            </a:r>
            <a:endParaRPr b="1" sz="4200">
              <a:solidFill>
                <a:schemeClr val="dk2"/>
              </a:solidFill>
              <a:latin typeface="Raleway"/>
              <a:ea typeface="Raleway"/>
              <a:cs typeface="Raleway"/>
              <a:sym typeface="Raleway"/>
            </a:endParaRPr>
          </a:p>
          <a:p>
            <a:pPr indent="0" lvl="0" marL="0" rtl="0" algn="l">
              <a:spcBef>
                <a:spcPts val="0"/>
              </a:spcBef>
              <a:spcAft>
                <a:spcPts val="0"/>
              </a:spcAft>
              <a:buNone/>
            </a:pPr>
            <a:r>
              <a:t/>
            </a:r>
            <a:endParaRPr b="1" sz="4200">
              <a:solidFill>
                <a:schemeClr val="dk2"/>
              </a:solidFill>
              <a:latin typeface="Raleway"/>
              <a:ea typeface="Raleway"/>
              <a:cs typeface="Raleway"/>
              <a:sym typeface="Raleway"/>
            </a:endParaRPr>
          </a:p>
          <a:p>
            <a:pPr indent="0" lvl="0" marL="0" rtl="0" algn="l">
              <a:spcBef>
                <a:spcPts val="0"/>
              </a:spcBef>
              <a:spcAft>
                <a:spcPts val="0"/>
              </a:spcAft>
              <a:buNone/>
            </a:pPr>
            <a:r>
              <a:t/>
            </a:r>
            <a:endParaRPr b="1" sz="4200">
              <a:solidFill>
                <a:schemeClr val="dk2"/>
              </a:solidFill>
              <a:latin typeface="Raleway"/>
              <a:ea typeface="Raleway"/>
              <a:cs typeface="Raleway"/>
              <a:sym typeface="Raleway"/>
            </a:endParaRPr>
          </a:p>
          <a:p>
            <a:pPr indent="0" lvl="0" marL="0" rtl="0" algn="l">
              <a:spcBef>
                <a:spcPts val="0"/>
              </a:spcBef>
              <a:spcAft>
                <a:spcPts val="0"/>
              </a:spcAft>
              <a:buNone/>
            </a:pPr>
            <a:r>
              <a:t/>
            </a:r>
            <a:endParaRPr b="1" sz="4200">
              <a:solidFill>
                <a:schemeClr val="dk2"/>
              </a:solidFill>
              <a:latin typeface="Raleway"/>
              <a:ea typeface="Raleway"/>
              <a:cs typeface="Raleway"/>
              <a:sym typeface="Raleway"/>
            </a:endParaRPr>
          </a:p>
          <a:p>
            <a:pPr indent="0" lvl="0" marL="0" rtl="0" algn="l">
              <a:spcBef>
                <a:spcPts val="0"/>
              </a:spcBef>
              <a:spcAft>
                <a:spcPts val="0"/>
              </a:spcAft>
              <a:buNone/>
            </a:pPr>
            <a:r>
              <a:t/>
            </a:r>
            <a:endParaRPr b="1" sz="4200">
              <a:solidFill>
                <a:schemeClr val="dk2"/>
              </a:solidFill>
              <a:latin typeface="Raleway"/>
              <a:ea typeface="Raleway"/>
              <a:cs typeface="Raleway"/>
              <a:sym typeface="Raleway"/>
            </a:endParaRPr>
          </a:p>
          <a:p>
            <a:pPr indent="0" lvl="0" marL="0" rtl="0" algn="l">
              <a:spcBef>
                <a:spcPts val="0"/>
              </a:spcBef>
              <a:spcAft>
                <a:spcPts val="0"/>
              </a:spcAft>
              <a:buNone/>
            </a:pPr>
            <a:r>
              <a:t/>
            </a:r>
            <a:endParaRPr b="1" sz="4200">
              <a:solidFill>
                <a:schemeClr val="dk2"/>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ctrTitle"/>
          </p:nvPr>
        </p:nvSpPr>
        <p:spPr>
          <a:xfrm>
            <a:off x="727950" y="563475"/>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00" name="Google Shape;100;p15"/>
          <p:cNvSpPr txBox="1"/>
          <p:nvPr>
            <p:ph idx="1" type="subTitle"/>
          </p:nvPr>
        </p:nvSpPr>
        <p:spPr>
          <a:xfrm>
            <a:off x="284625" y="1348550"/>
            <a:ext cx="4662300" cy="3306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Wireless sensor networks (WSNs) are autonomous systems that measure </a:t>
            </a:r>
            <a:r>
              <a:rPr lang="en"/>
              <a:t>physical or environmental conditions such as temperature, sound, vibration, pressure, motion or pollutants to cooperatively pass their data along the network. </a:t>
            </a:r>
            <a:r>
              <a:rPr lang="en"/>
              <a:t>C</a:t>
            </a:r>
            <a:r>
              <a:rPr lang="en"/>
              <a:t>onsists hundreds of thousands of sensor nodes which can communicate with one another through radio signals. E</a:t>
            </a:r>
            <a:r>
              <a:rPr lang="en"/>
              <a:t>ach sensor transmits information to a central relay which aggregates the local sensed data before transmitting it to a base station for processing. There are limitations that can occur due to processing speed, storage capacity, and communication bandwidth. Used as common resource on constrained problems through STEM research.</a:t>
            </a:r>
            <a:endParaRPr/>
          </a:p>
        </p:txBody>
      </p:sp>
      <p:pic>
        <p:nvPicPr>
          <p:cNvPr id="101" name="Google Shape;101;p15"/>
          <p:cNvPicPr preferRelativeResize="0"/>
          <p:nvPr/>
        </p:nvPicPr>
        <p:blipFill>
          <a:blip r:embed="rId3">
            <a:alphaModFix/>
          </a:blip>
          <a:stretch>
            <a:fillRect/>
          </a:stretch>
        </p:blipFill>
        <p:spPr>
          <a:xfrm>
            <a:off x="5378300" y="731900"/>
            <a:ext cx="3331999" cy="2065225"/>
          </a:xfrm>
          <a:prstGeom prst="rect">
            <a:avLst/>
          </a:prstGeom>
          <a:noFill/>
          <a:ln>
            <a:noFill/>
          </a:ln>
        </p:spPr>
      </p:pic>
      <p:sp>
        <p:nvSpPr>
          <p:cNvPr id="102" name="Google Shape;102;p15"/>
          <p:cNvSpPr txBox="1"/>
          <p:nvPr/>
        </p:nvSpPr>
        <p:spPr>
          <a:xfrm>
            <a:off x="5412525" y="2831175"/>
            <a:ext cx="2690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Figure 1. Wireless sensor network setup</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ctrTitle"/>
          </p:nvPr>
        </p:nvSpPr>
        <p:spPr>
          <a:xfrm>
            <a:off x="456900" y="509250"/>
            <a:ext cx="7688100" cy="7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108" name="Google Shape;108;p16"/>
          <p:cNvSpPr txBox="1"/>
          <p:nvPr>
            <p:ph idx="1" type="subTitle"/>
          </p:nvPr>
        </p:nvSpPr>
        <p:spPr>
          <a:xfrm>
            <a:off x="423000" y="2407042"/>
            <a:ext cx="4344000" cy="1011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A</a:t>
            </a:r>
            <a:r>
              <a:rPr lang="en"/>
              <a:t> population-based algorithm that looks at the movement of moths when attracted to light sources. The key element is in the way the moths update their position around the light source gets better. Depending  on the position of the moth is updated as every moth tries to find a better position. Thus, allows to improve a better solution.</a:t>
            </a:r>
            <a:endParaRPr/>
          </a:p>
        </p:txBody>
      </p:sp>
      <p:sp>
        <p:nvSpPr>
          <p:cNvPr id="109" name="Google Shape;109;p16"/>
          <p:cNvSpPr txBox="1"/>
          <p:nvPr/>
        </p:nvSpPr>
        <p:spPr>
          <a:xfrm>
            <a:off x="504350" y="1925250"/>
            <a:ext cx="3175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Moth Flame Optimisation (MFO) </a:t>
            </a:r>
            <a:r>
              <a:rPr b="1" lang="en" sz="1600">
                <a:solidFill>
                  <a:schemeClr val="accent1"/>
                </a:solidFill>
                <a:latin typeface="Lato"/>
                <a:ea typeface="Lato"/>
                <a:cs typeface="Lato"/>
                <a:sym typeface="Lato"/>
              </a:rPr>
              <a:t>Sayedali Mirjalili </a:t>
            </a:r>
            <a:r>
              <a:rPr b="1" lang="en">
                <a:latin typeface="Lato"/>
                <a:ea typeface="Lato"/>
                <a:cs typeface="Lato"/>
                <a:sym typeface="Lato"/>
              </a:rPr>
              <a:t>(2015)</a:t>
            </a:r>
            <a:endParaRPr b="1">
              <a:latin typeface="Lato"/>
              <a:ea typeface="Lato"/>
              <a:cs typeface="Lato"/>
              <a:sym typeface="Lato"/>
            </a:endParaRPr>
          </a:p>
        </p:txBody>
      </p:sp>
      <p:sp>
        <p:nvSpPr>
          <p:cNvPr id="110" name="Google Shape;110;p16"/>
          <p:cNvSpPr txBox="1"/>
          <p:nvPr/>
        </p:nvSpPr>
        <p:spPr>
          <a:xfrm>
            <a:off x="456900" y="3278750"/>
            <a:ext cx="3000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Interior Search Algorithm (ISA)</a:t>
            </a:r>
            <a:endParaRPr/>
          </a:p>
          <a:p>
            <a:pPr indent="0" lvl="0" marL="0" rtl="0" algn="l">
              <a:spcBef>
                <a:spcPts val="0"/>
              </a:spcBef>
              <a:spcAft>
                <a:spcPts val="0"/>
              </a:spcAft>
              <a:buNone/>
            </a:pPr>
            <a:r>
              <a:rPr lang="en" sz="1600">
                <a:solidFill>
                  <a:schemeClr val="accent1"/>
                </a:solidFill>
                <a:latin typeface="Lato"/>
                <a:ea typeface="Lato"/>
                <a:cs typeface="Lato"/>
                <a:sym typeface="Lato"/>
              </a:rPr>
              <a:t>A. Gondomi (2014)</a:t>
            </a:r>
            <a:endParaRPr/>
          </a:p>
          <a:p>
            <a:pPr indent="0" lvl="0" marL="0" rtl="0" algn="l">
              <a:spcBef>
                <a:spcPts val="0"/>
              </a:spcBef>
              <a:spcAft>
                <a:spcPts val="0"/>
              </a:spcAft>
              <a:buNone/>
            </a:pPr>
            <a:r>
              <a:t/>
            </a:r>
            <a:endParaRPr/>
          </a:p>
        </p:txBody>
      </p:sp>
      <p:sp>
        <p:nvSpPr>
          <p:cNvPr id="111" name="Google Shape;111;p16"/>
          <p:cNvSpPr txBox="1"/>
          <p:nvPr>
            <p:ph idx="1" type="subTitle"/>
          </p:nvPr>
        </p:nvSpPr>
        <p:spPr>
          <a:xfrm>
            <a:off x="423000" y="3713625"/>
            <a:ext cx="4042800" cy="1080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The process of this algorithm begins from the bounds and borders of the problem and slowly moves towards the centre. Behaves in a series of steps where research is first conducted, followed by analysing results and tailoring that knowledge into the beatification process. This was often used in practise to solve many </a:t>
            </a:r>
            <a:r>
              <a:rPr lang="en"/>
              <a:t>optimization</a:t>
            </a:r>
            <a:r>
              <a:rPr lang="en"/>
              <a:t> problems.  </a:t>
            </a:r>
            <a:endParaRPr/>
          </a:p>
        </p:txBody>
      </p:sp>
      <p:sp>
        <p:nvSpPr>
          <p:cNvPr id="112" name="Google Shape;112;p16"/>
          <p:cNvSpPr txBox="1"/>
          <p:nvPr/>
        </p:nvSpPr>
        <p:spPr>
          <a:xfrm>
            <a:off x="504350" y="1162375"/>
            <a:ext cx="78309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Many optimisation techniques look at optimising the position of relay nodes, the number of relay nodes, and modulation sizes. Understanding the positioning of relay nodes to ensure full connectivity of the network. Nature inspired optimisation algorithms have been used to update the relay node positions iteratively to achieve the best possible global position. Here are some examples of different </a:t>
            </a:r>
            <a:r>
              <a:rPr lang="en" sz="1100">
                <a:latin typeface="Lato"/>
                <a:ea typeface="Lato"/>
                <a:cs typeface="Lato"/>
                <a:sym typeface="Lato"/>
              </a:rPr>
              <a:t>algorithms below</a:t>
            </a:r>
            <a:r>
              <a:rPr lang="en" sz="1100">
                <a:latin typeface="Lato"/>
                <a:ea typeface="Lato"/>
                <a:cs typeface="Lato"/>
                <a:sym typeface="Lato"/>
              </a:rPr>
              <a:t>,</a:t>
            </a:r>
            <a:endParaRPr sz="1100">
              <a:latin typeface="Lato"/>
              <a:ea typeface="Lato"/>
              <a:cs typeface="Lato"/>
              <a:sym typeface="Lato"/>
            </a:endParaRPr>
          </a:p>
        </p:txBody>
      </p:sp>
      <p:pic>
        <p:nvPicPr>
          <p:cNvPr id="113" name="Google Shape;113;p16"/>
          <p:cNvPicPr preferRelativeResize="0"/>
          <p:nvPr/>
        </p:nvPicPr>
        <p:blipFill>
          <a:blip r:embed="rId3">
            <a:alphaModFix/>
          </a:blip>
          <a:stretch>
            <a:fillRect/>
          </a:stretch>
        </p:blipFill>
        <p:spPr>
          <a:xfrm>
            <a:off x="5598275" y="1983600"/>
            <a:ext cx="2472749" cy="1595326"/>
          </a:xfrm>
          <a:prstGeom prst="rect">
            <a:avLst/>
          </a:prstGeom>
          <a:noFill/>
          <a:ln>
            <a:noFill/>
          </a:ln>
        </p:spPr>
      </p:pic>
      <p:sp>
        <p:nvSpPr>
          <p:cNvPr id="114" name="Google Shape;114;p16"/>
          <p:cNvSpPr txBox="1"/>
          <p:nvPr/>
        </p:nvSpPr>
        <p:spPr>
          <a:xfrm>
            <a:off x="5598275" y="3578925"/>
            <a:ext cx="3000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1"/>
                </a:solidFill>
                <a:latin typeface="Lato"/>
                <a:ea typeface="Lato"/>
                <a:cs typeface="Lato"/>
                <a:sym typeface="Lato"/>
              </a:rPr>
              <a:t>Figure 2</a:t>
            </a:r>
            <a:r>
              <a:rPr b="1" lang="en" sz="1600">
                <a:solidFill>
                  <a:schemeClr val="accent1"/>
                </a:solidFill>
                <a:latin typeface="Lato"/>
                <a:ea typeface="Lato"/>
                <a:cs typeface="Lato"/>
                <a:sym typeface="Lato"/>
              </a:rPr>
              <a:t>.  Illustration of the Moth Flame Optimisation</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ctrTitle"/>
          </p:nvPr>
        </p:nvSpPr>
        <p:spPr>
          <a:xfrm>
            <a:off x="760900" y="599525"/>
            <a:ext cx="2485200" cy="68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80"/>
              <a:t>Theory Part 1 </a:t>
            </a:r>
            <a:endParaRPr sz="2280"/>
          </a:p>
        </p:txBody>
      </p:sp>
      <p:pic>
        <p:nvPicPr>
          <p:cNvPr id="120" name="Google Shape;120;p17"/>
          <p:cNvPicPr preferRelativeResize="0"/>
          <p:nvPr/>
        </p:nvPicPr>
        <p:blipFill>
          <a:blip r:embed="rId3">
            <a:alphaModFix/>
          </a:blip>
          <a:stretch>
            <a:fillRect/>
          </a:stretch>
        </p:blipFill>
        <p:spPr>
          <a:xfrm>
            <a:off x="760900" y="1436750"/>
            <a:ext cx="4101349" cy="505850"/>
          </a:xfrm>
          <a:prstGeom prst="rect">
            <a:avLst/>
          </a:prstGeom>
          <a:noFill/>
          <a:ln>
            <a:noFill/>
          </a:ln>
        </p:spPr>
      </p:pic>
      <p:sp>
        <p:nvSpPr>
          <p:cNvPr id="121" name="Google Shape;121;p17"/>
          <p:cNvSpPr txBox="1"/>
          <p:nvPr>
            <p:ph idx="1" type="subTitle"/>
          </p:nvPr>
        </p:nvSpPr>
        <p:spPr>
          <a:xfrm>
            <a:off x="668050" y="1861413"/>
            <a:ext cx="7055100" cy="4002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We have 3 sensors in the plane, </a:t>
            </a:r>
            <a:r>
              <a:rPr b="1" lang="en"/>
              <a:t>X = x1,x2,x3</a:t>
            </a:r>
            <a:r>
              <a:rPr lang="en"/>
              <a:t>  located randomly around the</a:t>
            </a:r>
            <a:r>
              <a:rPr b="1" lang="en"/>
              <a:t> s = (s1,s2)</a:t>
            </a:r>
            <a:r>
              <a:rPr lang="en"/>
              <a:t>. See Figure 3</a:t>
            </a:r>
            <a:endParaRPr/>
          </a:p>
          <a:p>
            <a:pPr indent="0" lvl="0" marL="0" rtl="0" algn="l">
              <a:spcBef>
                <a:spcPts val="0"/>
              </a:spcBef>
              <a:spcAft>
                <a:spcPts val="0"/>
              </a:spcAft>
              <a:buNone/>
            </a:pPr>
            <a:r>
              <a:rPr lang="en"/>
              <a:t>Derving the problem from (1)</a:t>
            </a:r>
            <a:endParaRPr/>
          </a:p>
        </p:txBody>
      </p:sp>
      <p:pic>
        <p:nvPicPr>
          <p:cNvPr id="122" name="Google Shape;122;p17"/>
          <p:cNvPicPr preferRelativeResize="0"/>
          <p:nvPr/>
        </p:nvPicPr>
        <p:blipFill>
          <a:blip r:embed="rId4">
            <a:alphaModFix/>
          </a:blip>
          <a:stretch>
            <a:fillRect/>
          </a:stretch>
        </p:blipFill>
        <p:spPr>
          <a:xfrm>
            <a:off x="6876469" y="3073300"/>
            <a:ext cx="1926556" cy="1405675"/>
          </a:xfrm>
          <a:prstGeom prst="rect">
            <a:avLst/>
          </a:prstGeom>
          <a:noFill/>
          <a:ln>
            <a:noFill/>
          </a:ln>
        </p:spPr>
      </p:pic>
      <p:sp>
        <p:nvSpPr>
          <p:cNvPr id="123" name="Google Shape;123;p17"/>
          <p:cNvSpPr txBox="1"/>
          <p:nvPr/>
        </p:nvSpPr>
        <p:spPr>
          <a:xfrm>
            <a:off x="6796350" y="4411500"/>
            <a:ext cx="2485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Figure 3. Illustration of Non-differentiable points </a:t>
            </a:r>
            <a:endParaRPr b="1">
              <a:latin typeface="Lato"/>
              <a:ea typeface="Lato"/>
              <a:cs typeface="Lato"/>
              <a:sym typeface="Lato"/>
            </a:endParaRPr>
          </a:p>
        </p:txBody>
      </p:sp>
      <p:pic>
        <p:nvPicPr>
          <p:cNvPr id="124" name="Google Shape;124;p17"/>
          <p:cNvPicPr preferRelativeResize="0"/>
          <p:nvPr/>
        </p:nvPicPr>
        <p:blipFill>
          <a:blip r:embed="rId5">
            <a:alphaModFix/>
          </a:blip>
          <a:stretch>
            <a:fillRect/>
          </a:stretch>
        </p:blipFill>
        <p:spPr>
          <a:xfrm>
            <a:off x="760900" y="2184400"/>
            <a:ext cx="5157649" cy="352425"/>
          </a:xfrm>
          <a:prstGeom prst="rect">
            <a:avLst/>
          </a:prstGeom>
          <a:noFill/>
          <a:ln>
            <a:noFill/>
          </a:ln>
        </p:spPr>
      </p:pic>
      <p:sp>
        <p:nvSpPr>
          <p:cNvPr id="125" name="Google Shape;125;p17"/>
          <p:cNvSpPr txBox="1"/>
          <p:nvPr/>
        </p:nvSpPr>
        <p:spPr>
          <a:xfrm>
            <a:off x="668050" y="2437275"/>
            <a:ext cx="6595500" cy="3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50">
                <a:solidFill>
                  <a:schemeClr val="accent1"/>
                </a:solidFill>
                <a:latin typeface="Lato"/>
                <a:ea typeface="Lato"/>
                <a:cs typeface="Lato"/>
                <a:sym typeface="Lato"/>
              </a:rPr>
              <a:t>Where</a:t>
            </a:r>
            <a:r>
              <a:rPr b="1" lang="en" sz="850">
                <a:solidFill>
                  <a:schemeClr val="accent1"/>
                </a:solidFill>
                <a:latin typeface="Lato"/>
                <a:ea typeface="Lato"/>
                <a:cs typeface="Lato"/>
                <a:sym typeface="Lato"/>
              </a:rPr>
              <a:t> s</a:t>
            </a:r>
            <a:r>
              <a:rPr lang="en" sz="850">
                <a:solidFill>
                  <a:schemeClr val="accent1"/>
                </a:solidFill>
                <a:latin typeface="Lato"/>
                <a:ea typeface="Lato"/>
                <a:cs typeface="Lato"/>
                <a:sym typeface="Lato"/>
              </a:rPr>
              <a:t> is furthest away from x3 than from either x1 or x2 and take s = {1,1). As s approaches we find the </a:t>
            </a:r>
            <a:r>
              <a:rPr lang="en" sz="850">
                <a:solidFill>
                  <a:schemeClr val="accent1"/>
                </a:solidFill>
                <a:latin typeface="Lato"/>
                <a:ea typeface="Lato"/>
                <a:cs typeface="Lato"/>
                <a:sym typeface="Lato"/>
              </a:rPr>
              <a:t>limit values of the gradient</a:t>
            </a:r>
            <a:r>
              <a:rPr lang="en" sz="850">
                <a:solidFill>
                  <a:schemeClr val="accent1"/>
                </a:solidFill>
                <a:latin typeface="Lato"/>
                <a:ea typeface="Lato"/>
                <a:cs typeface="Lato"/>
                <a:sym typeface="Lato"/>
              </a:rPr>
              <a:t>,</a:t>
            </a:r>
            <a:endParaRPr sz="850"/>
          </a:p>
        </p:txBody>
      </p:sp>
      <p:pic>
        <p:nvPicPr>
          <p:cNvPr id="126" name="Google Shape;126;p17"/>
          <p:cNvPicPr preferRelativeResize="0"/>
          <p:nvPr/>
        </p:nvPicPr>
        <p:blipFill>
          <a:blip r:embed="rId6">
            <a:alphaModFix/>
          </a:blip>
          <a:stretch>
            <a:fillRect/>
          </a:stretch>
        </p:blipFill>
        <p:spPr>
          <a:xfrm>
            <a:off x="760900" y="2666600"/>
            <a:ext cx="1819275" cy="247650"/>
          </a:xfrm>
          <a:prstGeom prst="rect">
            <a:avLst/>
          </a:prstGeom>
          <a:noFill/>
          <a:ln>
            <a:noFill/>
          </a:ln>
        </p:spPr>
      </p:pic>
      <p:pic>
        <p:nvPicPr>
          <p:cNvPr id="127" name="Google Shape;127;p17"/>
          <p:cNvPicPr preferRelativeResize="0"/>
          <p:nvPr/>
        </p:nvPicPr>
        <p:blipFill>
          <a:blip r:embed="rId7">
            <a:alphaModFix/>
          </a:blip>
          <a:stretch>
            <a:fillRect/>
          </a:stretch>
        </p:blipFill>
        <p:spPr>
          <a:xfrm>
            <a:off x="760900" y="2843675"/>
            <a:ext cx="2733675" cy="466725"/>
          </a:xfrm>
          <a:prstGeom prst="rect">
            <a:avLst/>
          </a:prstGeom>
          <a:noFill/>
          <a:ln>
            <a:noFill/>
          </a:ln>
        </p:spPr>
      </p:pic>
      <p:pic>
        <p:nvPicPr>
          <p:cNvPr id="128" name="Google Shape;128;p17"/>
          <p:cNvPicPr preferRelativeResize="0"/>
          <p:nvPr/>
        </p:nvPicPr>
        <p:blipFill>
          <a:blip r:embed="rId8">
            <a:alphaModFix/>
          </a:blip>
          <a:stretch>
            <a:fillRect/>
          </a:stretch>
        </p:blipFill>
        <p:spPr>
          <a:xfrm>
            <a:off x="1351438" y="3247813"/>
            <a:ext cx="1080325" cy="217807"/>
          </a:xfrm>
          <a:prstGeom prst="rect">
            <a:avLst/>
          </a:prstGeom>
          <a:noFill/>
          <a:ln>
            <a:noFill/>
          </a:ln>
        </p:spPr>
      </p:pic>
      <p:pic>
        <p:nvPicPr>
          <p:cNvPr id="129" name="Google Shape;129;p17"/>
          <p:cNvPicPr preferRelativeResize="0"/>
          <p:nvPr/>
        </p:nvPicPr>
        <p:blipFill>
          <a:blip r:embed="rId9">
            <a:alphaModFix/>
          </a:blip>
          <a:stretch>
            <a:fillRect/>
          </a:stretch>
        </p:blipFill>
        <p:spPr>
          <a:xfrm>
            <a:off x="760900" y="3256700"/>
            <a:ext cx="590550" cy="200025"/>
          </a:xfrm>
          <a:prstGeom prst="rect">
            <a:avLst/>
          </a:prstGeom>
          <a:noFill/>
          <a:ln>
            <a:noFill/>
          </a:ln>
        </p:spPr>
      </p:pic>
      <p:sp>
        <p:nvSpPr>
          <p:cNvPr id="130" name="Google Shape;130;p17"/>
          <p:cNvSpPr txBox="1"/>
          <p:nvPr/>
        </p:nvSpPr>
        <p:spPr>
          <a:xfrm>
            <a:off x="668050" y="3405888"/>
            <a:ext cx="4985700" cy="3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50">
                <a:solidFill>
                  <a:schemeClr val="accent1"/>
                </a:solidFill>
                <a:latin typeface="Lato"/>
                <a:ea typeface="Lato"/>
                <a:cs typeface="Lato"/>
                <a:sym typeface="Lato"/>
              </a:rPr>
              <a:t>This time </a:t>
            </a:r>
            <a:r>
              <a:rPr lang="en" sz="850">
                <a:solidFill>
                  <a:schemeClr val="accent1"/>
                </a:solidFill>
                <a:latin typeface="Lato"/>
                <a:ea typeface="Lato"/>
                <a:cs typeface="Lato"/>
                <a:sym typeface="Lato"/>
              </a:rPr>
              <a:t>s is furthest away from x1 than from either x2 or x3. Following the similar method</a:t>
            </a:r>
            <a:endParaRPr sz="850"/>
          </a:p>
        </p:txBody>
      </p:sp>
      <p:pic>
        <p:nvPicPr>
          <p:cNvPr id="131" name="Google Shape;131;p17"/>
          <p:cNvPicPr preferRelativeResize="0"/>
          <p:nvPr/>
        </p:nvPicPr>
        <p:blipFill>
          <a:blip r:embed="rId10">
            <a:alphaModFix/>
          </a:blip>
          <a:stretch>
            <a:fillRect/>
          </a:stretch>
        </p:blipFill>
        <p:spPr>
          <a:xfrm>
            <a:off x="748713" y="3816975"/>
            <a:ext cx="2075625" cy="354375"/>
          </a:xfrm>
          <a:prstGeom prst="rect">
            <a:avLst/>
          </a:prstGeom>
          <a:noFill/>
          <a:ln>
            <a:noFill/>
          </a:ln>
        </p:spPr>
      </p:pic>
      <p:sp>
        <p:nvSpPr>
          <p:cNvPr id="132" name="Google Shape;132;p17"/>
          <p:cNvSpPr txBox="1"/>
          <p:nvPr/>
        </p:nvSpPr>
        <p:spPr>
          <a:xfrm>
            <a:off x="727950" y="1166250"/>
            <a:ext cx="3721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Lato"/>
                <a:ea typeface="Lato"/>
                <a:cs typeface="Lato"/>
                <a:sym typeface="Lato"/>
              </a:rPr>
              <a:t>For the following problem,</a:t>
            </a:r>
            <a:endParaRPr sz="800">
              <a:latin typeface="Lato"/>
              <a:ea typeface="Lato"/>
              <a:cs typeface="Lato"/>
              <a:sym typeface="Lato"/>
            </a:endParaRPr>
          </a:p>
        </p:txBody>
      </p:sp>
      <p:pic>
        <p:nvPicPr>
          <p:cNvPr id="133" name="Google Shape;133;p17"/>
          <p:cNvPicPr preferRelativeResize="0"/>
          <p:nvPr/>
        </p:nvPicPr>
        <p:blipFill>
          <a:blip r:embed="rId11">
            <a:alphaModFix/>
          </a:blip>
          <a:stretch>
            <a:fillRect/>
          </a:stretch>
        </p:blipFill>
        <p:spPr>
          <a:xfrm>
            <a:off x="760900" y="3632925"/>
            <a:ext cx="1819275" cy="228600"/>
          </a:xfrm>
          <a:prstGeom prst="rect">
            <a:avLst/>
          </a:prstGeom>
          <a:noFill/>
          <a:ln>
            <a:noFill/>
          </a:ln>
        </p:spPr>
      </p:pic>
      <p:pic>
        <p:nvPicPr>
          <p:cNvPr id="134" name="Google Shape;134;p17"/>
          <p:cNvPicPr preferRelativeResize="0"/>
          <p:nvPr/>
        </p:nvPicPr>
        <p:blipFill>
          <a:blip r:embed="rId9">
            <a:alphaModFix/>
          </a:blip>
          <a:stretch>
            <a:fillRect/>
          </a:stretch>
        </p:blipFill>
        <p:spPr>
          <a:xfrm>
            <a:off x="760900" y="4211463"/>
            <a:ext cx="590550" cy="200025"/>
          </a:xfrm>
          <a:prstGeom prst="rect">
            <a:avLst/>
          </a:prstGeom>
          <a:noFill/>
          <a:ln>
            <a:noFill/>
          </a:ln>
        </p:spPr>
      </p:pic>
      <p:pic>
        <p:nvPicPr>
          <p:cNvPr id="135" name="Google Shape;135;p17"/>
          <p:cNvPicPr preferRelativeResize="0"/>
          <p:nvPr/>
        </p:nvPicPr>
        <p:blipFill>
          <a:blip r:embed="rId12">
            <a:alphaModFix/>
          </a:blip>
          <a:stretch>
            <a:fillRect/>
          </a:stretch>
        </p:blipFill>
        <p:spPr>
          <a:xfrm>
            <a:off x="1351450" y="4184077"/>
            <a:ext cx="870155" cy="228600"/>
          </a:xfrm>
          <a:prstGeom prst="rect">
            <a:avLst/>
          </a:prstGeom>
          <a:noFill/>
          <a:ln>
            <a:noFill/>
          </a:ln>
        </p:spPr>
      </p:pic>
      <p:sp>
        <p:nvSpPr>
          <p:cNvPr id="136" name="Google Shape;136;p17"/>
          <p:cNvSpPr txBox="1"/>
          <p:nvPr/>
        </p:nvSpPr>
        <p:spPr>
          <a:xfrm>
            <a:off x="668050" y="4311375"/>
            <a:ext cx="5609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ato"/>
                <a:ea typeface="Lato"/>
                <a:cs typeface="Lato"/>
                <a:sym typeface="Lato"/>
              </a:rPr>
              <a:t>The limit does not exist as s = (1,1) since both limits of the </a:t>
            </a:r>
            <a:r>
              <a:rPr lang="en" sz="1200">
                <a:latin typeface="Lato"/>
                <a:ea typeface="Lato"/>
                <a:cs typeface="Lato"/>
                <a:sym typeface="Lato"/>
              </a:rPr>
              <a:t>gradient</a:t>
            </a:r>
            <a:r>
              <a:rPr lang="en" sz="1200">
                <a:latin typeface="Lato"/>
                <a:ea typeface="Lato"/>
                <a:cs typeface="Lato"/>
                <a:sym typeface="Lato"/>
              </a:rPr>
              <a:t> have different values. It is not </a:t>
            </a:r>
            <a:r>
              <a:rPr lang="en" sz="1200">
                <a:latin typeface="Lato"/>
                <a:ea typeface="Lato"/>
                <a:cs typeface="Lato"/>
                <a:sym typeface="Lato"/>
              </a:rPr>
              <a:t>continuous</a:t>
            </a:r>
            <a:r>
              <a:rPr lang="en" sz="1200">
                <a:latin typeface="Lato"/>
                <a:ea typeface="Lato"/>
                <a:cs typeface="Lato"/>
                <a:sym typeface="Lato"/>
              </a:rPr>
              <a:t> and P(s) is not differentiable hence not C1. But P(s) is convex since we have the norms, squaring a convex non negative function, pointwise max function and the sum of convex are all convex.</a:t>
            </a:r>
            <a:endParaRPr sz="12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8"/>
          <p:cNvSpPr txBox="1"/>
          <p:nvPr>
            <p:ph type="ctrTitle"/>
          </p:nvPr>
        </p:nvSpPr>
        <p:spPr>
          <a:xfrm>
            <a:off x="237000" y="534575"/>
            <a:ext cx="3748800" cy="6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80"/>
              <a:t>Theory Part 2</a:t>
            </a:r>
            <a:endParaRPr sz="2480"/>
          </a:p>
        </p:txBody>
      </p:sp>
      <p:sp>
        <p:nvSpPr>
          <p:cNvPr id="142" name="Google Shape;142;p18"/>
          <p:cNvSpPr txBox="1"/>
          <p:nvPr>
            <p:ph idx="1" type="subTitle"/>
          </p:nvPr>
        </p:nvSpPr>
        <p:spPr>
          <a:xfrm>
            <a:off x="306876" y="1275900"/>
            <a:ext cx="5214600" cy="54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000"/>
              <a:t>To convert P(s) into a constrained problem, Let</a:t>
            </a:r>
            <a:r>
              <a:rPr b="1" lang="en" sz="1000"/>
              <a:t> d (is a linear upper bound and it is linear) </a:t>
            </a:r>
            <a:r>
              <a:rPr lang="en" sz="1000"/>
              <a:t>be our new variable.</a:t>
            </a:r>
            <a:r>
              <a:rPr lang="en"/>
              <a:t> </a:t>
            </a:r>
            <a:endParaRPr/>
          </a:p>
        </p:txBody>
      </p:sp>
      <p:pic>
        <p:nvPicPr>
          <p:cNvPr id="143" name="Google Shape;143;p18"/>
          <p:cNvPicPr preferRelativeResize="0"/>
          <p:nvPr/>
        </p:nvPicPr>
        <p:blipFill>
          <a:blip r:embed="rId3">
            <a:alphaModFix/>
          </a:blip>
          <a:stretch>
            <a:fillRect/>
          </a:stretch>
        </p:blipFill>
        <p:spPr>
          <a:xfrm>
            <a:off x="363575" y="1719925"/>
            <a:ext cx="1457325" cy="304800"/>
          </a:xfrm>
          <a:prstGeom prst="rect">
            <a:avLst/>
          </a:prstGeom>
          <a:noFill/>
          <a:ln>
            <a:noFill/>
          </a:ln>
        </p:spPr>
      </p:pic>
      <p:pic>
        <p:nvPicPr>
          <p:cNvPr id="144" name="Google Shape;144;p18"/>
          <p:cNvPicPr preferRelativeResize="0"/>
          <p:nvPr/>
        </p:nvPicPr>
        <p:blipFill>
          <a:blip r:embed="rId4">
            <a:alphaModFix/>
          </a:blip>
          <a:stretch>
            <a:fillRect/>
          </a:stretch>
        </p:blipFill>
        <p:spPr>
          <a:xfrm>
            <a:off x="363575" y="1986813"/>
            <a:ext cx="2628900" cy="428625"/>
          </a:xfrm>
          <a:prstGeom prst="rect">
            <a:avLst/>
          </a:prstGeom>
          <a:noFill/>
          <a:ln>
            <a:noFill/>
          </a:ln>
        </p:spPr>
      </p:pic>
      <p:sp>
        <p:nvSpPr>
          <p:cNvPr id="145" name="Google Shape;145;p18"/>
          <p:cNvSpPr txBox="1"/>
          <p:nvPr/>
        </p:nvSpPr>
        <p:spPr>
          <a:xfrm>
            <a:off x="269850" y="2402400"/>
            <a:ext cx="632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accent1"/>
                </a:solidFill>
                <a:latin typeface="Lato"/>
                <a:ea typeface="Lato"/>
                <a:cs typeface="Lato"/>
                <a:sym typeface="Lato"/>
              </a:rPr>
              <a:t>Take the max out to the front and use</a:t>
            </a:r>
            <a:r>
              <a:rPr lang="en" sz="1000">
                <a:solidFill>
                  <a:schemeClr val="accent1"/>
                </a:solidFill>
                <a:latin typeface="Lato"/>
                <a:ea typeface="Lato"/>
                <a:cs typeface="Lato"/>
                <a:sym typeface="Lato"/>
              </a:rPr>
              <a:t> variable</a:t>
            </a:r>
            <a:r>
              <a:rPr lang="en" sz="1000">
                <a:solidFill>
                  <a:schemeClr val="accent1"/>
                </a:solidFill>
                <a:latin typeface="Lato"/>
                <a:ea typeface="Lato"/>
                <a:cs typeface="Lato"/>
                <a:sym typeface="Lato"/>
              </a:rPr>
              <a:t> </a:t>
            </a:r>
            <a:r>
              <a:rPr b="1" lang="en" sz="1000">
                <a:solidFill>
                  <a:schemeClr val="accent1"/>
                </a:solidFill>
                <a:latin typeface="Lato"/>
                <a:ea typeface="Lato"/>
                <a:cs typeface="Lato"/>
                <a:sym typeface="Lato"/>
              </a:rPr>
              <a:t>d </a:t>
            </a:r>
            <a:r>
              <a:rPr lang="en" sz="1000">
                <a:solidFill>
                  <a:schemeClr val="accent1"/>
                </a:solidFill>
                <a:latin typeface="Lato"/>
                <a:ea typeface="Lato"/>
                <a:cs typeface="Lato"/>
                <a:sym typeface="Lato"/>
              </a:rPr>
              <a:t> vans deduce that the objective is C1 and smooth</a:t>
            </a:r>
            <a:r>
              <a:rPr lang="en" sz="1000">
                <a:solidFill>
                  <a:schemeClr val="accent1"/>
                </a:solidFill>
                <a:latin typeface="Lato"/>
                <a:ea typeface="Lato"/>
                <a:cs typeface="Lato"/>
                <a:sym typeface="Lato"/>
              </a:rPr>
              <a:t>:</a:t>
            </a:r>
            <a:endParaRPr sz="800"/>
          </a:p>
        </p:txBody>
      </p:sp>
      <p:pic>
        <p:nvPicPr>
          <p:cNvPr id="146" name="Google Shape;146;p18"/>
          <p:cNvPicPr preferRelativeResize="0"/>
          <p:nvPr/>
        </p:nvPicPr>
        <p:blipFill>
          <a:blip r:embed="rId5">
            <a:alphaModFix/>
          </a:blip>
          <a:stretch>
            <a:fillRect/>
          </a:stretch>
        </p:blipFill>
        <p:spPr>
          <a:xfrm>
            <a:off x="363575" y="2741100"/>
            <a:ext cx="2751000" cy="503950"/>
          </a:xfrm>
          <a:prstGeom prst="rect">
            <a:avLst/>
          </a:prstGeom>
          <a:noFill/>
          <a:ln>
            <a:noFill/>
          </a:ln>
        </p:spPr>
      </p:pic>
      <p:pic>
        <p:nvPicPr>
          <p:cNvPr id="147" name="Google Shape;147;p18"/>
          <p:cNvPicPr preferRelativeResize="0"/>
          <p:nvPr/>
        </p:nvPicPr>
        <p:blipFill>
          <a:blip r:embed="rId6">
            <a:alphaModFix/>
          </a:blip>
          <a:stretch>
            <a:fillRect/>
          </a:stretch>
        </p:blipFill>
        <p:spPr>
          <a:xfrm>
            <a:off x="363575" y="3416247"/>
            <a:ext cx="2751000" cy="575424"/>
          </a:xfrm>
          <a:prstGeom prst="rect">
            <a:avLst/>
          </a:prstGeom>
          <a:noFill/>
          <a:ln>
            <a:noFill/>
          </a:ln>
        </p:spPr>
      </p:pic>
      <p:pic>
        <p:nvPicPr>
          <p:cNvPr id="148" name="Google Shape;148;p18"/>
          <p:cNvPicPr preferRelativeResize="0"/>
          <p:nvPr/>
        </p:nvPicPr>
        <p:blipFill>
          <a:blip r:embed="rId7">
            <a:alphaModFix/>
          </a:blip>
          <a:stretch>
            <a:fillRect/>
          </a:stretch>
        </p:blipFill>
        <p:spPr>
          <a:xfrm>
            <a:off x="5937750" y="553375"/>
            <a:ext cx="3120900" cy="4075300"/>
          </a:xfrm>
          <a:prstGeom prst="rect">
            <a:avLst/>
          </a:prstGeom>
          <a:noFill/>
          <a:ln>
            <a:noFill/>
          </a:ln>
        </p:spPr>
      </p:pic>
      <p:sp>
        <p:nvSpPr>
          <p:cNvPr id="149" name="Google Shape;149;p18"/>
          <p:cNvSpPr txBox="1"/>
          <p:nvPr/>
        </p:nvSpPr>
        <p:spPr>
          <a:xfrm>
            <a:off x="5937750" y="4628675"/>
            <a:ext cx="266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Figure 4. KKT Conditions </a:t>
            </a:r>
            <a:endParaRPr b="1">
              <a:latin typeface="Lato"/>
              <a:ea typeface="Lato"/>
              <a:cs typeface="Lato"/>
              <a:sym typeface="Lato"/>
            </a:endParaRPr>
          </a:p>
        </p:txBody>
      </p:sp>
      <p:sp>
        <p:nvSpPr>
          <p:cNvPr id="150" name="Google Shape;150;p18"/>
          <p:cNvSpPr txBox="1"/>
          <p:nvPr/>
        </p:nvSpPr>
        <p:spPr>
          <a:xfrm>
            <a:off x="306875" y="4108250"/>
            <a:ext cx="3683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Overall, the constraint problem is still convex as we have proven in </a:t>
            </a:r>
            <a:r>
              <a:rPr lang="en">
                <a:latin typeface="Lato"/>
                <a:ea typeface="Lato"/>
                <a:cs typeface="Lato"/>
                <a:sym typeface="Lato"/>
              </a:rPr>
              <a:t>Theory</a:t>
            </a:r>
            <a:r>
              <a:rPr lang="en">
                <a:latin typeface="Lato"/>
                <a:ea typeface="Lato"/>
                <a:cs typeface="Lato"/>
                <a:sym typeface="Lato"/>
              </a:rPr>
              <a:t> Part 1. </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algorithm (Rushaa Atawoo)</a:t>
            </a:r>
            <a:endParaRPr/>
          </a:p>
        </p:txBody>
      </p:sp>
      <p:sp>
        <p:nvSpPr>
          <p:cNvPr id="156" name="Google Shape;156;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Steps for penalty function</a:t>
            </a:r>
            <a:endParaRPr/>
          </a:p>
          <a:p>
            <a:pPr indent="0" lvl="0" marL="0" rtl="0" algn="l">
              <a:spcBef>
                <a:spcPts val="1200"/>
              </a:spcBef>
              <a:spcAft>
                <a:spcPts val="1200"/>
              </a:spcAft>
              <a:buNone/>
            </a:pPr>
            <a:r>
              <a:rPr lang="en"/>
              <a:t>Steps for Fmincon (MATLAB optimisation function)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0"/>
          <p:cNvSpPr txBox="1"/>
          <p:nvPr>
            <p:ph type="ctrTitle"/>
          </p:nvPr>
        </p:nvSpPr>
        <p:spPr>
          <a:xfrm>
            <a:off x="707950" y="1751350"/>
            <a:ext cx="8200500" cy="187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aven Pro"/>
                <a:ea typeface="Maven Pro"/>
                <a:cs typeface="Maven Pro"/>
                <a:sym typeface="Maven Pro"/>
              </a:rPr>
              <a:t>MAST30013 Group Project</a:t>
            </a:r>
            <a:endParaRPr>
              <a:latin typeface="Maven Pro"/>
              <a:ea typeface="Maven Pro"/>
              <a:cs typeface="Maven Pro"/>
              <a:sym typeface="Maven Pro"/>
            </a:endParaRPr>
          </a:p>
        </p:txBody>
      </p:sp>
      <p:sp>
        <p:nvSpPr>
          <p:cNvPr id="162" name="Google Shape;162;p20"/>
          <p:cNvSpPr txBox="1"/>
          <p:nvPr>
            <p:ph idx="1" type="subTitle"/>
          </p:nvPr>
        </p:nvSpPr>
        <p:spPr>
          <a:xfrm>
            <a:off x="707950" y="2456475"/>
            <a:ext cx="57444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Power Optimisation in Wireless Sensor Networks</a:t>
            </a:r>
            <a:endParaRPr b="1"/>
          </a:p>
        </p:txBody>
      </p:sp>
      <p:sp>
        <p:nvSpPr>
          <p:cNvPr id="163" name="Google Shape;163;p20"/>
          <p:cNvSpPr txBox="1"/>
          <p:nvPr/>
        </p:nvSpPr>
        <p:spPr>
          <a:xfrm>
            <a:off x="707950" y="3295450"/>
            <a:ext cx="4071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Nunito"/>
                <a:ea typeface="Nunito"/>
                <a:cs typeface="Nunito"/>
                <a:sym typeface="Nunito"/>
              </a:rPr>
              <a:t>Dario Latina</a:t>
            </a:r>
            <a:endParaRPr>
              <a:solidFill>
                <a:schemeClr val="dk2"/>
              </a:solidFill>
              <a:latin typeface="Nunito"/>
              <a:ea typeface="Nunito"/>
              <a:cs typeface="Nunito"/>
              <a:sym typeface="Nunito"/>
            </a:endParaRPr>
          </a:p>
          <a:p>
            <a:pPr indent="0" lvl="0" marL="0" rtl="0" algn="l">
              <a:spcBef>
                <a:spcPts val="0"/>
              </a:spcBef>
              <a:spcAft>
                <a:spcPts val="0"/>
              </a:spcAft>
              <a:buNone/>
            </a:pPr>
            <a:r>
              <a:rPr lang="en">
                <a:solidFill>
                  <a:schemeClr val="dk2"/>
                </a:solidFill>
                <a:latin typeface="Nunito"/>
                <a:ea typeface="Nunito"/>
                <a:cs typeface="Nunito"/>
                <a:sym typeface="Nunito"/>
              </a:rPr>
              <a:t>Michael Le (998211)</a:t>
            </a:r>
            <a:endParaRPr>
              <a:solidFill>
                <a:schemeClr val="dk2"/>
              </a:solidFill>
              <a:latin typeface="Nunito"/>
              <a:ea typeface="Nunito"/>
              <a:cs typeface="Nunito"/>
              <a:sym typeface="Nunito"/>
            </a:endParaRPr>
          </a:p>
          <a:p>
            <a:pPr indent="0" lvl="0" marL="0" rtl="0" algn="l">
              <a:spcBef>
                <a:spcPts val="0"/>
              </a:spcBef>
              <a:spcAft>
                <a:spcPts val="0"/>
              </a:spcAft>
              <a:buNone/>
            </a:pPr>
            <a:r>
              <a:rPr lang="en">
                <a:solidFill>
                  <a:schemeClr val="dk2"/>
                </a:solidFill>
                <a:latin typeface="Nunito"/>
                <a:ea typeface="Nunito"/>
                <a:cs typeface="Nunito"/>
                <a:sym typeface="Nunito"/>
              </a:rPr>
              <a:t>Rushaa Atawoo</a:t>
            </a:r>
            <a:endParaRPr>
              <a:solidFill>
                <a:schemeClr val="dk2"/>
              </a:solidFill>
              <a:latin typeface="Nunito"/>
              <a:ea typeface="Nunito"/>
              <a:cs typeface="Nunito"/>
              <a:sym typeface="Nunito"/>
            </a:endParaRPr>
          </a:p>
          <a:p>
            <a:pPr indent="0" lvl="0" marL="0" rtl="0" algn="l">
              <a:spcBef>
                <a:spcPts val="0"/>
              </a:spcBef>
              <a:spcAft>
                <a:spcPts val="0"/>
              </a:spcAft>
              <a:buNone/>
            </a:pPr>
            <a:r>
              <a:rPr lang="en">
                <a:solidFill>
                  <a:schemeClr val="dk2"/>
                </a:solidFill>
                <a:latin typeface="Nunito"/>
                <a:ea typeface="Nunito"/>
                <a:cs typeface="Nunito"/>
                <a:sym typeface="Nunito"/>
              </a:rPr>
              <a:t>Vaia Papadopoulos   994759</a:t>
            </a:r>
            <a:endParaRPr>
              <a:solidFill>
                <a:schemeClr val="dk2"/>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Contents</a:t>
            </a:r>
            <a:endParaRPr/>
          </a:p>
        </p:txBody>
      </p:sp>
      <p:sp>
        <p:nvSpPr>
          <p:cNvPr id="169" name="Google Shape;169;p21"/>
          <p:cNvSpPr txBox="1"/>
          <p:nvPr>
            <p:ph idx="1" type="subTitle"/>
          </p:nvPr>
        </p:nvSpPr>
        <p:spPr>
          <a:xfrm>
            <a:off x="729625" y="2219325"/>
            <a:ext cx="7688100" cy="1494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4200">
                <a:solidFill>
                  <a:schemeClr val="dk2"/>
                </a:solidFill>
                <a:latin typeface="Raleway"/>
                <a:ea typeface="Raleway"/>
                <a:cs typeface="Raleway"/>
                <a:sym typeface="Raleway"/>
              </a:rPr>
              <a:t>(My task)</a:t>
            </a:r>
            <a:endParaRPr b="1" sz="4200">
              <a:solidFill>
                <a:schemeClr val="dk2"/>
              </a:solidFill>
              <a:latin typeface="Raleway"/>
              <a:ea typeface="Raleway"/>
              <a:cs typeface="Raleway"/>
              <a:sym typeface="Raleway"/>
            </a:endParaRPr>
          </a:p>
          <a:p>
            <a:pPr indent="0" lvl="0" marL="0" rtl="0" algn="l">
              <a:spcBef>
                <a:spcPts val="0"/>
              </a:spcBef>
              <a:spcAft>
                <a:spcPts val="0"/>
              </a:spcAft>
              <a:buNone/>
            </a:pPr>
            <a:r>
              <a:rPr b="1" lang="en" sz="4200">
                <a:solidFill>
                  <a:schemeClr val="dk2"/>
                </a:solidFill>
                <a:latin typeface="Raleway"/>
                <a:ea typeface="Raleway"/>
                <a:cs typeface="Raleway"/>
                <a:sym typeface="Raleway"/>
              </a:rPr>
              <a:t>Introduction</a:t>
            </a:r>
            <a:endParaRPr b="1" sz="4200">
              <a:solidFill>
                <a:schemeClr val="dk2"/>
              </a:solidFill>
              <a:latin typeface="Raleway"/>
              <a:ea typeface="Raleway"/>
              <a:cs typeface="Raleway"/>
              <a:sym typeface="Raleway"/>
            </a:endParaRPr>
          </a:p>
          <a:p>
            <a:pPr indent="0" lvl="0" marL="0" rtl="0" algn="l">
              <a:spcBef>
                <a:spcPts val="0"/>
              </a:spcBef>
              <a:spcAft>
                <a:spcPts val="0"/>
              </a:spcAft>
              <a:buNone/>
            </a:pPr>
            <a:r>
              <a:rPr b="1" lang="en" sz="4200">
                <a:solidFill>
                  <a:schemeClr val="dk2"/>
                </a:solidFill>
                <a:latin typeface="Raleway"/>
                <a:ea typeface="Raleway"/>
                <a:cs typeface="Raleway"/>
                <a:sym typeface="Raleway"/>
              </a:rPr>
              <a:t>Background </a:t>
            </a:r>
            <a:endParaRPr b="1" sz="4200">
              <a:solidFill>
                <a:schemeClr val="dk2"/>
              </a:solidFill>
              <a:latin typeface="Raleway"/>
              <a:ea typeface="Raleway"/>
              <a:cs typeface="Raleway"/>
              <a:sym typeface="Raleway"/>
            </a:endParaRPr>
          </a:p>
          <a:p>
            <a:pPr indent="0" lvl="0" marL="0" rtl="0" algn="l">
              <a:spcBef>
                <a:spcPts val="0"/>
              </a:spcBef>
              <a:spcAft>
                <a:spcPts val="0"/>
              </a:spcAft>
              <a:buNone/>
            </a:pPr>
            <a:r>
              <a:rPr b="1" lang="en" sz="4200">
                <a:solidFill>
                  <a:schemeClr val="dk2"/>
                </a:solidFill>
                <a:latin typeface="Raleway"/>
                <a:ea typeface="Raleway"/>
                <a:cs typeface="Raleway"/>
                <a:sym typeface="Raleway"/>
              </a:rPr>
              <a:t>Theory</a:t>
            </a:r>
            <a:endParaRPr b="1" sz="4200">
              <a:solidFill>
                <a:schemeClr val="dk2"/>
              </a:solidFill>
              <a:latin typeface="Raleway"/>
              <a:ea typeface="Raleway"/>
              <a:cs typeface="Raleway"/>
              <a:sym typeface="Raleway"/>
            </a:endParaRPr>
          </a:p>
          <a:p>
            <a:pPr indent="0" lvl="0" marL="0" rtl="0" algn="l">
              <a:spcBef>
                <a:spcPts val="0"/>
              </a:spcBef>
              <a:spcAft>
                <a:spcPts val="0"/>
              </a:spcAft>
              <a:buNone/>
            </a:pPr>
            <a:r>
              <a:t/>
            </a:r>
            <a:endParaRPr b="1" sz="4200">
              <a:solidFill>
                <a:schemeClr val="dk2"/>
              </a:solidFill>
              <a:latin typeface="Raleway"/>
              <a:ea typeface="Raleway"/>
              <a:cs typeface="Raleway"/>
              <a:sym typeface="Raleway"/>
            </a:endParaRPr>
          </a:p>
          <a:p>
            <a:pPr indent="0" lvl="0" marL="0" rtl="0" algn="l">
              <a:spcBef>
                <a:spcPts val="0"/>
              </a:spcBef>
              <a:spcAft>
                <a:spcPts val="0"/>
              </a:spcAft>
              <a:buNone/>
            </a:pPr>
            <a:r>
              <a:t/>
            </a:r>
            <a:endParaRPr b="1" sz="4200">
              <a:solidFill>
                <a:schemeClr val="dk2"/>
              </a:solidFill>
              <a:latin typeface="Raleway"/>
              <a:ea typeface="Raleway"/>
              <a:cs typeface="Raleway"/>
              <a:sym typeface="Raleway"/>
            </a:endParaRPr>
          </a:p>
          <a:p>
            <a:pPr indent="0" lvl="0" marL="0" rtl="0" algn="l">
              <a:spcBef>
                <a:spcPts val="0"/>
              </a:spcBef>
              <a:spcAft>
                <a:spcPts val="0"/>
              </a:spcAft>
              <a:buNone/>
            </a:pPr>
            <a:r>
              <a:t/>
            </a:r>
            <a:endParaRPr b="1" sz="4200">
              <a:solidFill>
                <a:schemeClr val="dk2"/>
              </a:solidFill>
              <a:latin typeface="Raleway"/>
              <a:ea typeface="Raleway"/>
              <a:cs typeface="Raleway"/>
              <a:sym typeface="Raleway"/>
            </a:endParaRPr>
          </a:p>
          <a:p>
            <a:pPr indent="0" lvl="0" marL="0" rtl="0" algn="l">
              <a:spcBef>
                <a:spcPts val="0"/>
              </a:spcBef>
              <a:spcAft>
                <a:spcPts val="0"/>
              </a:spcAft>
              <a:buNone/>
            </a:pPr>
            <a:r>
              <a:t/>
            </a:r>
            <a:endParaRPr b="1" sz="4200">
              <a:solidFill>
                <a:schemeClr val="dk2"/>
              </a:solidFill>
              <a:latin typeface="Raleway"/>
              <a:ea typeface="Raleway"/>
              <a:cs typeface="Raleway"/>
              <a:sym typeface="Raleway"/>
            </a:endParaRPr>
          </a:p>
          <a:p>
            <a:pPr indent="0" lvl="0" marL="0" rtl="0" algn="l">
              <a:spcBef>
                <a:spcPts val="0"/>
              </a:spcBef>
              <a:spcAft>
                <a:spcPts val="0"/>
              </a:spcAft>
              <a:buNone/>
            </a:pPr>
            <a:r>
              <a:t/>
            </a:r>
            <a:endParaRPr b="1" sz="4200">
              <a:solidFill>
                <a:schemeClr val="dk2"/>
              </a:solidFill>
              <a:latin typeface="Raleway"/>
              <a:ea typeface="Raleway"/>
              <a:cs typeface="Raleway"/>
              <a:sym typeface="Raleway"/>
            </a:endParaRPr>
          </a:p>
          <a:p>
            <a:pPr indent="0" lvl="0" marL="0" rtl="0" algn="l">
              <a:spcBef>
                <a:spcPts val="0"/>
              </a:spcBef>
              <a:spcAft>
                <a:spcPts val="0"/>
              </a:spcAft>
              <a:buNone/>
            </a:pPr>
            <a:r>
              <a:t/>
            </a:r>
            <a:endParaRPr b="1" sz="4200">
              <a:solidFill>
                <a:schemeClr val="dk2"/>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