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32"/>
  </p:notesMasterIdLst>
  <p:sldIdLst>
    <p:sldId id="256" r:id="rId2"/>
    <p:sldId id="257" r:id="rId3"/>
    <p:sldId id="258" r:id="rId4"/>
    <p:sldId id="259" r:id="rId5"/>
    <p:sldId id="260" r:id="rId6"/>
    <p:sldId id="261" r:id="rId7"/>
    <p:sldId id="262" r:id="rId8"/>
    <p:sldId id="263" r:id="rId9"/>
    <p:sldId id="290" r:id="rId10"/>
    <p:sldId id="307" r:id="rId11"/>
    <p:sldId id="308" r:id="rId12"/>
    <p:sldId id="293" r:id="rId13"/>
    <p:sldId id="295" r:id="rId14"/>
    <p:sldId id="270" r:id="rId15"/>
    <p:sldId id="303" r:id="rId16"/>
    <p:sldId id="296" r:id="rId17"/>
    <p:sldId id="304" r:id="rId18"/>
    <p:sldId id="305" r:id="rId19"/>
    <p:sldId id="298" r:id="rId20"/>
    <p:sldId id="306" r:id="rId21"/>
    <p:sldId id="282" r:id="rId22"/>
    <p:sldId id="275" r:id="rId23"/>
    <p:sldId id="300" r:id="rId24"/>
    <p:sldId id="301" r:id="rId25"/>
    <p:sldId id="276" r:id="rId26"/>
    <p:sldId id="302" r:id="rId27"/>
    <p:sldId id="277" r:id="rId28"/>
    <p:sldId id="278" r:id="rId29"/>
    <p:sldId id="309" r:id="rId30"/>
    <p:sldId id="279" r:id="rId31"/>
  </p:sldIdLst>
  <p:sldSz cx="9144000" cy="5143500" type="screen16x9"/>
  <p:notesSz cx="6858000" cy="9144000"/>
  <p:embeddedFontLst>
    <p:embeddedFont>
      <p:font typeface="Cambria Math" panose="02040503050406030204" pitchFamily="18" charset="0"/>
      <p:regular r:id="rId33"/>
    </p:embeddedFont>
    <p:embeddedFont>
      <p:font typeface="Lato" panose="020B0604020202020204" charset="0"/>
      <p:regular r:id="rId34"/>
      <p:bold r:id="rId35"/>
      <p:italic r:id="rId36"/>
      <p:boldItalic r:id="rId37"/>
    </p:embeddedFont>
    <p:embeddedFont>
      <p:font typeface="Raleway"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8" roundtripDataSignature="AMtx7mjiNGDzYF/coe69XW8VOay3JJtNHA=="/>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DF4"/>
    <a:srgbClr val="0276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D0DE6-B452-B746-8752-AE8316F27248}" v="1638" dt="2020-08-24T04:50:44.773"/>
    <p1510:client id="{441CBC46-A44A-92ED-0957-91455196DBB5}" v="179" dt="2020-08-23T13:30:44.085"/>
    <p1510:client id="{85D79AC8-1691-D5D5-9E5A-9C5671BEDA6C}" v="468" dt="2020-08-24T05:03:05.270"/>
    <p1510:client id="{A16D4772-320B-E23D-1AF3-7CC2D325CCF7}" v="2" dt="2020-08-23T14:43:33.998"/>
    <p1510:client id="{D24C9C94-4D63-475B-A942-222FE34E18CE}" v="3" dt="2020-08-23T07:25:59.768"/>
    <p1510:client id="{D7373082-D799-F141-9024-77E8025D9E12}" v="2" dt="2020-08-24T04:50:09.512"/>
    <p1510:client id="{E5D2F9D5-5054-4C89-A26B-4F340313CFE2}" v="1243" dt="2020-08-23T05:51:45.532"/>
    <p1510:client id="{E8F22F8E-A595-AFE0-01FB-36865BEF8F9A}" v="11" dt="2020-08-23T07:31:03.377"/>
    <p1510:client id="{EFFDAB83-BC80-48C2-9E40-0979B4A9E1DF}" v="2285" dt="2020-08-24T05:15:57.3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900" y="5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51"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53"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 name="Google Shape;3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183574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40709819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664787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61712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342900" algn="just" rtl="0">
              <a:lnSpc>
                <a:spcPct val="100000"/>
              </a:lnSpc>
              <a:spcBef>
                <a:spcPts val="600"/>
              </a:spcBef>
              <a:spcAft>
                <a:spcPts val="0"/>
              </a:spcAft>
              <a:buClr>
                <a:schemeClr val="accent6"/>
              </a:buClr>
              <a:buSzPts val="1800"/>
              <a:buChar char="▷"/>
            </a:pPr>
            <a:r>
              <a:rPr lang="en-AU" dirty="0">
                <a:solidFill>
                  <a:schemeClr val="tx2">
                    <a:lumMod val="10000"/>
                  </a:schemeClr>
                </a:solidFill>
              </a:rPr>
              <a:t>For our experiment We want to get equal amount of data points in the three flow regime: laminar, transition, and turbulent.</a:t>
            </a:r>
          </a:p>
          <a:p>
            <a:pPr marL="457200" lvl="0" indent="-342900" algn="just" rtl="0">
              <a:lnSpc>
                <a:spcPct val="100000"/>
              </a:lnSpc>
              <a:spcBef>
                <a:spcPts val="600"/>
              </a:spcBef>
              <a:spcAft>
                <a:spcPts val="0"/>
              </a:spcAft>
              <a:buClr>
                <a:schemeClr val="accent6"/>
              </a:buClr>
              <a:buSzPts val="1800"/>
              <a:buChar char="▷"/>
            </a:pPr>
            <a:r>
              <a:rPr lang="en-AU" dirty="0">
                <a:solidFill>
                  <a:schemeClr val="tx2">
                    <a:lumMod val="10000"/>
                  </a:schemeClr>
                </a:solidFill>
              </a:rPr>
              <a:t>Laminar flow: Re &lt; 2000.</a:t>
            </a:r>
          </a:p>
          <a:p>
            <a:pPr marL="457200" lvl="0" indent="-342900" algn="just" rtl="0">
              <a:lnSpc>
                <a:spcPct val="100000"/>
              </a:lnSpc>
              <a:spcBef>
                <a:spcPts val="600"/>
              </a:spcBef>
              <a:spcAft>
                <a:spcPts val="0"/>
              </a:spcAft>
              <a:buClr>
                <a:schemeClr val="accent6"/>
              </a:buClr>
              <a:buSzPts val="1800"/>
              <a:buChar char="▷"/>
            </a:pPr>
            <a:r>
              <a:rPr lang="en-AU" dirty="0">
                <a:solidFill>
                  <a:schemeClr val="tx2">
                    <a:lumMod val="10000"/>
                  </a:schemeClr>
                </a:solidFill>
              </a:rPr>
              <a:t>Transition flow: 2000 &lt; Re &lt; 3000.</a:t>
            </a:r>
          </a:p>
          <a:p>
            <a:pPr marL="457200" lvl="0" indent="-342900" algn="just" rtl="0">
              <a:lnSpc>
                <a:spcPct val="100000"/>
              </a:lnSpc>
              <a:spcBef>
                <a:spcPts val="600"/>
              </a:spcBef>
              <a:spcAft>
                <a:spcPts val="0"/>
              </a:spcAft>
              <a:buClr>
                <a:schemeClr val="accent6"/>
              </a:buClr>
              <a:buSzPts val="1800"/>
              <a:buChar char="▷"/>
            </a:pPr>
            <a:r>
              <a:rPr lang="en-AU" dirty="0">
                <a:solidFill>
                  <a:schemeClr val="tx2">
                    <a:lumMod val="10000"/>
                  </a:schemeClr>
                </a:solidFill>
              </a:rPr>
              <a:t>Turbulent flow: Re &gt; 3000.</a:t>
            </a:r>
          </a:p>
          <a:p>
            <a:pPr marL="457200" lvl="0" indent="-342900" algn="just" rtl="0">
              <a:lnSpc>
                <a:spcPct val="100000"/>
              </a:lnSpc>
              <a:spcBef>
                <a:spcPts val="600"/>
              </a:spcBef>
              <a:spcAft>
                <a:spcPts val="0"/>
              </a:spcAft>
              <a:buClr>
                <a:schemeClr val="accent6"/>
              </a:buClr>
              <a:buSzPts val="1800"/>
              <a:buChar char="▷"/>
            </a:pPr>
            <a:r>
              <a:rPr lang="en-AU" dirty="0">
                <a:solidFill>
                  <a:schemeClr val="tx2">
                    <a:lumMod val="10000"/>
                  </a:schemeClr>
                </a:solidFill>
              </a:rPr>
              <a:t>Using the equation for the Reynolds number in the previous slide and cross sectional area of the pipe, we can obtain the volumetric flow rate corresponding to these regimes.</a:t>
            </a:r>
          </a:p>
          <a:p>
            <a:pPr marL="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34226287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AU"/>
              <a:t>Use the equation </a:t>
            </a:r>
            <a:r>
              <a:rPr lang="en-AU" err="1"/>
              <a:t>michael</a:t>
            </a:r>
            <a:r>
              <a:rPr lang="en-AU"/>
              <a:t> </a:t>
            </a:r>
            <a:r>
              <a:rPr lang="en-AU" err="1"/>
              <a:t>disccussed</a:t>
            </a:r>
            <a:r>
              <a:rPr lang="en-AU"/>
              <a:t> for RE, By rearranging the equation for re and substituting the values at the flow regime limits, we can calculate the the flow rate where flow will change</a:t>
            </a:r>
            <a:endParaRPr/>
          </a:p>
        </p:txBody>
      </p:sp>
    </p:spTree>
    <p:extLst>
      <p:ext uri="{BB962C8B-B14F-4D97-AF65-F5344CB8AC3E}">
        <p14:creationId xmlns:p14="http://schemas.microsoft.com/office/powerpoint/2010/main" val="26768982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AU">
                <a:solidFill>
                  <a:schemeClr val="tx2">
                    <a:lumMod val="10000"/>
                  </a:schemeClr>
                </a:solidFill>
              </a:rPr>
              <a:t>Substituting in Re=2000 and Re=3000 as the flow regime limits, we find the flow rates where flow will transition, and can then calculate by how much to increment flow rate between measurements</a:t>
            </a:r>
          </a:p>
          <a:p>
            <a:pPr marL="0" lvl="0" indent="0" algn="l" rtl="0">
              <a:lnSpc>
                <a:spcPct val="100000"/>
              </a:lnSpc>
              <a:spcBef>
                <a:spcPts val="0"/>
              </a:spcBef>
              <a:spcAft>
                <a:spcPts val="0"/>
              </a:spcAft>
              <a:buSzPts val="1400"/>
              <a:buNone/>
            </a:pPr>
            <a:r>
              <a:rPr lang="en-AU">
                <a:solidFill>
                  <a:schemeClr val="tx2">
                    <a:lumMod val="10000"/>
                  </a:schemeClr>
                </a:solidFill>
              </a:rPr>
              <a:t>To do 7-10 runs in each regime, we must increment the flow by: </a:t>
            </a: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8704089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r>
              <a:rPr lang="en-US">
                <a:solidFill>
                  <a:schemeClr val="tx2">
                    <a:lumMod val="10000"/>
                  </a:schemeClr>
                </a:solidFill>
              </a:rPr>
              <a:t>We have decided to Start with low flowrate to see the clear transition from laminar to turbulent flow with the dye.</a:t>
            </a:r>
          </a:p>
          <a:p>
            <a:pPr algn="just"/>
            <a:r>
              <a:rPr lang="en-US">
                <a:solidFill>
                  <a:schemeClr val="tx2">
                    <a:lumMod val="10000"/>
                  </a:schemeClr>
                </a:solidFill>
              </a:rPr>
              <a:t>We will use gauge and rotameter with lower limit at the start of the lab to obtain the most accurate result. And then switch gauges as we increase the flow rate, this helps avoid damaging the gauges</a:t>
            </a:r>
          </a:p>
          <a:p>
            <a:pPr algn="just"/>
            <a:r>
              <a:rPr lang="en-US">
                <a:solidFill>
                  <a:schemeClr val="tx2">
                    <a:lumMod val="10000"/>
                  </a:schemeClr>
                </a:solidFill>
              </a:rPr>
              <a:t>Starting with high flow rate results higher pressure drop along the pipe which might damage the equipment e.g. over exceeding capacity of pressure gauges.</a:t>
            </a: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9182167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59823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 name="Google Shape;4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lgn="just">
              <a:lnSpc>
                <a:spcPct val="150000"/>
              </a:lnSpc>
            </a:pPr>
            <a:r>
              <a:rPr lang="en-AU">
                <a:solidFill>
                  <a:schemeClr val="tx2">
                    <a:lumMod val="10000"/>
                  </a:schemeClr>
                </a:solidFill>
              </a:rPr>
              <a:t>Native dynamics estimates glass pipe to have an absolute roughness of 0.0015mm</a:t>
            </a:r>
          </a:p>
          <a:p>
            <a:pPr algn="just">
              <a:lnSpc>
                <a:spcPct val="150000"/>
              </a:lnSpc>
            </a:pPr>
            <a:r>
              <a:rPr lang="en-AU">
                <a:solidFill>
                  <a:schemeClr val="tx2">
                    <a:lumMod val="10000"/>
                  </a:schemeClr>
                </a:solidFill>
              </a:rPr>
              <a:t>Pipe has diameter 12.6mm</a:t>
            </a:r>
          </a:p>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026442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385872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847459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860638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21576897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4" name="Google Shape;19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3314006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9" name="Google Shape;20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14300" lvl="0" indent="0" algn="just">
              <a:spcBef>
                <a:spcPts val="600"/>
              </a:spcBef>
              <a:buClr>
                <a:schemeClr val="accent6"/>
              </a:buClr>
              <a:buSzPts val="1800"/>
              <a:buNone/>
            </a:pPr>
            <a:endParaRPr lang="en-AU" sz="2400" dirty="0">
              <a:solidFill>
                <a:schemeClr val="tx2">
                  <a:lumMod val="10000"/>
                </a:schemeClr>
              </a:solidFill>
            </a:endParaRPr>
          </a:p>
        </p:txBody>
      </p:sp>
    </p:spTree>
    <p:extLst>
      <p:ext uri="{BB962C8B-B14F-4D97-AF65-F5344CB8AC3E}">
        <p14:creationId xmlns:p14="http://schemas.microsoft.com/office/powerpoint/2010/main" val="1649607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5"/>
          <p:cNvSpPr txBox="1">
            <a:spLocks noGrp="1"/>
          </p:cNvSpPr>
          <p:nvPr>
            <p:ph type="ctrTitle"/>
          </p:nvPr>
        </p:nvSpPr>
        <p:spPr>
          <a:xfrm>
            <a:off x="645225" y="2762725"/>
            <a:ext cx="6736500" cy="1159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400"/>
              <a:buNone/>
              <a:defRPr sz="4400">
                <a:solidFill>
                  <a:schemeClr val="dk2"/>
                </a:solidFill>
              </a:defRPr>
            </a:lvl1pPr>
            <a:lvl2pPr lvl="1" algn="l">
              <a:lnSpc>
                <a:spcPct val="100000"/>
              </a:lnSpc>
              <a:spcBef>
                <a:spcPts val="0"/>
              </a:spcBef>
              <a:spcAft>
                <a:spcPts val="0"/>
              </a:spcAft>
              <a:buClr>
                <a:schemeClr val="dk2"/>
              </a:buClr>
              <a:buSzPts val="4400"/>
              <a:buNone/>
              <a:defRPr sz="4400">
                <a:solidFill>
                  <a:schemeClr val="dk2"/>
                </a:solidFill>
              </a:defRPr>
            </a:lvl2pPr>
            <a:lvl3pPr lvl="2" algn="l">
              <a:lnSpc>
                <a:spcPct val="100000"/>
              </a:lnSpc>
              <a:spcBef>
                <a:spcPts val="0"/>
              </a:spcBef>
              <a:spcAft>
                <a:spcPts val="0"/>
              </a:spcAft>
              <a:buClr>
                <a:schemeClr val="dk2"/>
              </a:buClr>
              <a:buSzPts val="4400"/>
              <a:buNone/>
              <a:defRPr sz="4400">
                <a:solidFill>
                  <a:schemeClr val="dk2"/>
                </a:solidFill>
              </a:defRPr>
            </a:lvl3pPr>
            <a:lvl4pPr lvl="3" algn="l">
              <a:lnSpc>
                <a:spcPct val="100000"/>
              </a:lnSpc>
              <a:spcBef>
                <a:spcPts val="0"/>
              </a:spcBef>
              <a:spcAft>
                <a:spcPts val="0"/>
              </a:spcAft>
              <a:buClr>
                <a:schemeClr val="dk2"/>
              </a:buClr>
              <a:buSzPts val="4400"/>
              <a:buNone/>
              <a:defRPr sz="4400">
                <a:solidFill>
                  <a:schemeClr val="dk2"/>
                </a:solidFill>
              </a:defRPr>
            </a:lvl4pPr>
            <a:lvl5pPr lvl="4" algn="l">
              <a:lnSpc>
                <a:spcPct val="100000"/>
              </a:lnSpc>
              <a:spcBef>
                <a:spcPts val="0"/>
              </a:spcBef>
              <a:spcAft>
                <a:spcPts val="0"/>
              </a:spcAft>
              <a:buClr>
                <a:schemeClr val="dk2"/>
              </a:buClr>
              <a:buSzPts val="4400"/>
              <a:buNone/>
              <a:defRPr sz="4400">
                <a:solidFill>
                  <a:schemeClr val="dk2"/>
                </a:solidFill>
              </a:defRPr>
            </a:lvl5pPr>
            <a:lvl6pPr lvl="5" algn="l">
              <a:lnSpc>
                <a:spcPct val="100000"/>
              </a:lnSpc>
              <a:spcBef>
                <a:spcPts val="0"/>
              </a:spcBef>
              <a:spcAft>
                <a:spcPts val="0"/>
              </a:spcAft>
              <a:buClr>
                <a:schemeClr val="dk2"/>
              </a:buClr>
              <a:buSzPts val="4400"/>
              <a:buNone/>
              <a:defRPr sz="4400">
                <a:solidFill>
                  <a:schemeClr val="dk2"/>
                </a:solidFill>
              </a:defRPr>
            </a:lvl6pPr>
            <a:lvl7pPr lvl="6" algn="l">
              <a:lnSpc>
                <a:spcPct val="100000"/>
              </a:lnSpc>
              <a:spcBef>
                <a:spcPts val="0"/>
              </a:spcBef>
              <a:spcAft>
                <a:spcPts val="0"/>
              </a:spcAft>
              <a:buClr>
                <a:schemeClr val="dk2"/>
              </a:buClr>
              <a:buSzPts val="4400"/>
              <a:buNone/>
              <a:defRPr sz="4400">
                <a:solidFill>
                  <a:schemeClr val="dk2"/>
                </a:solidFill>
              </a:defRPr>
            </a:lvl7pPr>
            <a:lvl8pPr lvl="7" algn="l">
              <a:lnSpc>
                <a:spcPct val="100000"/>
              </a:lnSpc>
              <a:spcBef>
                <a:spcPts val="0"/>
              </a:spcBef>
              <a:spcAft>
                <a:spcPts val="0"/>
              </a:spcAft>
              <a:buClr>
                <a:schemeClr val="dk2"/>
              </a:buClr>
              <a:buSzPts val="4400"/>
              <a:buNone/>
              <a:defRPr sz="4400">
                <a:solidFill>
                  <a:schemeClr val="dk2"/>
                </a:solidFill>
              </a:defRPr>
            </a:lvl8pPr>
            <a:lvl9pPr lvl="8" algn="l">
              <a:lnSpc>
                <a:spcPct val="100000"/>
              </a:lnSpc>
              <a:spcBef>
                <a:spcPts val="0"/>
              </a:spcBef>
              <a:spcAft>
                <a:spcPts val="0"/>
              </a:spcAft>
              <a:buClr>
                <a:schemeClr val="dk2"/>
              </a:buClr>
              <a:buSzPts val="4400"/>
              <a:buNone/>
              <a:defRPr sz="4400">
                <a:solidFill>
                  <a:schemeClr val="dk2"/>
                </a:solidFill>
              </a:defRPr>
            </a:lvl9pPr>
          </a:lstStyle>
          <a:p>
            <a:endParaRPr/>
          </a:p>
        </p:txBody>
      </p:sp>
      <p:sp>
        <p:nvSpPr>
          <p:cNvPr id="11" name="Google Shape;11;p25"/>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5"/>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5"/>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5"/>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26"/>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6"/>
          <p:cNvSpPr txBox="1">
            <a:spLocks noGrp="1"/>
          </p:cNvSpPr>
          <p:nvPr>
            <p:ph type="ctrTitle"/>
          </p:nvPr>
        </p:nvSpPr>
        <p:spPr>
          <a:xfrm>
            <a:off x="685800" y="1583342"/>
            <a:ext cx="7772400" cy="1159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8" name="Google Shape;18;p26"/>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chemeClr val="lt1"/>
              </a:buClr>
              <a:buSzPts val="2400"/>
              <a:buNone/>
              <a:defRPr sz="2400" b="1">
                <a:solidFill>
                  <a:schemeClr val="lt1"/>
                </a:solidFill>
              </a:defRPr>
            </a:lvl1pPr>
            <a:lvl2pPr lvl="1" algn="ctr">
              <a:lnSpc>
                <a:spcPct val="100000"/>
              </a:lnSpc>
              <a:spcBef>
                <a:spcPts val="0"/>
              </a:spcBef>
              <a:spcAft>
                <a:spcPts val="0"/>
              </a:spcAft>
              <a:buClr>
                <a:schemeClr val="lt1"/>
              </a:buClr>
              <a:buSzPts val="2400"/>
              <a:buNone/>
              <a:defRPr b="1">
                <a:solidFill>
                  <a:schemeClr val="lt1"/>
                </a:solidFill>
              </a:defRPr>
            </a:lvl2pPr>
            <a:lvl3pPr lvl="2" algn="ctr">
              <a:lnSpc>
                <a:spcPct val="100000"/>
              </a:lnSpc>
              <a:spcBef>
                <a:spcPts val="0"/>
              </a:spcBef>
              <a:spcAft>
                <a:spcPts val="0"/>
              </a:spcAft>
              <a:buClr>
                <a:schemeClr val="lt1"/>
              </a:buClr>
              <a:buSzPts val="2400"/>
              <a:buNone/>
              <a:defRPr b="1">
                <a:solidFill>
                  <a:schemeClr val="lt1"/>
                </a:solidFill>
              </a:defRPr>
            </a:lvl3pPr>
            <a:lvl4pPr lvl="3" algn="ctr">
              <a:lnSpc>
                <a:spcPct val="100000"/>
              </a:lnSpc>
              <a:spcBef>
                <a:spcPts val="0"/>
              </a:spcBef>
              <a:spcAft>
                <a:spcPts val="0"/>
              </a:spcAft>
              <a:buClr>
                <a:schemeClr val="lt1"/>
              </a:buClr>
              <a:buSzPts val="2400"/>
              <a:buNone/>
              <a:defRPr sz="2400" b="1">
                <a:solidFill>
                  <a:schemeClr val="lt1"/>
                </a:solidFill>
              </a:defRPr>
            </a:lvl4pPr>
            <a:lvl5pPr lvl="4" algn="ctr">
              <a:lnSpc>
                <a:spcPct val="100000"/>
              </a:lnSpc>
              <a:spcBef>
                <a:spcPts val="0"/>
              </a:spcBef>
              <a:spcAft>
                <a:spcPts val="0"/>
              </a:spcAft>
              <a:buClr>
                <a:schemeClr val="lt1"/>
              </a:buClr>
              <a:buSzPts val="2400"/>
              <a:buNone/>
              <a:defRPr sz="2400" b="1">
                <a:solidFill>
                  <a:schemeClr val="lt1"/>
                </a:solidFill>
              </a:defRPr>
            </a:lvl5pPr>
            <a:lvl6pPr lvl="5" algn="ctr">
              <a:lnSpc>
                <a:spcPct val="100000"/>
              </a:lnSpc>
              <a:spcBef>
                <a:spcPts val="0"/>
              </a:spcBef>
              <a:spcAft>
                <a:spcPts val="0"/>
              </a:spcAft>
              <a:buClr>
                <a:schemeClr val="lt1"/>
              </a:buClr>
              <a:buSzPts val="2400"/>
              <a:buNone/>
              <a:defRPr sz="2400" b="1">
                <a:solidFill>
                  <a:schemeClr val="lt1"/>
                </a:solidFill>
              </a:defRPr>
            </a:lvl6pPr>
            <a:lvl7pPr lvl="6" algn="ctr">
              <a:lnSpc>
                <a:spcPct val="100000"/>
              </a:lnSpc>
              <a:spcBef>
                <a:spcPts val="0"/>
              </a:spcBef>
              <a:spcAft>
                <a:spcPts val="0"/>
              </a:spcAft>
              <a:buClr>
                <a:schemeClr val="lt1"/>
              </a:buClr>
              <a:buSzPts val="2400"/>
              <a:buNone/>
              <a:defRPr sz="2400" b="1">
                <a:solidFill>
                  <a:schemeClr val="lt1"/>
                </a:solidFill>
              </a:defRPr>
            </a:lvl7pPr>
            <a:lvl8pPr lvl="7" algn="ctr">
              <a:lnSpc>
                <a:spcPct val="100000"/>
              </a:lnSpc>
              <a:spcBef>
                <a:spcPts val="0"/>
              </a:spcBef>
              <a:spcAft>
                <a:spcPts val="0"/>
              </a:spcAft>
              <a:buClr>
                <a:schemeClr val="lt1"/>
              </a:buClr>
              <a:buSzPts val="2400"/>
              <a:buNone/>
              <a:defRPr sz="2400" b="1">
                <a:solidFill>
                  <a:schemeClr val="lt1"/>
                </a:solidFill>
              </a:defRPr>
            </a:lvl8pPr>
            <a:lvl9pPr lvl="8" algn="ctr">
              <a:lnSpc>
                <a:spcPct val="100000"/>
              </a:lnSpc>
              <a:spcBef>
                <a:spcPts val="0"/>
              </a:spcBef>
              <a:spcAft>
                <a:spcPts val="0"/>
              </a:spcAft>
              <a:buClr>
                <a:schemeClr val="lt1"/>
              </a:buClr>
              <a:buSzPts val="2400"/>
              <a:buNone/>
              <a:defRPr sz="2400" b="1">
                <a:solidFill>
                  <a:schemeClr val="lt1"/>
                </a:solidFill>
              </a:defRPr>
            </a:lvl9pPr>
          </a:lstStyle>
          <a:p>
            <a:endParaRPr/>
          </a:p>
        </p:txBody>
      </p:sp>
      <p:sp>
        <p:nvSpPr>
          <p:cNvPr id="19" name="Google Shape;19;p26"/>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26"/>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6"/>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26"/>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lvl1pPr marL="0" marR="0" lvl="0"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ct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3"/>
        <p:cNvGrpSpPr/>
        <p:nvPr/>
      </p:nvGrpSpPr>
      <p:grpSpPr>
        <a:xfrm>
          <a:off x="0" y="0"/>
          <a:ext cx="0" cy="0"/>
          <a:chOff x="0" y="0"/>
          <a:chExt cx="0" cy="0"/>
        </a:xfrm>
      </p:grpSpPr>
      <p:sp>
        <p:nvSpPr>
          <p:cNvPr id="24" name="Google Shape;24;p27"/>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27"/>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600"/>
              </a:spcBef>
              <a:spcAft>
                <a:spcPts val="0"/>
              </a:spcAft>
              <a:buClr>
                <a:schemeClr val="accent6"/>
              </a:buClr>
              <a:buSzPts val="1800"/>
              <a:buChar char="▷"/>
              <a:defRPr>
                <a:solidFill>
                  <a:schemeClr val="dk1"/>
                </a:solidFill>
              </a:defRPr>
            </a:lvl1pPr>
            <a:lvl2pPr marL="914400" lvl="1" indent="-381000" algn="l">
              <a:lnSpc>
                <a:spcPct val="100000"/>
              </a:lnSpc>
              <a:spcBef>
                <a:spcPts val="0"/>
              </a:spcBef>
              <a:spcAft>
                <a:spcPts val="0"/>
              </a:spcAft>
              <a:buClr>
                <a:schemeClr val="dk1"/>
              </a:buClr>
              <a:buSzPts val="2400"/>
              <a:buChar char="○"/>
              <a:defRPr>
                <a:solidFill>
                  <a:schemeClr val="dk1"/>
                </a:solidFill>
              </a:defRPr>
            </a:lvl2pPr>
            <a:lvl3pPr marL="1371600" lvl="2" indent="-381000" algn="l">
              <a:lnSpc>
                <a:spcPct val="100000"/>
              </a:lnSpc>
              <a:spcBef>
                <a:spcPts val="0"/>
              </a:spcBef>
              <a:spcAft>
                <a:spcPts val="0"/>
              </a:spcAft>
              <a:buClr>
                <a:schemeClr val="dk1"/>
              </a:buClr>
              <a:buSzPts val="2400"/>
              <a:buChar char="■"/>
              <a:defRPr>
                <a:solidFill>
                  <a:schemeClr val="dk1"/>
                </a:solidFill>
              </a:defRPr>
            </a:lvl3pPr>
            <a:lvl4pPr marL="1828800" lvl="3" indent="-381000" algn="l">
              <a:lnSpc>
                <a:spcPct val="100000"/>
              </a:lnSpc>
              <a:spcBef>
                <a:spcPts val="0"/>
              </a:spcBef>
              <a:spcAft>
                <a:spcPts val="0"/>
              </a:spcAft>
              <a:buClr>
                <a:schemeClr val="dk1"/>
              </a:buClr>
              <a:buSzPts val="2400"/>
              <a:buChar char="●"/>
              <a:defRPr>
                <a:solidFill>
                  <a:schemeClr val="dk1"/>
                </a:solidFill>
              </a:defRPr>
            </a:lvl4pPr>
            <a:lvl5pPr marL="2286000" lvl="4" indent="-381000" algn="l">
              <a:lnSpc>
                <a:spcPct val="100000"/>
              </a:lnSpc>
              <a:spcBef>
                <a:spcPts val="0"/>
              </a:spcBef>
              <a:spcAft>
                <a:spcPts val="0"/>
              </a:spcAft>
              <a:buClr>
                <a:schemeClr val="dk1"/>
              </a:buClr>
              <a:buSzPts val="2400"/>
              <a:buChar char="○"/>
              <a:defRPr>
                <a:solidFill>
                  <a:schemeClr val="dk1"/>
                </a:solidFill>
              </a:defRPr>
            </a:lvl5pPr>
            <a:lvl6pPr marL="2743200" lvl="5" indent="-381000" algn="l">
              <a:lnSpc>
                <a:spcPct val="100000"/>
              </a:lnSpc>
              <a:spcBef>
                <a:spcPts val="0"/>
              </a:spcBef>
              <a:spcAft>
                <a:spcPts val="0"/>
              </a:spcAft>
              <a:buClr>
                <a:schemeClr val="dk1"/>
              </a:buClr>
              <a:buSzPts val="2400"/>
              <a:buChar char="■"/>
              <a:defRPr>
                <a:solidFill>
                  <a:schemeClr val="dk1"/>
                </a:solidFill>
              </a:defRPr>
            </a:lvl6pPr>
            <a:lvl7pPr marL="3200400" lvl="6" indent="-381000" algn="l">
              <a:lnSpc>
                <a:spcPct val="100000"/>
              </a:lnSpc>
              <a:spcBef>
                <a:spcPts val="0"/>
              </a:spcBef>
              <a:spcAft>
                <a:spcPts val="0"/>
              </a:spcAft>
              <a:buClr>
                <a:schemeClr val="dk1"/>
              </a:buClr>
              <a:buSzPts val="2400"/>
              <a:buChar char="●"/>
              <a:defRPr>
                <a:solidFill>
                  <a:schemeClr val="dk1"/>
                </a:solidFill>
              </a:defRPr>
            </a:lvl7pPr>
            <a:lvl8pPr marL="3657600" lvl="7" indent="-381000" algn="l">
              <a:lnSpc>
                <a:spcPct val="100000"/>
              </a:lnSpc>
              <a:spcBef>
                <a:spcPts val="0"/>
              </a:spcBef>
              <a:spcAft>
                <a:spcPts val="0"/>
              </a:spcAft>
              <a:buClr>
                <a:schemeClr val="dk1"/>
              </a:buClr>
              <a:buSzPts val="2400"/>
              <a:buChar char="○"/>
              <a:defRPr>
                <a:solidFill>
                  <a:schemeClr val="dk1"/>
                </a:solidFill>
              </a:defRPr>
            </a:lvl8pPr>
            <a:lvl9pPr marL="4114800" lvl="8" indent="-381000" algn="l">
              <a:lnSpc>
                <a:spcPct val="100000"/>
              </a:lnSpc>
              <a:spcBef>
                <a:spcPts val="0"/>
              </a:spcBef>
              <a:spcAft>
                <a:spcPts val="0"/>
              </a:spcAft>
              <a:buClr>
                <a:schemeClr val="dk1"/>
              </a:buClr>
              <a:buSzPts val="2400"/>
              <a:buChar char="■"/>
              <a:defRPr>
                <a:solidFill>
                  <a:schemeClr val="dk1"/>
                </a:solidFill>
              </a:defRPr>
            </a:lvl9pPr>
          </a:lstStyle>
          <a:p>
            <a:endParaRPr/>
          </a:p>
        </p:txBody>
      </p:sp>
      <p:sp>
        <p:nvSpPr>
          <p:cNvPr id="26" name="Google Shape;26;p2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2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2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2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chemeClr val="accent1"/>
        </a:solidFill>
        <a:effectLst/>
      </p:bgPr>
    </p:bg>
    <p:spTree>
      <p:nvGrpSpPr>
        <p:cNvPr id="1" name="Shape 31"/>
        <p:cNvGrpSpPr/>
        <p:nvPr/>
      </p:nvGrpSpPr>
      <p:grpSpPr>
        <a:xfrm>
          <a:off x="0" y="0"/>
          <a:ext cx="0" cy="0"/>
          <a:chOff x="0" y="0"/>
          <a:chExt cx="0" cy="0"/>
        </a:xfrm>
      </p:grpSpPr>
      <p:sp>
        <p:nvSpPr>
          <p:cNvPr id="32" name="Google Shape;32;p28"/>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28"/>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28"/>
          <p:cNvSpPr/>
          <p:nvPr/>
        </p:nvSpPr>
        <p:spPr>
          <a:xfrm>
            <a:off x="0" y="5066325"/>
            <a:ext cx="893700" cy="771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28"/>
          <p:cNvSpPr/>
          <p:nvPr/>
        </p:nvSpPr>
        <p:spPr>
          <a:xfrm>
            <a:off x="893710" y="5066325"/>
            <a:ext cx="6462600" cy="771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28"/>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endParaRPr/>
          </a:p>
        </p:txBody>
      </p:sp>
      <p:sp>
        <p:nvSpPr>
          <p:cNvPr id="7" name="Google Shape;7;p24"/>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marR="0" lvl="0" indent="-381000" algn="l" rtl="0">
              <a:lnSpc>
                <a:spcPct val="100000"/>
              </a:lnSpc>
              <a:spcBef>
                <a:spcPts val="600"/>
              </a:spcBef>
              <a:spcAft>
                <a:spcPts val="0"/>
              </a:spcAft>
              <a:buClr>
                <a:schemeClr val="accent6"/>
              </a:buClr>
              <a:buSzPts val="24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endParaRPr/>
          </a:p>
        </p:txBody>
      </p:sp>
      <p:sp>
        <p:nvSpPr>
          <p:cNvPr id="8" name="Google Shape;8;p24"/>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chemeClr val="accent6"/>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kIjMzpzQ6wo&amp;t=104s"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
        <p:cNvGrpSpPr/>
        <p:nvPr/>
      </p:nvGrpSpPr>
      <p:grpSpPr>
        <a:xfrm>
          <a:off x="0" y="0"/>
          <a:ext cx="0" cy="0"/>
          <a:chOff x="0" y="0"/>
          <a:chExt cx="0" cy="0"/>
        </a:xfrm>
      </p:grpSpPr>
      <p:sp>
        <p:nvSpPr>
          <p:cNvPr id="41" name="Google Shape;41;p1"/>
          <p:cNvSpPr txBox="1">
            <a:spLocks noGrp="1"/>
          </p:cNvSpPr>
          <p:nvPr>
            <p:ph type="ctrTitle"/>
          </p:nvPr>
        </p:nvSpPr>
        <p:spPr>
          <a:xfrm>
            <a:off x="337406" y="787400"/>
            <a:ext cx="8374793" cy="15053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400"/>
              <a:buNone/>
            </a:pPr>
            <a:r>
              <a:rPr lang="en" sz="4800" b="1">
                <a:latin typeface="Raleway"/>
                <a:ea typeface="Raleway"/>
                <a:cs typeface="Raleway"/>
                <a:sym typeface="Raleway"/>
              </a:rPr>
              <a:t>Pre-Lab Presentation:</a:t>
            </a:r>
            <a:br>
              <a:rPr lang="en" sz="4800" b="1">
                <a:latin typeface="Raleway"/>
                <a:ea typeface="Raleway"/>
                <a:cs typeface="Raleway"/>
                <a:sym typeface="Raleway"/>
              </a:rPr>
            </a:br>
            <a:r>
              <a:rPr lang="en" sz="4800" b="1">
                <a:latin typeface="Raleway"/>
                <a:ea typeface="Raleway"/>
                <a:cs typeface="Raleway"/>
                <a:sym typeface="Raleway"/>
              </a:rPr>
              <a:t>Fluid Flow in a Straight Pipe</a:t>
            </a:r>
            <a:endParaRPr sz="4800" b="1">
              <a:latin typeface="Raleway"/>
              <a:ea typeface="Raleway"/>
              <a:cs typeface="Raleway"/>
              <a:sym typeface="Raleway"/>
            </a:endParaRPr>
          </a:p>
        </p:txBody>
      </p:sp>
      <p:sp>
        <p:nvSpPr>
          <p:cNvPr id="42" name="Google Shape;42;p1"/>
          <p:cNvSpPr txBox="1"/>
          <p:nvPr/>
        </p:nvSpPr>
        <p:spPr>
          <a:xfrm>
            <a:off x="736879" y="4416401"/>
            <a:ext cx="7975320" cy="727099"/>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chemeClr val="dk2"/>
              </a:buClr>
              <a:buSzPts val="4400"/>
              <a:buFont typeface="Raleway"/>
              <a:buNone/>
            </a:pPr>
            <a:r>
              <a:rPr lang="en" sz="1300" b="1" i="0" u="none" strike="noStrike" cap="none">
                <a:solidFill>
                  <a:schemeClr val="dk2"/>
                </a:solidFill>
                <a:latin typeface="Raleway"/>
                <a:ea typeface="Raleway"/>
                <a:cs typeface="Raleway"/>
                <a:sym typeface="Raleway"/>
              </a:rPr>
              <a:t>ENGR30002</a:t>
            </a:r>
            <a:br>
              <a:rPr lang="en" sz="1300" b="1" i="0" u="none" strike="noStrike" cap="none">
                <a:solidFill>
                  <a:schemeClr val="dk2"/>
                </a:solidFill>
                <a:latin typeface="Raleway"/>
                <a:ea typeface="Raleway"/>
                <a:cs typeface="Raleway"/>
                <a:sym typeface="Raleway"/>
              </a:rPr>
            </a:br>
            <a:r>
              <a:rPr lang="en" sz="1300" b="1" i="0" u="none" strike="noStrike" cap="none">
                <a:solidFill>
                  <a:schemeClr val="dk2"/>
                </a:solidFill>
                <a:latin typeface="Raleway"/>
                <a:ea typeface="Raleway"/>
                <a:cs typeface="Raleway"/>
                <a:sym typeface="Raleway"/>
              </a:rPr>
              <a:t>Semester 2, 2020</a:t>
            </a:r>
            <a:endParaRPr/>
          </a:p>
        </p:txBody>
      </p:sp>
      <p:sp>
        <p:nvSpPr>
          <p:cNvPr id="43" name="Google Shape;43;p1"/>
          <p:cNvSpPr txBox="1"/>
          <p:nvPr/>
        </p:nvSpPr>
        <p:spPr>
          <a:xfrm>
            <a:off x="337407" y="2571750"/>
            <a:ext cx="7975320" cy="172836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0"/>
              </a:spcBef>
              <a:spcAft>
                <a:spcPts val="0"/>
              </a:spcAft>
              <a:buClr>
                <a:schemeClr val="dk2"/>
              </a:buClr>
              <a:buSzPts val="4400"/>
              <a:buFont typeface="Raleway"/>
              <a:buNone/>
            </a:pPr>
            <a:r>
              <a:rPr lang="en" sz="2400" b="1" i="0" u="none" strike="noStrike" cap="none">
                <a:solidFill>
                  <a:schemeClr val="dk2"/>
                </a:solidFill>
                <a:latin typeface="Raleway"/>
                <a:ea typeface="Raleway"/>
                <a:cs typeface="Raleway"/>
                <a:sym typeface="Raleway"/>
              </a:rPr>
              <a:t>Group 34</a:t>
            </a:r>
            <a:endParaRPr lang="en-AU">
              <a:solidFill>
                <a:schemeClr val="dk2"/>
              </a:solidFill>
            </a:endParaRPr>
          </a:p>
          <a:p>
            <a:pPr marL="0" marR="0" lvl="0" indent="0" algn="l" rtl="0">
              <a:lnSpc>
                <a:spcPct val="150000"/>
              </a:lnSpc>
              <a:spcBef>
                <a:spcPts val="0"/>
              </a:spcBef>
              <a:spcAft>
                <a:spcPts val="0"/>
              </a:spcAft>
              <a:buClr>
                <a:schemeClr val="dk2"/>
              </a:buClr>
              <a:buSzPts val="4400"/>
              <a:buFont typeface="Raleway"/>
              <a:buNone/>
            </a:pPr>
            <a:r>
              <a:rPr lang="en" sz="1600" b="1" i="0" u="none" strike="noStrike" cap="none">
                <a:solidFill>
                  <a:schemeClr val="dk2"/>
                </a:solidFill>
                <a:latin typeface="Raleway"/>
                <a:ea typeface="Raleway"/>
                <a:cs typeface="Raleway"/>
                <a:sym typeface="Raleway"/>
              </a:rPr>
              <a:t>Declan Falls (1083946)</a:t>
            </a:r>
            <a:endParaRPr lang="en-AU">
              <a:solidFill>
                <a:schemeClr val="dk2"/>
              </a:solidFill>
            </a:endParaRPr>
          </a:p>
          <a:p>
            <a:pPr marL="0" marR="0" lvl="0" indent="0" algn="l" rtl="0">
              <a:lnSpc>
                <a:spcPct val="150000"/>
              </a:lnSpc>
              <a:spcBef>
                <a:spcPts val="0"/>
              </a:spcBef>
              <a:spcAft>
                <a:spcPts val="0"/>
              </a:spcAft>
              <a:buClr>
                <a:schemeClr val="dk2"/>
              </a:buClr>
              <a:buSzPts val="4400"/>
              <a:buFont typeface="Raleway"/>
              <a:buNone/>
            </a:pPr>
            <a:r>
              <a:rPr lang="en" sz="1600" b="1" i="0" u="none" strike="noStrike" cap="none">
                <a:solidFill>
                  <a:schemeClr val="dk2"/>
                </a:solidFill>
                <a:latin typeface="Raleway"/>
                <a:ea typeface="Raleway"/>
                <a:cs typeface="Raleway"/>
                <a:sym typeface="Raleway"/>
              </a:rPr>
              <a:t>Michael Wu (</a:t>
            </a:r>
            <a:r>
              <a:rPr lang="en" sz="1600" b="1">
                <a:solidFill>
                  <a:schemeClr val="dk2"/>
                </a:solidFill>
                <a:latin typeface="Raleway"/>
                <a:ea typeface="Raleway"/>
                <a:cs typeface="Raleway"/>
                <a:sym typeface="Raleway"/>
              </a:rPr>
              <a:t>1079924</a:t>
            </a:r>
            <a:r>
              <a:rPr lang="en" sz="1600" b="1" i="0" u="none" strike="noStrike" cap="none">
                <a:solidFill>
                  <a:schemeClr val="dk2"/>
                </a:solidFill>
                <a:latin typeface="Raleway"/>
                <a:ea typeface="Raleway"/>
                <a:cs typeface="Raleway"/>
                <a:sym typeface="Raleway"/>
              </a:rPr>
              <a:t> )</a:t>
            </a:r>
            <a:endParaRPr lang="en-AU">
              <a:solidFill>
                <a:schemeClr val="dk2"/>
              </a:solidFill>
            </a:endParaRPr>
          </a:p>
          <a:p>
            <a:pPr marL="0" marR="0" lvl="0" indent="0" algn="l" rtl="0">
              <a:lnSpc>
                <a:spcPct val="150000"/>
              </a:lnSpc>
              <a:spcBef>
                <a:spcPts val="0"/>
              </a:spcBef>
              <a:spcAft>
                <a:spcPts val="0"/>
              </a:spcAft>
              <a:buClr>
                <a:schemeClr val="dk2"/>
              </a:buClr>
              <a:buSzPts val="4400"/>
              <a:buFont typeface="Raleway"/>
              <a:buNone/>
            </a:pPr>
            <a:r>
              <a:rPr lang="en" sz="1600" b="1" i="0" u="none" strike="noStrike" cap="none">
                <a:solidFill>
                  <a:schemeClr val="dk2"/>
                </a:solidFill>
                <a:latin typeface="Raleway"/>
                <a:ea typeface="Raleway"/>
                <a:cs typeface="Raleway"/>
                <a:sym typeface="Raleway"/>
              </a:rPr>
              <a:t>Maria Vianney </a:t>
            </a:r>
            <a:r>
              <a:rPr lang="en" sz="1600" b="1" i="0" u="none" strike="noStrike" cap="none" err="1">
                <a:solidFill>
                  <a:schemeClr val="dk2"/>
                </a:solidFill>
                <a:latin typeface="Raleway"/>
                <a:ea typeface="Raleway"/>
                <a:cs typeface="Raleway"/>
                <a:sym typeface="Raleway"/>
              </a:rPr>
              <a:t>Gracia</a:t>
            </a:r>
            <a:r>
              <a:rPr lang="en" sz="1600" b="1" i="0" u="none" strike="noStrike" cap="none">
                <a:solidFill>
                  <a:schemeClr val="dk2"/>
                </a:solidFill>
                <a:latin typeface="Raleway"/>
                <a:ea typeface="Raleway"/>
                <a:cs typeface="Raleway"/>
                <a:sym typeface="Raleway"/>
              </a:rPr>
              <a:t> (958867)</a:t>
            </a:r>
            <a:endParaRPr lang="en-AU">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10</a:t>
            </a:fld>
            <a:endParaRPr/>
          </a:p>
        </p:txBody>
      </p:sp>
      <p:sp>
        <p:nvSpPr>
          <p:cNvPr id="8" name="Google Shape;107;p10">
            <a:extLst>
              <a:ext uri="{FF2B5EF4-FFF2-40B4-BE49-F238E27FC236}">
                <a16:creationId xmlns:a16="http://schemas.microsoft.com/office/drawing/2014/main" id="{89499F79-B7DF-4568-8162-5EB98138E2BB}"/>
              </a:ext>
            </a:extLst>
          </p:cNvPr>
          <p:cNvSpPr txBox="1">
            <a:spLocks/>
          </p:cNvSpPr>
          <p:nvPr/>
        </p:nvSpPr>
        <p:spPr>
          <a:xfrm>
            <a:off x="893700" y="217612"/>
            <a:ext cx="7086980" cy="857400"/>
          </a:xfrm>
          <a:prstGeom prst="rect">
            <a:avLst/>
          </a:prstGeom>
          <a:blipFill rotWithShape="1">
            <a:blip r:embed="rId3">
              <a:alphaModFix/>
            </a:blip>
            <a:stretch>
              <a:fillRect l="-2237" b="-18570"/>
            </a:stretch>
          </a:bli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
                <a:solidFill>
                  <a:schemeClr val="tx2">
                    <a:lumMod val="10000"/>
                  </a:schemeClr>
                </a:solidFill>
              </a:rPr>
              <a:t> </a:t>
            </a:r>
          </a:p>
        </p:txBody>
      </p:sp>
      <p:sp>
        <p:nvSpPr>
          <p:cNvPr id="3" name="Text Placeholder 2">
            <a:extLst>
              <a:ext uri="{FF2B5EF4-FFF2-40B4-BE49-F238E27FC236}">
                <a16:creationId xmlns:a16="http://schemas.microsoft.com/office/drawing/2014/main" id="{02584E3B-99E6-463A-A2C8-F8057C9DF2DE}"/>
              </a:ext>
            </a:extLst>
          </p:cNvPr>
          <p:cNvSpPr>
            <a:spLocks noGrp="1"/>
          </p:cNvSpPr>
          <p:nvPr>
            <p:ph type="body" idx="1"/>
          </p:nvPr>
        </p:nvSpPr>
        <p:spPr>
          <a:xfrm>
            <a:off x="827025" y="1144988"/>
            <a:ext cx="7662750" cy="3552300"/>
          </a:xfrm>
        </p:spPr>
        <p:txBody>
          <a:bodyPr/>
          <a:lstStyle/>
          <a:p>
            <a:r>
              <a:rPr lang="en-US">
                <a:solidFill>
                  <a:schemeClr val="tx2">
                    <a:lumMod val="10000"/>
                  </a:schemeClr>
                </a:solidFill>
              </a:rPr>
              <a:t>From the volumetric flow rate (Q) we can find the flow velocity (V) as</a:t>
            </a:r>
          </a:p>
          <a:p>
            <a:pPr lvl="5"/>
            <a:r>
              <a:rPr lang="en-US">
                <a:solidFill>
                  <a:schemeClr val="tx2">
                    <a:lumMod val="10000"/>
                  </a:schemeClr>
                </a:solidFill>
              </a:rPr>
              <a:t>Q = V x A</a:t>
            </a:r>
          </a:p>
          <a:p>
            <a:pPr lvl="5"/>
            <a:endParaRPr lang="en-US">
              <a:solidFill>
                <a:schemeClr val="tx2">
                  <a:lumMod val="10000"/>
                </a:schemeClr>
              </a:solidFill>
            </a:endParaRPr>
          </a:p>
          <a:p>
            <a:r>
              <a:rPr lang="en-US">
                <a:solidFill>
                  <a:schemeClr val="tx2">
                    <a:lumMod val="10000"/>
                  </a:schemeClr>
                </a:solidFill>
              </a:rPr>
              <a:t>After rearrange </a:t>
            </a:r>
          </a:p>
          <a:p>
            <a:pPr lvl="5"/>
            <a:endParaRPr lang="en-US">
              <a:solidFill>
                <a:schemeClr val="tx2">
                  <a:lumMod val="10000"/>
                </a:schemeClr>
              </a:solidFill>
            </a:endParaRPr>
          </a:p>
          <a:p>
            <a:pPr lvl="5"/>
            <a:r>
              <a:rPr lang="en-US">
                <a:solidFill>
                  <a:schemeClr val="tx2">
                    <a:lumMod val="10000"/>
                  </a:schemeClr>
                </a:solidFill>
              </a:rPr>
              <a:t>V= Q/A</a:t>
            </a:r>
          </a:p>
          <a:p>
            <a:pPr marL="2362200" lvl="5" indent="0">
              <a:buNone/>
            </a:pPr>
            <a:endParaRPr lang="en-US"/>
          </a:p>
        </p:txBody>
      </p:sp>
      <p:pic>
        <p:nvPicPr>
          <p:cNvPr id="4" name="Picture 4" descr="A close up of a logo&#10;&#10;Description automatically generated">
            <a:extLst>
              <a:ext uri="{FF2B5EF4-FFF2-40B4-BE49-F238E27FC236}">
                <a16:creationId xmlns:a16="http://schemas.microsoft.com/office/drawing/2014/main" id="{D4FAA2E0-C798-4B28-B418-9E04181C078F}"/>
              </a:ext>
            </a:extLst>
          </p:cNvPr>
          <p:cNvPicPr>
            <a:picLocks noChangeAspect="1"/>
          </p:cNvPicPr>
          <p:nvPr/>
        </p:nvPicPr>
        <p:blipFill>
          <a:blip r:embed="rId4"/>
          <a:stretch>
            <a:fillRect/>
          </a:stretch>
        </p:blipFill>
        <p:spPr>
          <a:xfrm>
            <a:off x="5629275" y="2105025"/>
            <a:ext cx="3162300" cy="2371725"/>
          </a:xfrm>
          <a:prstGeom prst="rect">
            <a:avLst/>
          </a:prstGeom>
        </p:spPr>
      </p:pic>
    </p:spTree>
    <p:extLst>
      <p:ext uri="{BB962C8B-B14F-4D97-AF65-F5344CB8AC3E}">
        <p14:creationId xmlns:p14="http://schemas.microsoft.com/office/powerpoint/2010/main" val="220034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11</a:t>
            </a:fld>
            <a:endParaRPr/>
          </a:p>
        </p:txBody>
      </p:sp>
      <p:sp>
        <p:nvSpPr>
          <p:cNvPr id="8" name="Google Shape;107;p10">
            <a:extLst>
              <a:ext uri="{FF2B5EF4-FFF2-40B4-BE49-F238E27FC236}">
                <a16:creationId xmlns:a16="http://schemas.microsoft.com/office/drawing/2014/main" id="{89499F79-B7DF-4568-8162-5EB98138E2BB}"/>
              </a:ext>
            </a:extLst>
          </p:cNvPr>
          <p:cNvSpPr txBox="1">
            <a:spLocks/>
          </p:cNvSpPr>
          <p:nvPr/>
        </p:nvSpPr>
        <p:spPr>
          <a:xfrm>
            <a:off x="893700" y="217612"/>
            <a:ext cx="7086980" cy="857400"/>
          </a:xfrm>
          <a:prstGeom prst="rect">
            <a:avLst/>
          </a:prstGeom>
          <a:blipFill rotWithShape="1">
            <a:blip r:embed="rId3">
              <a:alphaModFix/>
            </a:blip>
            <a:stretch>
              <a:fillRect l="-2237" b="-18570"/>
            </a:stretch>
          </a:bli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
                <a:solidFill>
                  <a:schemeClr val="tx2">
                    <a:lumMod val="10000"/>
                  </a:schemeClr>
                </a:solidFill>
              </a:rPr>
              <a:t> </a:t>
            </a:r>
          </a:p>
        </p:txBody>
      </p:sp>
      <p:pic>
        <p:nvPicPr>
          <p:cNvPr id="2" name="Picture 2" descr="A picture containing table, game&#10;&#10;Description automatically generated">
            <a:extLst>
              <a:ext uri="{FF2B5EF4-FFF2-40B4-BE49-F238E27FC236}">
                <a16:creationId xmlns:a16="http://schemas.microsoft.com/office/drawing/2014/main" id="{7BF5A131-58AA-48FF-81EC-B9F4133AAB55}"/>
              </a:ext>
            </a:extLst>
          </p:cNvPr>
          <p:cNvPicPr>
            <a:picLocks noChangeAspect="1"/>
          </p:cNvPicPr>
          <p:nvPr/>
        </p:nvPicPr>
        <p:blipFill>
          <a:blip r:embed="rId4"/>
          <a:stretch>
            <a:fillRect/>
          </a:stretch>
        </p:blipFill>
        <p:spPr>
          <a:xfrm>
            <a:off x="6246019" y="3048286"/>
            <a:ext cx="2743200" cy="1613916"/>
          </a:xfrm>
          <a:prstGeom prst="rect">
            <a:avLst/>
          </a:prstGeom>
        </p:spPr>
      </p:pic>
      <p:sp>
        <p:nvSpPr>
          <p:cNvPr id="4" name="Text Placeholder 3">
            <a:extLst>
              <a:ext uri="{FF2B5EF4-FFF2-40B4-BE49-F238E27FC236}">
                <a16:creationId xmlns:a16="http://schemas.microsoft.com/office/drawing/2014/main" id="{7D398F8E-765E-4AAE-8AE2-7CBC2B5724A2}"/>
              </a:ext>
            </a:extLst>
          </p:cNvPr>
          <p:cNvSpPr>
            <a:spLocks noGrp="1"/>
          </p:cNvSpPr>
          <p:nvPr>
            <p:ph type="body" idx="1"/>
          </p:nvPr>
        </p:nvSpPr>
        <p:spPr>
          <a:xfrm>
            <a:off x="893700" y="1295007"/>
            <a:ext cx="6462600" cy="3552300"/>
          </a:xfrm>
        </p:spPr>
        <p:txBody>
          <a:bodyPr/>
          <a:lstStyle/>
          <a:p>
            <a:r>
              <a:rPr lang="en-US">
                <a:solidFill>
                  <a:schemeClr val="tx2">
                    <a:lumMod val="10000"/>
                  </a:schemeClr>
                </a:solidFill>
              </a:rPr>
              <a:t>Using the Mechanical Energy Balance</a:t>
            </a:r>
          </a:p>
        </p:txBody>
      </p:sp>
      <p:pic>
        <p:nvPicPr>
          <p:cNvPr id="5" name="Picture 5" descr="A close up of a logo&#10;&#10;Description automatically generated">
            <a:extLst>
              <a:ext uri="{FF2B5EF4-FFF2-40B4-BE49-F238E27FC236}">
                <a16:creationId xmlns:a16="http://schemas.microsoft.com/office/drawing/2014/main" id="{18671D8E-30E7-46B9-A3DC-0588A65D0071}"/>
              </a:ext>
            </a:extLst>
          </p:cNvPr>
          <p:cNvPicPr>
            <a:picLocks noChangeAspect="1"/>
          </p:cNvPicPr>
          <p:nvPr/>
        </p:nvPicPr>
        <p:blipFill>
          <a:blip r:embed="rId5"/>
          <a:stretch>
            <a:fillRect/>
          </a:stretch>
        </p:blipFill>
        <p:spPr>
          <a:xfrm>
            <a:off x="1843088" y="1906018"/>
            <a:ext cx="4326731" cy="1938682"/>
          </a:xfrm>
          <a:prstGeom prst="rect">
            <a:avLst/>
          </a:prstGeom>
        </p:spPr>
      </p:pic>
    </p:spTree>
    <p:extLst>
      <p:ext uri="{BB962C8B-B14F-4D97-AF65-F5344CB8AC3E}">
        <p14:creationId xmlns:p14="http://schemas.microsoft.com/office/powerpoint/2010/main" val="1398663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12</a:t>
            </a:fld>
            <a:endParaRPr/>
          </a:p>
        </p:txBody>
      </p:sp>
      <p:sp>
        <p:nvSpPr>
          <p:cNvPr id="8" name="Google Shape;107;p10">
            <a:extLst>
              <a:ext uri="{FF2B5EF4-FFF2-40B4-BE49-F238E27FC236}">
                <a16:creationId xmlns:a16="http://schemas.microsoft.com/office/drawing/2014/main" id="{89499F79-B7DF-4568-8162-5EB98138E2BB}"/>
              </a:ext>
            </a:extLst>
          </p:cNvPr>
          <p:cNvSpPr txBox="1">
            <a:spLocks/>
          </p:cNvSpPr>
          <p:nvPr/>
        </p:nvSpPr>
        <p:spPr>
          <a:xfrm>
            <a:off x="893700" y="217612"/>
            <a:ext cx="7086980" cy="857400"/>
          </a:xfrm>
          <a:prstGeom prst="rect">
            <a:avLst/>
          </a:prstGeom>
          <a:blipFill rotWithShape="1">
            <a:blip r:embed="rId3">
              <a:alphaModFix/>
            </a:blip>
            <a:stretch>
              <a:fillRect l="-2237" b="-18570"/>
            </a:stretch>
          </a:blip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
                <a:solidFill>
                  <a:schemeClr val="tx2">
                    <a:lumMod val="10000"/>
                  </a:schemeClr>
                </a:solidFill>
              </a:rPr>
              <a:t> </a:t>
            </a:r>
          </a:p>
        </p:txBody>
      </p:sp>
      <mc:AlternateContent xmlns:mc="http://schemas.openxmlformats.org/markup-compatibility/2006">
        <mc:Choice xmlns:a14="http://schemas.microsoft.com/office/drawing/2010/main" Requires="a14">
          <p:sp>
            <p:nvSpPr>
              <p:cNvPr id="13" name="Google Shape;87;p7">
                <a:extLst>
                  <a:ext uri="{FF2B5EF4-FFF2-40B4-BE49-F238E27FC236}">
                    <a16:creationId xmlns:a16="http://schemas.microsoft.com/office/drawing/2014/main" id="{0E73F09E-A5DA-4CAA-81D5-ED7484C2CF97}"/>
                  </a:ext>
                </a:extLst>
              </p:cNvPr>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algn="just"/>
                <a:r>
                  <a:rPr lang="en-GB">
                    <a:solidFill>
                      <a:schemeClr val="tx2">
                        <a:lumMod val="10000"/>
                      </a:schemeClr>
                    </a:solidFill>
                  </a:rPr>
                  <a:t>This leaves,</a:t>
                </a:r>
              </a:p>
              <a:p>
                <a:pPr marL="114300" indent="0" algn="just">
                  <a:buNone/>
                </a:pPr>
                <a14:m>
                  <m:oMathPara xmlns:m="http://schemas.openxmlformats.org/officeDocument/2006/math">
                    <m:oMathParaPr>
                      <m:jc m:val="centerGroup"/>
                    </m:oMathParaPr>
                    <m:oMath xmlns:m="http://schemas.openxmlformats.org/officeDocument/2006/math">
                      <m:f>
                        <m:fPr>
                          <m:ctrlPr>
                            <a:rPr lang="en-AU" i="1" smtClean="0">
                              <a:solidFill>
                                <a:schemeClr val="tx2">
                                  <a:lumMod val="10000"/>
                                </a:schemeClr>
                              </a:solidFill>
                              <a:latin typeface="Cambria Math" panose="02040503050406030204" pitchFamily="18" charset="0"/>
                            </a:rPr>
                          </m:ctrlPr>
                        </m:fPr>
                        <m:num>
                          <m:r>
                            <a:rPr lang="en-AU" i="1" smtClean="0">
                              <a:solidFill>
                                <a:schemeClr val="tx2">
                                  <a:lumMod val="10000"/>
                                </a:schemeClr>
                              </a:solidFill>
                              <a:latin typeface="Cambria Math" panose="02040503050406030204" pitchFamily="18" charset="0"/>
                              <a:ea typeface="Cambria Math" panose="02040503050406030204" pitchFamily="18" charset="0"/>
                            </a:rPr>
                            <m:t>∆</m:t>
                          </m:r>
                          <m:r>
                            <a:rPr lang="en-GB" b="0" i="1" smtClean="0">
                              <a:solidFill>
                                <a:schemeClr val="tx2">
                                  <a:lumMod val="10000"/>
                                </a:schemeClr>
                              </a:solidFill>
                              <a:latin typeface="Cambria Math" panose="02040503050406030204" pitchFamily="18" charset="0"/>
                              <a:ea typeface="Cambria Math" panose="02040503050406030204" pitchFamily="18" charset="0"/>
                            </a:rPr>
                            <m:t>𝑃</m:t>
                          </m:r>
                        </m:num>
                        <m:den>
                          <m:r>
                            <a:rPr lang="en-AU" i="1" smtClean="0">
                              <a:solidFill>
                                <a:schemeClr val="tx2">
                                  <a:lumMod val="10000"/>
                                </a:schemeClr>
                              </a:solidFill>
                              <a:latin typeface="Cambria Math" panose="02040503050406030204" pitchFamily="18" charset="0"/>
                              <a:ea typeface="Cambria Math" panose="02040503050406030204" pitchFamily="18" charset="0"/>
                            </a:rPr>
                            <m:t>𝜌</m:t>
                          </m:r>
                        </m:den>
                      </m:f>
                      <m:r>
                        <a:rPr lang="en-GB" b="0" i="1" smtClean="0">
                          <a:solidFill>
                            <a:schemeClr val="tx2">
                              <a:lumMod val="10000"/>
                            </a:schemeClr>
                          </a:solidFill>
                          <a:latin typeface="Cambria Math" panose="02040503050406030204" pitchFamily="18" charset="0"/>
                          <a:ea typeface="Cambria Math" panose="02040503050406030204" pitchFamily="18" charset="0"/>
                        </a:rPr>
                        <m:t>=</m:t>
                      </m:r>
                      <m:f>
                        <m:fPr>
                          <m:ctrlPr>
                            <a:rPr lang="en-GB" i="1">
                              <a:solidFill>
                                <a:schemeClr val="tx2">
                                  <a:lumMod val="10000"/>
                                </a:schemeClr>
                              </a:solidFill>
                              <a:latin typeface="Cambria Math" panose="02040503050406030204" pitchFamily="18" charset="0"/>
                              <a:ea typeface="Cambria Math" panose="02040503050406030204" pitchFamily="18" charset="0"/>
                            </a:rPr>
                          </m:ctrlPr>
                        </m:fPr>
                        <m:num>
                          <m:r>
                            <a:rPr lang="en-GB" i="1">
                              <a:solidFill>
                                <a:schemeClr val="tx2">
                                  <a:lumMod val="10000"/>
                                </a:schemeClr>
                              </a:solidFill>
                              <a:latin typeface="Cambria Math" panose="02040503050406030204" pitchFamily="18" charset="0"/>
                              <a:ea typeface="Cambria Math" panose="02040503050406030204" pitchFamily="18" charset="0"/>
                            </a:rPr>
                            <m:t>2</m:t>
                          </m:r>
                          <m:sSub>
                            <m:sSubPr>
                              <m:ctrlPr>
                                <a:rPr lang="en-GB" i="1">
                                  <a:solidFill>
                                    <a:schemeClr val="tx2">
                                      <a:lumMod val="10000"/>
                                    </a:schemeClr>
                                  </a:solidFill>
                                  <a:latin typeface="Cambria Math" panose="02040503050406030204" pitchFamily="18" charset="0"/>
                                  <a:ea typeface="Cambria Math" panose="02040503050406030204" pitchFamily="18" charset="0"/>
                                </a:rPr>
                              </m:ctrlPr>
                            </m:sSubPr>
                            <m:e>
                              <m:r>
                                <a:rPr lang="en-GB" i="1">
                                  <a:solidFill>
                                    <a:schemeClr val="tx2">
                                      <a:lumMod val="10000"/>
                                    </a:schemeClr>
                                  </a:solidFill>
                                  <a:latin typeface="Cambria Math" panose="02040503050406030204" pitchFamily="18" charset="0"/>
                                  <a:ea typeface="Cambria Math" panose="02040503050406030204" pitchFamily="18" charset="0"/>
                                </a:rPr>
                                <m:t>𝑓</m:t>
                              </m:r>
                            </m:e>
                            <m:sub>
                              <m:r>
                                <a:rPr lang="en-GB" i="1">
                                  <a:solidFill>
                                    <a:schemeClr val="tx2">
                                      <a:lumMod val="10000"/>
                                    </a:schemeClr>
                                  </a:solidFill>
                                  <a:latin typeface="Cambria Math" panose="02040503050406030204" pitchFamily="18" charset="0"/>
                                  <a:ea typeface="Cambria Math" panose="02040503050406030204" pitchFamily="18" charset="0"/>
                                </a:rPr>
                                <m:t>𝐹</m:t>
                              </m:r>
                            </m:sub>
                          </m:sSub>
                          <m:r>
                            <a:rPr lang="en-GB" i="1">
                              <a:solidFill>
                                <a:schemeClr val="tx2">
                                  <a:lumMod val="10000"/>
                                </a:schemeClr>
                              </a:solidFill>
                              <a:latin typeface="Cambria Math" panose="02040503050406030204" pitchFamily="18" charset="0"/>
                              <a:ea typeface="Cambria Math" panose="02040503050406030204" pitchFamily="18" charset="0"/>
                            </a:rPr>
                            <m:t>𝐿</m:t>
                          </m:r>
                          <m:sSup>
                            <m:sSupPr>
                              <m:ctrlPr>
                                <a:rPr lang="en-GB" i="1">
                                  <a:solidFill>
                                    <a:schemeClr val="tx2">
                                      <a:lumMod val="10000"/>
                                    </a:schemeClr>
                                  </a:solidFill>
                                  <a:latin typeface="Cambria Math" panose="02040503050406030204" pitchFamily="18" charset="0"/>
                                  <a:ea typeface="Cambria Math" panose="02040503050406030204" pitchFamily="18" charset="0"/>
                                </a:rPr>
                              </m:ctrlPr>
                            </m:sSupPr>
                            <m:e>
                              <m:acc>
                                <m:accPr>
                                  <m:chr m:val="̅"/>
                                  <m:ctrlPr>
                                    <a:rPr lang="en-GB" i="1">
                                      <a:solidFill>
                                        <a:schemeClr val="tx2">
                                          <a:lumMod val="10000"/>
                                        </a:schemeClr>
                                      </a:solidFill>
                                      <a:latin typeface="Cambria Math" panose="02040503050406030204" pitchFamily="18" charset="0"/>
                                      <a:ea typeface="Cambria Math" panose="02040503050406030204" pitchFamily="18" charset="0"/>
                                    </a:rPr>
                                  </m:ctrlPr>
                                </m:accPr>
                                <m:e>
                                  <m:r>
                                    <a:rPr lang="en-GB" i="1">
                                      <a:solidFill>
                                        <a:schemeClr val="tx2">
                                          <a:lumMod val="10000"/>
                                        </a:schemeClr>
                                      </a:solidFill>
                                      <a:latin typeface="Cambria Math" panose="02040503050406030204" pitchFamily="18" charset="0"/>
                                      <a:ea typeface="Cambria Math" panose="02040503050406030204" pitchFamily="18" charset="0"/>
                                    </a:rPr>
                                    <m:t>𝑉</m:t>
                                  </m:r>
                                </m:e>
                              </m:acc>
                            </m:e>
                            <m:sup>
                              <m:r>
                                <a:rPr lang="en-GB" i="1">
                                  <a:solidFill>
                                    <a:schemeClr val="tx2">
                                      <a:lumMod val="10000"/>
                                    </a:schemeClr>
                                  </a:solidFill>
                                  <a:latin typeface="Cambria Math" panose="02040503050406030204" pitchFamily="18" charset="0"/>
                                  <a:ea typeface="Cambria Math" panose="02040503050406030204" pitchFamily="18" charset="0"/>
                                </a:rPr>
                                <m:t>2</m:t>
                              </m:r>
                            </m:sup>
                          </m:sSup>
                        </m:num>
                        <m:den>
                          <m:r>
                            <a:rPr lang="en-GB" i="1">
                              <a:solidFill>
                                <a:schemeClr val="tx2">
                                  <a:lumMod val="10000"/>
                                </a:schemeClr>
                              </a:solidFill>
                              <a:latin typeface="Cambria Math" panose="02040503050406030204" pitchFamily="18" charset="0"/>
                              <a:ea typeface="Cambria Math" panose="02040503050406030204" pitchFamily="18" charset="0"/>
                            </a:rPr>
                            <m:t>𝐷</m:t>
                          </m:r>
                        </m:den>
                      </m:f>
                    </m:oMath>
                  </m:oMathPara>
                </a14:m>
                <a:endParaRPr lang="en-AU">
                  <a:solidFill>
                    <a:schemeClr val="tx2">
                      <a:lumMod val="10000"/>
                    </a:schemeClr>
                  </a:solidFill>
                </a:endParaRPr>
              </a:p>
              <a:p>
                <a:pPr marL="114300" indent="0" algn="ctr">
                  <a:buNone/>
                </a:pPr>
                <a:r>
                  <a:rPr lang="en-AU">
                    <a:solidFill>
                      <a:schemeClr val="tx2">
                        <a:lumMod val="10000"/>
                      </a:schemeClr>
                    </a:solidFill>
                  </a:rPr>
                  <a:t>which can be rearranged to</a:t>
                </a:r>
              </a:p>
              <a:p>
                <a:pPr marL="114300" indent="0" algn="just">
                  <a:buNone/>
                </a:pPr>
                <a14:m>
                  <m:oMathPara xmlns:m="http://schemas.openxmlformats.org/officeDocument/2006/math">
                    <m:oMathParaPr>
                      <m:jc m:val="centerGroup"/>
                    </m:oMathParaPr>
                    <m:oMath xmlns:m="http://schemas.openxmlformats.org/officeDocument/2006/math">
                      <m:sSub>
                        <m:sSubPr>
                          <m:ctrlPr>
                            <a:rPr lang="en-AU" i="1">
                              <a:solidFill>
                                <a:schemeClr val="tx2">
                                  <a:lumMod val="10000"/>
                                </a:schemeClr>
                              </a:solidFill>
                              <a:latin typeface="Cambria Math" panose="02040503050406030204" pitchFamily="18" charset="0"/>
                            </a:rPr>
                          </m:ctrlPr>
                        </m:sSubPr>
                        <m:e>
                          <m:r>
                            <a:rPr lang="en-AU" i="1">
                              <a:solidFill>
                                <a:schemeClr val="tx2">
                                  <a:lumMod val="10000"/>
                                </a:schemeClr>
                              </a:solidFill>
                              <a:latin typeface="Cambria Math" panose="02040503050406030204" pitchFamily="18" charset="0"/>
                            </a:rPr>
                            <m:t>𝑓</m:t>
                          </m:r>
                        </m:e>
                        <m:sub>
                          <m:r>
                            <a:rPr lang="en-AU" i="1">
                              <a:solidFill>
                                <a:schemeClr val="tx2">
                                  <a:lumMod val="10000"/>
                                </a:schemeClr>
                              </a:solidFill>
                              <a:latin typeface="Cambria Math" panose="02040503050406030204" pitchFamily="18" charset="0"/>
                            </a:rPr>
                            <m:t>𝐹</m:t>
                          </m:r>
                        </m:sub>
                      </m:sSub>
                      <m:r>
                        <a:rPr lang="en-AU" i="1">
                          <a:solidFill>
                            <a:schemeClr val="tx2">
                              <a:lumMod val="10000"/>
                            </a:schemeClr>
                          </a:solidFill>
                          <a:latin typeface="Cambria Math" panose="02040503050406030204" pitchFamily="18" charset="0"/>
                        </a:rPr>
                        <m:t>=</m:t>
                      </m:r>
                      <m:f>
                        <m:fPr>
                          <m:ctrlPr>
                            <a:rPr lang="en-AU" i="1">
                              <a:solidFill>
                                <a:schemeClr val="tx2">
                                  <a:lumMod val="10000"/>
                                </a:schemeClr>
                              </a:solidFill>
                              <a:latin typeface="Cambria Math" panose="02040503050406030204" pitchFamily="18" charset="0"/>
                            </a:rPr>
                          </m:ctrlPr>
                        </m:fPr>
                        <m:num>
                          <m:r>
                            <a:rPr lang="en-AU" i="1">
                              <a:solidFill>
                                <a:schemeClr val="tx2">
                                  <a:lumMod val="10000"/>
                                </a:schemeClr>
                              </a:solidFill>
                              <a:latin typeface="Cambria Math" panose="02040503050406030204" pitchFamily="18" charset="0"/>
                            </a:rPr>
                            <m:t>−∆</m:t>
                          </m:r>
                          <m:r>
                            <a:rPr lang="en-AU" i="1">
                              <a:solidFill>
                                <a:schemeClr val="tx2">
                                  <a:lumMod val="10000"/>
                                </a:schemeClr>
                              </a:solidFill>
                              <a:latin typeface="Cambria Math" panose="02040503050406030204" pitchFamily="18" charset="0"/>
                            </a:rPr>
                            <m:t>𝑃𝐷</m:t>
                          </m:r>
                        </m:num>
                        <m:den>
                          <m:r>
                            <a:rPr lang="en-AU" i="1">
                              <a:solidFill>
                                <a:schemeClr val="tx2">
                                  <a:lumMod val="10000"/>
                                </a:schemeClr>
                              </a:solidFill>
                              <a:latin typeface="Cambria Math" panose="02040503050406030204" pitchFamily="18" charset="0"/>
                            </a:rPr>
                            <m:t>2</m:t>
                          </m:r>
                          <m:r>
                            <a:rPr lang="en-AU" i="1">
                              <a:solidFill>
                                <a:schemeClr val="tx2">
                                  <a:lumMod val="10000"/>
                                </a:schemeClr>
                              </a:solidFill>
                              <a:latin typeface="Cambria Math" panose="02040503050406030204" pitchFamily="18" charset="0"/>
                              <a:ea typeface="Cambria Math" panose="02040503050406030204" pitchFamily="18" charset="0"/>
                            </a:rPr>
                            <m:t>𝜌</m:t>
                          </m:r>
                          <m:r>
                            <a:rPr lang="en-AU" i="1">
                              <a:solidFill>
                                <a:schemeClr val="tx2">
                                  <a:lumMod val="10000"/>
                                </a:schemeClr>
                              </a:solidFill>
                              <a:latin typeface="Cambria Math" panose="02040503050406030204" pitchFamily="18" charset="0"/>
                              <a:ea typeface="Cambria Math" panose="02040503050406030204" pitchFamily="18" charset="0"/>
                            </a:rPr>
                            <m:t>𝐿</m:t>
                          </m:r>
                          <m:sSup>
                            <m:sSupPr>
                              <m:ctrlPr>
                                <a:rPr lang="en-AU" i="1">
                                  <a:solidFill>
                                    <a:schemeClr val="tx2">
                                      <a:lumMod val="10000"/>
                                    </a:schemeClr>
                                  </a:solidFill>
                                  <a:latin typeface="Cambria Math" panose="02040503050406030204" pitchFamily="18" charset="0"/>
                                  <a:ea typeface="Cambria Math" panose="02040503050406030204" pitchFamily="18" charset="0"/>
                                </a:rPr>
                              </m:ctrlPr>
                            </m:sSupPr>
                            <m:e>
                              <m:acc>
                                <m:accPr>
                                  <m:chr m:val="̅"/>
                                  <m:ctrlPr>
                                    <a:rPr lang="en-AU" i="1">
                                      <a:solidFill>
                                        <a:schemeClr val="tx2">
                                          <a:lumMod val="10000"/>
                                        </a:schemeClr>
                                      </a:solidFill>
                                      <a:latin typeface="Cambria Math" panose="02040503050406030204" pitchFamily="18" charset="0"/>
                                      <a:ea typeface="Cambria Math" panose="02040503050406030204" pitchFamily="18" charset="0"/>
                                    </a:rPr>
                                  </m:ctrlPr>
                                </m:accPr>
                                <m:e>
                                  <m:r>
                                    <a:rPr lang="en-AU" i="1">
                                      <a:solidFill>
                                        <a:schemeClr val="tx2">
                                          <a:lumMod val="10000"/>
                                        </a:schemeClr>
                                      </a:solidFill>
                                      <a:latin typeface="Cambria Math" panose="02040503050406030204" pitchFamily="18" charset="0"/>
                                      <a:ea typeface="Cambria Math" panose="02040503050406030204" pitchFamily="18" charset="0"/>
                                    </a:rPr>
                                    <m:t>𝑉</m:t>
                                  </m:r>
                                </m:e>
                              </m:acc>
                            </m:e>
                            <m:sup>
                              <m:r>
                                <a:rPr lang="en-AU" i="1">
                                  <a:solidFill>
                                    <a:schemeClr val="tx2">
                                      <a:lumMod val="10000"/>
                                    </a:schemeClr>
                                  </a:solidFill>
                                  <a:latin typeface="Cambria Math" panose="02040503050406030204" pitchFamily="18" charset="0"/>
                                  <a:ea typeface="Cambria Math" panose="02040503050406030204" pitchFamily="18" charset="0"/>
                                </a:rPr>
                                <m:t>2</m:t>
                              </m:r>
                            </m:sup>
                          </m:sSup>
                        </m:den>
                      </m:f>
                    </m:oMath>
                  </m:oMathPara>
                </a14:m>
                <a:endParaRPr lang="en-GB">
                  <a:solidFill>
                    <a:schemeClr val="tx2">
                      <a:lumMod val="10000"/>
                    </a:schemeClr>
                  </a:solidFill>
                </a:endParaRPr>
              </a:p>
              <a:p>
                <a:pPr algn="just"/>
                <a:r>
                  <a:rPr lang="en-GB">
                    <a:solidFill>
                      <a:schemeClr val="tx2">
                        <a:lumMod val="10000"/>
                      </a:schemeClr>
                    </a:solidFill>
                  </a:rPr>
                  <a:t>Since the only unknown variable in this equation is </a:t>
                </a:r>
                <a14:m>
                  <m:oMath xmlns:m="http://schemas.openxmlformats.org/officeDocument/2006/math">
                    <m:sSub>
                      <m:sSubPr>
                        <m:ctrlPr>
                          <a:rPr lang="en-GB" b="0" i="1" smtClean="0">
                            <a:solidFill>
                              <a:schemeClr val="tx2">
                                <a:lumMod val="10000"/>
                              </a:schemeClr>
                            </a:solidFill>
                            <a:latin typeface="Cambria Math" panose="02040503050406030204" pitchFamily="18" charset="0"/>
                            <a:ea typeface="Cambria Math" panose="02040503050406030204" pitchFamily="18" charset="0"/>
                          </a:rPr>
                        </m:ctrlPr>
                      </m:sSubPr>
                      <m:e>
                        <m:r>
                          <a:rPr lang="en-GB" b="0" i="1" smtClean="0">
                            <a:solidFill>
                              <a:schemeClr val="tx2">
                                <a:lumMod val="10000"/>
                              </a:schemeClr>
                            </a:solidFill>
                            <a:latin typeface="Cambria Math" panose="02040503050406030204" pitchFamily="18" charset="0"/>
                            <a:ea typeface="Cambria Math" panose="02040503050406030204" pitchFamily="18" charset="0"/>
                          </a:rPr>
                          <m:t>𝑓</m:t>
                        </m:r>
                      </m:e>
                      <m:sub>
                        <m:r>
                          <a:rPr lang="en-GB" b="0" i="1" smtClean="0">
                            <a:solidFill>
                              <a:schemeClr val="tx2">
                                <a:lumMod val="10000"/>
                              </a:schemeClr>
                            </a:solidFill>
                            <a:latin typeface="Cambria Math" panose="02040503050406030204" pitchFamily="18" charset="0"/>
                            <a:ea typeface="Cambria Math" panose="02040503050406030204" pitchFamily="18" charset="0"/>
                          </a:rPr>
                          <m:t>𝐹</m:t>
                        </m:r>
                      </m:sub>
                    </m:sSub>
                  </m:oMath>
                </a14:m>
                <a:r>
                  <a:rPr lang="en-AU">
                    <a:solidFill>
                      <a:schemeClr val="tx2">
                        <a:lumMod val="10000"/>
                      </a:schemeClr>
                    </a:solidFill>
                  </a:rPr>
                  <a:t>, we can solve this equation using all the values of the known variables.</a:t>
                </a:r>
              </a:p>
            </p:txBody>
          </p:sp>
        </mc:Choice>
        <mc:Fallback>
          <p:sp>
            <p:nvSpPr>
              <p:cNvPr id="13" name="Google Shape;87;p7">
                <a:extLst>
                  <a:ext uri="{FF2B5EF4-FFF2-40B4-BE49-F238E27FC236}">
                    <a16:creationId xmlns:a16="http://schemas.microsoft.com/office/drawing/2014/main" id="{0E73F09E-A5DA-4CAA-81D5-ED7484C2CF97}"/>
                  </a:ext>
                </a:extLst>
              </p:cNvPr>
              <p:cNvSpPr txBox="1">
                <a:spLocks noGrp="1" noRot="1" noChangeAspect="1" noMove="1" noResize="1" noEditPoints="1" noAdjustHandles="1" noChangeArrowheads="1" noChangeShapeType="1" noTextEdit="1"/>
              </p:cNvSpPr>
              <p:nvPr>
                <p:ph type="body" idx="1"/>
              </p:nvPr>
            </p:nvSpPr>
            <p:spPr>
              <a:xfrm>
                <a:off x="284100" y="1033228"/>
                <a:ext cx="8565260" cy="3552300"/>
              </a:xfrm>
              <a:prstGeom prst="rect">
                <a:avLst/>
              </a:prstGeom>
              <a:blipFill>
                <a:blip r:embed="rId4"/>
                <a:stretch>
                  <a:fillRect r="-1068" b="-9605"/>
                </a:stretch>
              </a:blipFill>
              <a:ln>
                <a:noFill/>
              </a:ln>
            </p:spPr>
            <p:txBody>
              <a:bodyPr/>
              <a:lstStyle/>
              <a:p>
                <a:r>
                  <a:rPr lang="en-AU">
                    <a:noFill/>
                  </a:rPr>
                  <a:t> </a:t>
                </a:r>
              </a:p>
            </p:txBody>
          </p:sp>
        </mc:Fallback>
      </mc:AlternateContent>
    </p:spTree>
    <p:extLst>
      <p:ext uri="{BB962C8B-B14F-4D97-AF65-F5344CB8AC3E}">
        <p14:creationId xmlns:p14="http://schemas.microsoft.com/office/powerpoint/2010/main" val="1636802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13</a:t>
            </a:fld>
            <a:endParaRPr/>
          </a:p>
        </p:txBody>
      </p:sp>
      <mc:AlternateContent xmlns:mc="http://schemas.openxmlformats.org/markup-compatibility/2006">
        <mc:Choice xmlns:a14="http://schemas.microsoft.com/office/drawing/2010/main" Requires="a14">
          <p:sp>
            <p:nvSpPr>
              <p:cNvPr id="13" name="Google Shape;87;p7">
                <a:extLst>
                  <a:ext uri="{FF2B5EF4-FFF2-40B4-BE49-F238E27FC236}">
                    <a16:creationId xmlns:a16="http://schemas.microsoft.com/office/drawing/2014/main" id="{0E73F09E-A5DA-4CAA-81D5-ED7484C2CF97}"/>
                  </a:ext>
                </a:extLst>
              </p:cNvPr>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marL="114300" indent="0">
                  <a:buNone/>
                </a:pPr>
                <a14:m>
                  <m:oMathPara xmlns:m="http://schemas.openxmlformats.org/officeDocument/2006/math">
                    <m:oMathParaPr>
                      <m:jc m:val="center"/>
                    </m:oMathParaPr>
                    <m:oMath xmlns:m="http://schemas.openxmlformats.org/officeDocument/2006/math">
                      <m:sSub>
                        <m:sSubPr>
                          <m:ctrlPr>
                            <a:rPr lang="en-AU" i="1">
                              <a:solidFill>
                                <a:schemeClr val="tx2">
                                  <a:lumMod val="10000"/>
                                </a:schemeClr>
                              </a:solidFill>
                              <a:latin typeface="Cambria Math" panose="02040503050406030204" pitchFamily="18" charset="0"/>
                            </a:rPr>
                          </m:ctrlPr>
                        </m:sSubPr>
                        <m:e>
                          <m:r>
                            <a:rPr lang="en-AU" i="1">
                              <a:solidFill>
                                <a:schemeClr val="tx2">
                                  <a:lumMod val="10000"/>
                                </a:schemeClr>
                              </a:solidFill>
                              <a:latin typeface="Cambria Math" panose="02040503050406030204" pitchFamily="18" charset="0"/>
                            </a:rPr>
                            <m:t>𝑅𝑒</m:t>
                          </m:r>
                        </m:e>
                        <m:sub>
                          <m:r>
                            <a:rPr lang="en-AU" i="1">
                              <a:solidFill>
                                <a:schemeClr val="tx2">
                                  <a:lumMod val="10000"/>
                                </a:schemeClr>
                              </a:solidFill>
                              <a:latin typeface="Cambria Math" panose="02040503050406030204" pitchFamily="18" charset="0"/>
                            </a:rPr>
                            <m:t>𝐷</m:t>
                          </m:r>
                        </m:sub>
                      </m:sSub>
                      <m:r>
                        <a:rPr lang="en-AU" i="1">
                          <a:solidFill>
                            <a:schemeClr val="tx2">
                              <a:lumMod val="10000"/>
                            </a:schemeClr>
                          </a:solidFill>
                          <a:latin typeface="Cambria Math" panose="02040503050406030204" pitchFamily="18" charset="0"/>
                        </a:rPr>
                        <m:t>=</m:t>
                      </m:r>
                      <m:f>
                        <m:fPr>
                          <m:ctrlPr>
                            <a:rPr lang="en-AU" i="1">
                              <a:solidFill>
                                <a:schemeClr val="tx2">
                                  <a:lumMod val="10000"/>
                                </a:schemeClr>
                              </a:solidFill>
                              <a:latin typeface="Cambria Math" panose="02040503050406030204" pitchFamily="18" charset="0"/>
                            </a:rPr>
                          </m:ctrlPr>
                        </m:fPr>
                        <m:num>
                          <m:r>
                            <a:rPr lang="en-AU" i="1">
                              <a:solidFill>
                                <a:schemeClr val="tx2">
                                  <a:lumMod val="10000"/>
                                </a:schemeClr>
                              </a:solidFill>
                              <a:latin typeface="Cambria Math" panose="02040503050406030204" pitchFamily="18" charset="0"/>
                              <a:ea typeface="Cambria Math" panose="02040503050406030204" pitchFamily="18" charset="0"/>
                            </a:rPr>
                            <m:t>𝜌</m:t>
                          </m:r>
                          <m:acc>
                            <m:accPr>
                              <m:chr m:val="̅"/>
                              <m:ctrlPr>
                                <a:rPr lang="en-AU" i="1">
                                  <a:solidFill>
                                    <a:schemeClr val="tx2">
                                      <a:lumMod val="10000"/>
                                    </a:schemeClr>
                                  </a:solidFill>
                                  <a:latin typeface="Cambria Math" panose="02040503050406030204" pitchFamily="18" charset="0"/>
                                  <a:ea typeface="Cambria Math" panose="02040503050406030204" pitchFamily="18" charset="0"/>
                                </a:rPr>
                              </m:ctrlPr>
                            </m:accPr>
                            <m:e>
                              <m:r>
                                <a:rPr lang="en-AU" i="1">
                                  <a:solidFill>
                                    <a:schemeClr val="tx2">
                                      <a:lumMod val="10000"/>
                                    </a:schemeClr>
                                  </a:solidFill>
                                  <a:latin typeface="Cambria Math" panose="02040503050406030204" pitchFamily="18" charset="0"/>
                                  <a:ea typeface="Cambria Math" panose="02040503050406030204" pitchFamily="18" charset="0"/>
                                </a:rPr>
                                <m:t>𝑉</m:t>
                              </m:r>
                            </m:e>
                          </m:acc>
                          <m:r>
                            <a:rPr lang="en-AU" i="1">
                              <a:solidFill>
                                <a:schemeClr val="tx2">
                                  <a:lumMod val="10000"/>
                                </a:schemeClr>
                              </a:solidFill>
                              <a:latin typeface="Cambria Math" panose="02040503050406030204" pitchFamily="18" charset="0"/>
                            </a:rPr>
                            <m:t>𝐷</m:t>
                          </m:r>
                        </m:num>
                        <m:den>
                          <m:r>
                            <a:rPr lang="en-AU" i="1">
                              <a:solidFill>
                                <a:schemeClr val="tx2">
                                  <a:lumMod val="10000"/>
                                </a:schemeClr>
                              </a:solidFill>
                              <a:latin typeface="Cambria Math" panose="02040503050406030204" pitchFamily="18" charset="0"/>
                              <a:ea typeface="Cambria Math" panose="02040503050406030204" pitchFamily="18" charset="0"/>
                            </a:rPr>
                            <m:t>𝜇</m:t>
                          </m:r>
                        </m:den>
                      </m:f>
                    </m:oMath>
                  </m:oMathPara>
                </a14:m>
                <a:endParaRPr lang="en-AU">
                  <a:solidFill>
                    <a:schemeClr val="tx2">
                      <a:lumMod val="10000"/>
                    </a:schemeClr>
                  </a:solidFill>
                </a:endParaRPr>
              </a:p>
              <a:p>
                <a:pPr marL="114300" indent="0">
                  <a:buNone/>
                </a:pPr>
                <a:endParaRPr lang="en-AU">
                  <a:solidFill>
                    <a:schemeClr val="tx2">
                      <a:lumMod val="10000"/>
                    </a:schemeClr>
                  </a:solidFill>
                </a:endParaRPr>
              </a:p>
              <a:p>
                <a:r>
                  <a:rPr lang="en-AU">
                    <a:solidFill>
                      <a:schemeClr val="tx2">
                        <a:lumMod val="10000"/>
                      </a:schemeClr>
                    </a:solidFill>
                  </a:rPr>
                  <a:t>where </a:t>
                </a:r>
                <a14:m>
                  <m:oMath xmlns:m="http://schemas.openxmlformats.org/officeDocument/2006/math">
                    <m:r>
                      <a:rPr lang="en-AU" i="1">
                        <a:solidFill>
                          <a:schemeClr val="tx2">
                            <a:lumMod val="10000"/>
                          </a:schemeClr>
                        </a:solidFill>
                        <a:latin typeface="Cambria Math" panose="02040503050406030204" pitchFamily="18" charset="0"/>
                        <a:ea typeface="Cambria Math" panose="02040503050406030204" pitchFamily="18" charset="0"/>
                      </a:rPr>
                      <m:t>𝜇</m:t>
                    </m:r>
                  </m:oMath>
                </a14:m>
                <a:r>
                  <a:rPr lang="en-AU">
                    <a:solidFill>
                      <a:schemeClr val="tx2">
                        <a:lumMod val="10000"/>
                      </a:schemeClr>
                    </a:solidFill>
                  </a:rPr>
                  <a:t> is the viscosity of water.</a:t>
                </a:r>
              </a:p>
              <a:p>
                <a14:m>
                  <m:oMath xmlns:m="http://schemas.openxmlformats.org/officeDocument/2006/math">
                    <m:r>
                      <a:rPr lang="en-AU" i="1">
                        <a:solidFill>
                          <a:schemeClr val="tx2">
                            <a:lumMod val="10000"/>
                          </a:schemeClr>
                        </a:solidFill>
                        <a:latin typeface="Cambria Math" panose="02040503050406030204" pitchFamily="18" charset="0"/>
                        <a:ea typeface="Cambria Math" panose="02040503050406030204" pitchFamily="18" charset="0"/>
                      </a:rPr>
                      <m:t>𝜌</m:t>
                    </m:r>
                  </m:oMath>
                </a14:m>
                <a:r>
                  <a:rPr lang="en-AU">
                    <a:solidFill>
                      <a:schemeClr val="tx2">
                        <a:lumMod val="10000"/>
                      </a:schemeClr>
                    </a:solidFill>
                  </a:rPr>
                  <a:t> is the density of water.</a:t>
                </a:r>
              </a:p>
              <a:p>
                <a14:m>
                  <m:oMath xmlns:m="http://schemas.openxmlformats.org/officeDocument/2006/math">
                    <m:r>
                      <a:rPr lang="en-AU" i="1">
                        <a:solidFill>
                          <a:schemeClr val="tx2">
                            <a:lumMod val="10000"/>
                          </a:schemeClr>
                        </a:solidFill>
                        <a:latin typeface="Cambria Math" panose="02040503050406030204" pitchFamily="18" charset="0"/>
                      </a:rPr>
                      <m:t>𝐷</m:t>
                    </m:r>
                  </m:oMath>
                </a14:m>
                <a:r>
                  <a:rPr lang="en-AU">
                    <a:solidFill>
                      <a:schemeClr val="tx2">
                        <a:lumMod val="10000"/>
                      </a:schemeClr>
                    </a:solidFill>
                  </a:rPr>
                  <a:t> is the diameter of the cross-sectional area of the pipe.</a:t>
                </a:r>
              </a:p>
              <a:p>
                <a14:m>
                  <m:oMath xmlns:m="http://schemas.openxmlformats.org/officeDocument/2006/math">
                    <m:acc>
                      <m:accPr>
                        <m:chr m:val="̅"/>
                        <m:ctrlPr>
                          <a:rPr lang="en-AU" i="1">
                            <a:solidFill>
                              <a:schemeClr val="tx2">
                                <a:lumMod val="10000"/>
                              </a:schemeClr>
                            </a:solidFill>
                            <a:latin typeface="Cambria Math" panose="02040503050406030204" pitchFamily="18" charset="0"/>
                            <a:ea typeface="Cambria Math" panose="02040503050406030204" pitchFamily="18" charset="0"/>
                          </a:rPr>
                        </m:ctrlPr>
                      </m:accPr>
                      <m:e>
                        <m:r>
                          <a:rPr lang="en-AU" i="1">
                            <a:solidFill>
                              <a:schemeClr val="tx2">
                                <a:lumMod val="10000"/>
                              </a:schemeClr>
                            </a:solidFill>
                            <a:latin typeface="Cambria Math" panose="02040503050406030204" pitchFamily="18" charset="0"/>
                            <a:ea typeface="Cambria Math" panose="02040503050406030204" pitchFamily="18" charset="0"/>
                          </a:rPr>
                          <m:t>𝑉</m:t>
                        </m:r>
                      </m:e>
                    </m:acc>
                  </m:oMath>
                </a14:m>
                <a:r>
                  <a:rPr lang="en-AU">
                    <a:solidFill>
                      <a:schemeClr val="tx2">
                        <a:lumMod val="10000"/>
                      </a:schemeClr>
                    </a:solidFill>
                  </a:rPr>
                  <a:t> is the velocity of the fluid.</a:t>
                </a:r>
              </a:p>
            </p:txBody>
          </p:sp>
        </mc:Choice>
        <mc:Fallback>
          <p:sp>
            <p:nvSpPr>
              <p:cNvPr id="13" name="Google Shape;87;p7">
                <a:extLst>
                  <a:ext uri="{FF2B5EF4-FFF2-40B4-BE49-F238E27FC236}">
                    <a16:creationId xmlns:a16="http://schemas.microsoft.com/office/drawing/2014/main" id="{0E73F09E-A5DA-4CAA-81D5-ED7484C2CF97}"/>
                  </a:ext>
                </a:extLst>
              </p:cNvPr>
              <p:cNvSpPr txBox="1">
                <a:spLocks noGrp="1" noRot="1" noChangeAspect="1" noMove="1" noResize="1" noEditPoints="1" noAdjustHandles="1" noChangeArrowheads="1" noChangeShapeType="1" noTextEdit="1"/>
              </p:cNvSpPr>
              <p:nvPr>
                <p:ph type="body" idx="1"/>
              </p:nvPr>
            </p:nvSpPr>
            <p:spPr>
              <a:xfrm>
                <a:off x="284100" y="1033228"/>
                <a:ext cx="8565260" cy="3552300"/>
              </a:xfrm>
              <a:prstGeom prst="rect">
                <a:avLst/>
              </a:prstGeom>
              <a:blipFill>
                <a:blip r:embed="rId3"/>
                <a:stretch>
                  <a:fillRect/>
                </a:stretch>
              </a:blipFill>
              <a:ln>
                <a:noFill/>
              </a:ln>
            </p:spPr>
            <p:txBody>
              <a:bodyPr/>
              <a:lstStyle/>
              <a:p>
                <a:r>
                  <a:rPr lang="en-AU">
                    <a:noFill/>
                  </a:rPr>
                  <a:t> </a:t>
                </a:r>
              </a:p>
            </p:txBody>
          </p:sp>
        </mc:Fallback>
      </mc:AlternateContent>
      <p:sp>
        <p:nvSpPr>
          <p:cNvPr id="7" name="Google Shape;85;p7">
            <a:extLst>
              <a:ext uri="{FF2B5EF4-FFF2-40B4-BE49-F238E27FC236}">
                <a16:creationId xmlns:a16="http://schemas.microsoft.com/office/drawing/2014/main" id="{A51CCF37-212B-4172-805C-4F80B13B9320}"/>
              </a:ext>
            </a:extLst>
          </p:cNvPr>
          <p:cNvSpPr txBox="1">
            <a:spLocks noGrp="1"/>
          </p:cNvSpPr>
          <p:nvPr>
            <p:ph type="title"/>
          </p:nvPr>
        </p:nvSpPr>
        <p:spPr>
          <a:xfrm>
            <a:off x="893700" y="217612"/>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Finding Reynolds Number</a:t>
            </a:r>
          </a:p>
        </p:txBody>
      </p:sp>
    </p:spTree>
    <p:extLst>
      <p:ext uri="{BB962C8B-B14F-4D97-AF65-F5344CB8AC3E}">
        <p14:creationId xmlns:p14="http://schemas.microsoft.com/office/powerpoint/2010/main" val="139104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4"/>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Justifications</a:t>
            </a:r>
            <a:endParaRPr sz="5400" b="1">
              <a:solidFill>
                <a:schemeClr val="lt1"/>
              </a:solidFill>
            </a:endParaRPr>
          </a:p>
        </p:txBody>
      </p:sp>
      <p:sp>
        <p:nvSpPr>
          <p:cNvPr id="145" name="Google Shape;145;p14"/>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Choices Made in Experimental Procedures</a:t>
            </a:r>
            <a:endParaRPr/>
          </a:p>
        </p:txBody>
      </p:sp>
      <p:sp>
        <p:nvSpPr>
          <p:cNvPr id="146" name="Google Shape;146;p14"/>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14</a:t>
            </a:fld>
            <a:endParaRPr/>
          </a:p>
        </p:txBody>
      </p:sp>
      <p:pic>
        <p:nvPicPr>
          <p:cNvPr id="147" name="Google Shape;147;p14" descr="A picture containing clock&#10;&#10;Description automatically generated"/>
          <p:cNvPicPr preferRelativeResize="0"/>
          <p:nvPr/>
        </p:nvPicPr>
        <p:blipFill rotWithShape="1">
          <a:blip r:embed="rId3">
            <a:alphaModFix/>
          </a:blip>
          <a:srcRect/>
          <a:stretch/>
        </p:blipFill>
        <p:spPr>
          <a:xfrm>
            <a:off x="6822745" y="3407698"/>
            <a:ext cx="1635455" cy="163545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15</a:t>
            </a:fld>
            <a:endParaRPr/>
          </a:p>
        </p:txBody>
      </p:sp>
      <p:sp>
        <p:nvSpPr>
          <p:cNvPr id="7" name="Google Shape;85;p7">
            <a:extLst>
              <a:ext uri="{FF2B5EF4-FFF2-40B4-BE49-F238E27FC236}">
                <a16:creationId xmlns:a16="http://schemas.microsoft.com/office/drawing/2014/main" id="{C8D611A4-EE38-4D50-AC90-4B07FBE1207F}"/>
              </a:ext>
            </a:extLst>
          </p:cNvPr>
          <p:cNvSpPr txBox="1">
            <a:spLocks/>
          </p:cNvSpPr>
          <p:nvPr/>
        </p:nvSpPr>
        <p:spPr>
          <a:xfrm>
            <a:off x="893700" y="217612"/>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AU" b="1">
                <a:solidFill>
                  <a:srgbClr val="0276BA"/>
                </a:solidFill>
              </a:rPr>
              <a:t>Number of Runs</a:t>
            </a:r>
          </a:p>
        </p:txBody>
      </p:sp>
      <p:pic>
        <p:nvPicPr>
          <p:cNvPr id="5" name="Picture 4">
            <a:extLst>
              <a:ext uri="{FF2B5EF4-FFF2-40B4-BE49-F238E27FC236}">
                <a16:creationId xmlns:a16="http://schemas.microsoft.com/office/drawing/2014/main" id="{50B03188-FD0D-2F4B-9FF6-35DA486F2D1F}"/>
              </a:ext>
            </a:extLst>
          </p:cNvPr>
          <p:cNvPicPr>
            <a:picLocks noChangeAspect="1"/>
          </p:cNvPicPr>
          <p:nvPr/>
        </p:nvPicPr>
        <p:blipFill>
          <a:blip r:embed="rId3"/>
          <a:stretch>
            <a:fillRect/>
          </a:stretch>
        </p:blipFill>
        <p:spPr>
          <a:xfrm rot="5400000">
            <a:off x="2490206" y="-217894"/>
            <a:ext cx="4163588" cy="5892001"/>
          </a:xfrm>
          <a:prstGeom prst="rect">
            <a:avLst/>
          </a:prstGeom>
        </p:spPr>
      </p:pic>
      <p:sp>
        <p:nvSpPr>
          <p:cNvPr id="6" name="Rounded Rectangle 5">
            <a:extLst>
              <a:ext uri="{FF2B5EF4-FFF2-40B4-BE49-F238E27FC236}">
                <a16:creationId xmlns:a16="http://schemas.microsoft.com/office/drawing/2014/main" id="{66E16512-F7C2-0B41-B0AA-5B384F73113D}"/>
              </a:ext>
            </a:extLst>
          </p:cNvPr>
          <p:cNvSpPr/>
          <p:nvPr/>
        </p:nvSpPr>
        <p:spPr>
          <a:xfrm>
            <a:off x="2231136" y="1197865"/>
            <a:ext cx="493776" cy="3392424"/>
          </a:xfrm>
          <a:prstGeom prst="roundRect">
            <a:avLst/>
          </a:prstGeom>
          <a:solidFill>
            <a:srgbClr val="FFFF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ounded Rectangle 9">
            <a:extLst>
              <a:ext uri="{FF2B5EF4-FFF2-40B4-BE49-F238E27FC236}">
                <a16:creationId xmlns:a16="http://schemas.microsoft.com/office/drawing/2014/main" id="{CA71DBF9-441A-A845-928B-CB801CE91162}"/>
              </a:ext>
            </a:extLst>
          </p:cNvPr>
          <p:cNvSpPr/>
          <p:nvPr/>
        </p:nvSpPr>
        <p:spPr>
          <a:xfrm>
            <a:off x="2724912" y="1197865"/>
            <a:ext cx="146304" cy="3392424"/>
          </a:xfrm>
          <a:prstGeom prst="roundRect">
            <a:avLst/>
          </a:prstGeom>
          <a:solidFill>
            <a:srgbClr val="00B0F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ounded Rectangle 10">
            <a:extLst>
              <a:ext uri="{FF2B5EF4-FFF2-40B4-BE49-F238E27FC236}">
                <a16:creationId xmlns:a16="http://schemas.microsoft.com/office/drawing/2014/main" id="{212879AF-BAF0-0E44-8815-AD927E839336}"/>
              </a:ext>
            </a:extLst>
          </p:cNvPr>
          <p:cNvSpPr/>
          <p:nvPr/>
        </p:nvSpPr>
        <p:spPr>
          <a:xfrm>
            <a:off x="2871216" y="1197864"/>
            <a:ext cx="3968496" cy="3392424"/>
          </a:xfrm>
          <a:prstGeom prst="roundRect">
            <a:avLst>
              <a:gd name="adj" fmla="val 4009"/>
            </a:avLst>
          </a:prstGeom>
          <a:solidFill>
            <a:srgbClr val="FF0000">
              <a:alpha val="2196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2" name="Straight Arrow Connector 11">
            <a:extLst>
              <a:ext uri="{FF2B5EF4-FFF2-40B4-BE49-F238E27FC236}">
                <a16:creationId xmlns:a16="http://schemas.microsoft.com/office/drawing/2014/main" id="{9705CAF7-8CA5-2248-B336-4AFD0C19C296}"/>
              </a:ext>
            </a:extLst>
          </p:cNvPr>
          <p:cNvCxnSpPr>
            <a:cxnSpLocks/>
          </p:cNvCxnSpPr>
          <p:nvPr/>
        </p:nvCxnSpPr>
        <p:spPr>
          <a:xfrm>
            <a:off x="1479695" y="1503712"/>
            <a:ext cx="713232" cy="151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FF3CEF-B313-BF4C-8431-470F2929EA68}"/>
              </a:ext>
            </a:extLst>
          </p:cNvPr>
          <p:cNvCxnSpPr>
            <a:cxnSpLocks/>
          </p:cNvCxnSpPr>
          <p:nvPr/>
        </p:nvCxnSpPr>
        <p:spPr>
          <a:xfrm flipV="1">
            <a:off x="1801851" y="4499328"/>
            <a:ext cx="874813" cy="455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834A95E-47BE-4044-B80C-668B075B548C}"/>
              </a:ext>
            </a:extLst>
          </p:cNvPr>
          <p:cNvCxnSpPr>
            <a:cxnSpLocks/>
          </p:cNvCxnSpPr>
          <p:nvPr/>
        </p:nvCxnSpPr>
        <p:spPr>
          <a:xfrm flipH="1" flipV="1">
            <a:off x="6949440" y="1721083"/>
            <a:ext cx="606770" cy="5890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B3230B5-204E-0F4D-943B-F18DE533E304}"/>
              </a:ext>
            </a:extLst>
          </p:cNvPr>
          <p:cNvSpPr txBox="1"/>
          <p:nvPr/>
        </p:nvSpPr>
        <p:spPr>
          <a:xfrm>
            <a:off x="333888" y="1083985"/>
            <a:ext cx="1413233" cy="523220"/>
          </a:xfrm>
          <a:prstGeom prst="rect">
            <a:avLst/>
          </a:prstGeom>
          <a:noFill/>
        </p:spPr>
        <p:txBody>
          <a:bodyPr wrap="square" rtlCol="0">
            <a:spAutoFit/>
          </a:bodyPr>
          <a:lstStyle/>
          <a:p>
            <a:r>
              <a:rPr lang="en-AU">
                <a:solidFill>
                  <a:schemeClr val="tx2">
                    <a:lumMod val="10000"/>
                  </a:schemeClr>
                </a:solidFill>
                <a:latin typeface="Lato" panose="020F0302020204030203" pitchFamily="34" charset="77"/>
              </a:rPr>
              <a:t>Laminar flow: Re &lt; 2000</a:t>
            </a:r>
            <a:endParaRPr lang="en-AU">
              <a:latin typeface="Lato" panose="020F0302020204030203" pitchFamily="34" charset="77"/>
            </a:endParaRPr>
          </a:p>
        </p:txBody>
      </p:sp>
      <p:sp>
        <p:nvSpPr>
          <p:cNvPr id="24" name="Rectangle 23">
            <a:extLst>
              <a:ext uri="{FF2B5EF4-FFF2-40B4-BE49-F238E27FC236}">
                <a16:creationId xmlns:a16="http://schemas.microsoft.com/office/drawing/2014/main" id="{1D919F0B-4716-3C49-89E1-10BEB1E8269B}"/>
              </a:ext>
            </a:extLst>
          </p:cNvPr>
          <p:cNvSpPr/>
          <p:nvPr/>
        </p:nvSpPr>
        <p:spPr>
          <a:xfrm>
            <a:off x="218248" y="4235578"/>
            <a:ext cx="1644512" cy="523220"/>
          </a:xfrm>
          <a:prstGeom prst="rect">
            <a:avLst/>
          </a:prstGeom>
        </p:spPr>
        <p:txBody>
          <a:bodyPr wrap="square">
            <a:spAutoFit/>
          </a:bodyPr>
          <a:lstStyle/>
          <a:p>
            <a:r>
              <a:rPr lang="en-AU">
                <a:solidFill>
                  <a:schemeClr val="tx2">
                    <a:lumMod val="10000"/>
                  </a:schemeClr>
                </a:solidFill>
                <a:latin typeface="Lato" panose="020F0302020204030203" pitchFamily="34" charset="77"/>
              </a:rPr>
              <a:t>Transition flow: 2000 &lt; Re &lt; 3000</a:t>
            </a:r>
            <a:endParaRPr lang="en-AU">
              <a:latin typeface="Lato" panose="020F0302020204030203" pitchFamily="34" charset="77"/>
            </a:endParaRPr>
          </a:p>
        </p:txBody>
      </p:sp>
      <p:sp>
        <p:nvSpPr>
          <p:cNvPr id="26" name="Rectangle 25">
            <a:extLst>
              <a:ext uri="{FF2B5EF4-FFF2-40B4-BE49-F238E27FC236}">
                <a16:creationId xmlns:a16="http://schemas.microsoft.com/office/drawing/2014/main" id="{8D3193E5-8747-7F4A-A96A-38E0A35891D3}"/>
              </a:ext>
            </a:extLst>
          </p:cNvPr>
          <p:cNvSpPr/>
          <p:nvPr/>
        </p:nvSpPr>
        <p:spPr>
          <a:xfrm>
            <a:off x="7333618" y="2310141"/>
            <a:ext cx="1476494" cy="523220"/>
          </a:xfrm>
          <a:prstGeom prst="rect">
            <a:avLst/>
          </a:prstGeom>
        </p:spPr>
        <p:txBody>
          <a:bodyPr wrap="square">
            <a:spAutoFit/>
          </a:bodyPr>
          <a:lstStyle/>
          <a:p>
            <a:r>
              <a:rPr lang="en-AU">
                <a:solidFill>
                  <a:schemeClr val="tx2">
                    <a:lumMod val="10000"/>
                  </a:schemeClr>
                </a:solidFill>
                <a:latin typeface="Lato" panose="020F0302020204030203" pitchFamily="34" charset="77"/>
              </a:rPr>
              <a:t>Turbulent flow: Re &gt; 3000</a:t>
            </a:r>
            <a:endParaRPr lang="en-AU">
              <a:latin typeface="Lato" panose="020F0302020204030203" pitchFamily="34" charset="77"/>
            </a:endParaRPr>
          </a:p>
        </p:txBody>
      </p:sp>
    </p:spTree>
    <p:extLst>
      <p:ext uri="{BB962C8B-B14F-4D97-AF65-F5344CB8AC3E}">
        <p14:creationId xmlns:p14="http://schemas.microsoft.com/office/powerpoint/2010/main" val="50097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3" name="Google Shape;153;p1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16</a:t>
            </a:fld>
            <a:endParaRPr/>
          </a:p>
        </p:txBody>
      </p:sp>
      <mc:AlternateContent xmlns:mc="http://schemas.openxmlformats.org/markup-compatibility/2006">
        <mc:Choice xmlns:a14="http://schemas.microsoft.com/office/drawing/2010/main" Requires="a14">
          <p:sp>
            <p:nvSpPr>
              <p:cNvPr id="154" name="Google Shape;154;p15"/>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algn="just"/>
                <a:r>
                  <a:rPr lang="en-AU">
                    <a:solidFill>
                      <a:schemeClr val="tx2">
                        <a:lumMod val="10000"/>
                      </a:schemeClr>
                    </a:solidFill>
                  </a:rPr>
                  <a:t>We can rearrange the equation for Re to find the volumetric flow rates corresponding to each flow regimes.</a:t>
                </a:r>
              </a:p>
              <a:p>
                <a:endParaRPr lang="en-AU">
                  <a:solidFill>
                    <a:schemeClr val="tx2">
                      <a:lumMod val="10000"/>
                    </a:schemeClr>
                  </a:solidFill>
                </a:endParaRPr>
              </a:p>
              <a:p>
                <a:pPr marL="114300" indent="0" algn="ctr">
                  <a:buNone/>
                </a:pPr>
                <a14:m>
                  <m:oMathPara xmlns:m="http://schemas.openxmlformats.org/officeDocument/2006/math">
                    <m:oMathParaPr>
                      <m:jc m:val="centerGroup"/>
                    </m:oMathParaPr>
                    <m:oMath xmlns:m="http://schemas.openxmlformats.org/officeDocument/2006/math">
                      <m:acc>
                        <m:accPr>
                          <m:chr m:val="̅"/>
                          <m:ctrlPr>
                            <a:rPr lang="en-AU" i="1" smtClean="0">
                              <a:solidFill>
                                <a:schemeClr val="tx2">
                                  <a:lumMod val="10000"/>
                                </a:schemeClr>
                              </a:solidFill>
                              <a:latin typeface="Cambria Math" panose="02040503050406030204" pitchFamily="18" charset="0"/>
                            </a:rPr>
                          </m:ctrlPr>
                        </m:accPr>
                        <m:e>
                          <m:r>
                            <a:rPr lang="en-AU" b="0" i="1" smtClean="0">
                              <a:solidFill>
                                <a:schemeClr val="tx2">
                                  <a:lumMod val="10000"/>
                                </a:schemeClr>
                              </a:solidFill>
                              <a:latin typeface="Cambria Math" panose="02040503050406030204" pitchFamily="18" charset="0"/>
                            </a:rPr>
                            <m:t>𝑉</m:t>
                          </m:r>
                        </m:e>
                      </m:acc>
                      <m:r>
                        <a:rPr lang="en-AU" b="0" i="1" smtClean="0">
                          <a:solidFill>
                            <a:schemeClr val="tx2">
                              <a:lumMod val="10000"/>
                            </a:schemeClr>
                          </a:solidFill>
                          <a:latin typeface="Cambria Math" panose="02040503050406030204" pitchFamily="18" charset="0"/>
                        </a:rPr>
                        <m:t>=</m:t>
                      </m:r>
                      <m:f>
                        <m:fPr>
                          <m:ctrlPr>
                            <a:rPr lang="en-AU" b="0" i="1" smtClean="0">
                              <a:solidFill>
                                <a:schemeClr val="tx2">
                                  <a:lumMod val="10000"/>
                                </a:schemeClr>
                              </a:solidFill>
                              <a:latin typeface="Cambria Math" panose="02040503050406030204" pitchFamily="18" charset="0"/>
                            </a:rPr>
                          </m:ctrlPr>
                        </m:fPr>
                        <m:num>
                          <m:r>
                            <a:rPr lang="en-AU" b="0" i="1" smtClean="0">
                              <a:solidFill>
                                <a:schemeClr val="tx2">
                                  <a:lumMod val="10000"/>
                                </a:schemeClr>
                              </a:solidFill>
                              <a:latin typeface="Cambria Math" panose="02040503050406030204" pitchFamily="18" charset="0"/>
                            </a:rPr>
                            <m:t>𝑅𝑒</m:t>
                          </m:r>
                          <m:r>
                            <a:rPr lang="en-AU" b="0" i="1" smtClean="0">
                              <a:solidFill>
                                <a:schemeClr val="tx2">
                                  <a:lumMod val="10000"/>
                                </a:schemeClr>
                              </a:solidFill>
                              <a:latin typeface="Cambria Math" panose="02040503050406030204" pitchFamily="18" charset="0"/>
                              <a:ea typeface="Cambria Math" panose="02040503050406030204" pitchFamily="18" charset="0"/>
                            </a:rPr>
                            <m:t>𝜇</m:t>
                          </m:r>
                        </m:num>
                        <m:den>
                          <m:r>
                            <a:rPr lang="en-AU" b="0" i="1" smtClean="0">
                              <a:solidFill>
                                <a:schemeClr val="tx2">
                                  <a:lumMod val="10000"/>
                                </a:schemeClr>
                              </a:solidFill>
                              <a:latin typeface="Cambria Math" panose="02040503050406030204" pitchFamily="18" charset="0"/>
                              <a:ea typeface="Cambria Math" panose="02040503050406030204" pitchFamily="18" charset="0"/>
                            </a:rPr>
                            <m:t>𝜌</m:t>
                          </m:r>
                          <m:r>
                            <a:rPr lang="en-AU" b="0" i="1" smtClean="0">
                              <a:solidFill>
                                <a:schemeClr val="tx2">
                                  <a:lumMod val="10000"/>
                                </a:schemeClr>
                              </a:solidFill>
                              <a:latin typeface="Cambria Math" panose="02040503050406030204" pitchFamily="18" charset="0"/>
                              <a:ea typeface="Cambria Math" panose="02040503050406030204" pitchFamily="18" charset="0"/>
                            </a:rPr>
                            <m:t>𝐷</m:t>
                          </m:r>
                        </m:den>
                      </m:f>
                    </m:oMath>
                  </m:oMathPara>
                </a14:m>
                <a:endParaRPr lang="en-AU" b="0">
                  <a:solidFill>
                    <a:schemeClr val="tx2">
                      <a:lumMod val="10000"/>
                    </a:schemeClr>
                  </a:solidFill>
                  <a:ea typeface="Cambria Math" panose="02040503050406030204" pitchFamily="18" charset="0"/>
                </a:endParaRPr>
              </a:p>
              <a:p>
                <a:pPr marL="114300" indent="0" algn="ctr">
                  <a:buNone/>
                </a:pPr>
                <a:endParaRPr lang="en-AU">
                  <a:solidFill>
                    <a:schemeClr val="tx2">
                      <a:lumMod val="10000"/>
                    </a:schemeClr>
                  </a:solidFill>
                </a:endParaRPr>
              </a:p>
              <a:p>
                <a:pPr marL="114300" indent="0" algn="ctr">
                  <a:buNone/>
                </a:pPr>
                <a:r>
                  <a:rPr lang="en-AU">
                    <a:solidFill>
                      <a:schemeClr val="tx2">
                        <a:lumMod val="10000"/>
                      </a:schemeClr>
                    </a:solidFill>
                  </a:rPr>
                  <a:t>and </a:t>
                </a:r>
                <a14:m>
                  <m:oMath xmlns:m="http://schemas.openxmlformats.org/officeDocument/2006/math">
                    <m:r>
                      <m:rPr>
                        <m:sty m:val="p"/>
                      </m:rPr>
                      <a:rPr lang="en-AU" dirty="0">
                        <a:solidFill>
                          <a:schemeClr val="tx2">
                            <a:lumMod val="10000"/>
                          </a:schemeClr>
                        </a:solidFill>
                        <a:latin typeface="Cambria Math" panose="02040503050406030204" pitchFamily="18" charset="0"/>
                      </a:rPr>
                      <m:t>Q</m:t>
                    </m:r>
                    <m:r>
                      <a:rPr lang="en-AU" b="0" i="1" smtClean="0">
                        <a:solidFill>
                          <a:schemeClr val="tx2">
                            <a:lumMod val="10000"/>
                          </a:schemeClr>
                        </a:solidFill>
                        <a:latin typeface="Cambria Math" panose="02040503050406030204" pitchFamily="18" charset="0"/>
                      </a:rPr>
                      <m:t>=</m:t>
                    </m:r>
                    <m:acc>
                      <m:accPr>
                        <m:chr m:val="̅"/>
                        <m:ctrlPr>
                          <a:rPr lang="en-AU" b="0" i="1" smtClean="0">
                            <a:solidFill>
                              <a:schemeClr val="tx2">
                                <a:lumMod val="10000"/>
                              </a:schemeClr>
                            </a:solidFill>
                            <a:latin typeface="Cambria Math" panose="02040503050406030204" pitchFamily="18" charset="0"/>
                          </a:rPr>
                        </m:ctrlPr>
                      </m:accPr>
                      <m:e>
                        <m:r>
                          <a:rPr lang="en-AU" b="0" i="1" smtClean="0">
                            <a:solidFill>
                              <a:schemeClr val="tx2">
                                <a:lumMod val="10000"/>
                              </a:schemeClr>
                            </a:solidFill>
                            <a:latin typeface="Cambria Math" panose="02040503050406030204" pitchFamily="18" charset="0"/>
                          </a:rPr>
                          <m:t>𝑉</m:t>
                        </m:r>
                      </m:e>
                    </m:acc>
                    <m:r>
                      <a:rPr lang="en-AU" i="1">
                        <a:solidFill>
                          <a:schemeClr val="tx2">
                            <a:lumMod val="10000"/>
                          </a:schemeClr>
                        </a:solidFill>
                        <a:latin typeface="Cambria Math" panose="02040503050406030204" pitchFamily="18" charset="0"/>
                        <a:ea typeface="Cambria Math" panose="02040503050406030204" pitchFamily="18" charset="0"/>
                      </a:rPr>
                      <m:t>∙</m:t>
                    </m:r>
                    <m:r>
                      <a:rPr lang="en-AU" b="0" i="1" smtClean="0">
                        <a:solidFill>
                          <a:schemeClr val="tx2">
                            <a:lumMod val="10000"/>
                          </a:schemeClr>
                        </a:solidFill>
                        <a:latin typeface="Cambria Math" panose="02040503050406030204" pitchFamily="18" charset="0"/>
                      </a:rPr>
                      <m:t>𝐴</m:t>
                    </m:r>
                  </m:oMath>
                </a14:m>
                <a:endParaRPr lang="en-AU">
                  <a:solidFill>
                    <a:schemeClr val="tx2">
                      <a:lumMod val="10000"/>
                    </a:schemeClr>
                  </a:solidFill>
                </a:endParaRPr>
              </a:p>
            </p:txBody>
          </p:sp>
        </mc:Choice>
        <mc:Fallback>
          <p:sp>
            <p:nvSpPr>
              <p:cNvPr id="154" name="Google Shape;154;p15"/>
              <p:cNvSpPr txBox="1">
                <a:spLocks noGrp="1" noRot="1" noChangeAspect="1" noMove="1" noResize="1" noEditPoints="1" noAdjustHandles="1" noChangeArrowheads="1" noChangeShapeType="1" noTextEdit="1"/>
              </p:cNvSpPr>
              <p:nvPr>
                <p:ph type="body" idx="1"/>
              </p:nvPr>
            </p:nvSpPr>
            <p:spPr>
              <a:xfrm>
                <a:off x="284100" y="1033228"/>
                <a:ext cx="8565260" cy="3552300"/>
              </a:xfrm>
              <a:prstGeom prst="rect">
                <a:avLst/>
              </a:prstGeom>
              <a:blipFill>
                <a:blip r:embed="rId3"/>
                <a:stretch>
                  <a:fillRect r="-1068"/>
                </a:stretch>
              </a:blipFill>
              <a:ln>
                <a:noFill/>
              </a:ln>
            </p:spPr>
            <p:txBody>
              <a:bodyPr/>
              <a:lstStyle/>
              <a:p>
                <a:r>
                  <a:rPr lang="en-AU">
                    <a:noFill/>
                  </a:rPr>
                  <a:t> </a:t>
                </a:r>
              </a:p>
            </p:txBody>
          </p:sp>
        </mc:Fallback>
      </mc:AlternateContent>
      <p:sp>
        <p:nvSpPr>
          <p:cNvPr id="7" name="Google Shape;85;p7">
            <a:extLst>
              <a:ext uri="{FF2B5EF4-FFF2-40B4-BE49-F238E27FC236}">
                <a16:creationId xmlns:a16="http://schemas.microsoft.com/office/drawing/2014/main" id="{C8D611A4-EE38-4D50-AC90-4B07FBE1207F}"/>
              </a:ext>
            </a:extLst>
          </p:cNvPr>
          <p:cNvSpPr txBox="1">
            <a:spLocks/>
          </p:cNvSpPr>
          <p:nvPr/>
        </p:nvSpPr>
        <p:spPr>
          <a:xfrm>
            <a:off x="893700" y="217612"/>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AU" b="1">
                <a:solidFill>
                  <a:srgbClr val="0276BA"/>
                </a:solidFill>
              </a:rPr>
              <a:t>Number of Runs</a:t>
            </a:r>
          </a:p>
        </p:txBody>
      </p:sp>
    </p:spTree>
    <p:extLst>
      <p:ext uri="{BB962C8B-B14F-4D97-AF65-F5344CB8AC3E}">
        <p14:creationId xmlns:p14="http://schemas.microsoft.com/office/powerpoint/2010/main" val="251149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Flow Rate Increments</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17</a:t>
            </a:fld>
            <a:endParaRPr/>
          </a:p>
        </p:txBody>
      </p:sp>
      <p:sp>
        <p:nvSpPr>
          <p:cNvPr id="3" name="Text Placeholder 2">
            <a:extLst>
              <a:ext uri="{FF2B5EF4-FFF2-40B4-BE49-F238E27FC236}">
                <a16:creationId xmlns:a16="http://schemas.microsoft.com/office/drawing/2014/main" id="{32A23841-0B08-CC46-8088-0DEB9AB2245A}"/>
              </a:ext>
            </a:extLst>
          </p:cNvPr>
          <p:cNvSpPr>
            <a:spLocks noGrp="1"/>
          </p:cNvSpPr>
          <p:nvPr>
            <p:ph type="body" idx="1"/>
          </p:nvPr>
        </p:nvSpPr>
        <p:spPr>
          <a:xfrm>
            <a:off x="893700" y="1144633"/>
            <a:ext cx="6912276" cy="3552300"/>
          </a:xfrm>
        </p:spPr>
        <p:txBody>
          <a:bodyPr/>
          <a:lstStyle/>
          <a:p>
            <a:pPr algn="just"/>
            <a:r>
              <a:rPr lang="en-AU" dirty="0">
                <a:solidFill>
                  <a:schemeClr val="tx2">
                    <a:lumMod val="10000"/>
                  </a:schemeClr>
                </a:solidFill>
              </a:rPr>
              <a:t>We want to do 7-10 runs in each flow regime, considering the time limitation for the experiment.</a:t>
            </a:r>
          </a:p>
          <a:p>
            <a:pPr algn="just"/>
            <a:endParaRPr lang="en-AU" dirty="0"/>
          </a:p>
        </p:txBody>
      </p:sp>
      <p:graphicFrame>
        <p:nvGraphicFramePr>
          <p:cNvPr id="4" name="Table 4">
            <a:extLst>
              <a:ext uri="{FF2B5EF4-FFF2-40B4-BE49-F238E27FC236}">
                <a16:creationId xmlns:a16="http://schemas.microsoft.com/office/drawing/2014/main" id="{6E692D6F-0D49-C84C-A48A-ED1223A66EBC}"/>
              </a:ext>
            </a:extLst>
          </p:cNvPr>
          <p:cNvGraphicFramePr>
            <a:graphicFrameLocks noGrp="1"/>
          </p:cNvGraphicFramePr>
          <p:nvPr>
            <p:extLst>
              <p:ext uri="{D42A27DB-BD31-4B8C-83A1-F6EECF244321}">
                <p14:modId xmlns:p14="http://schemas.microsoft.com/office/powerpoint/2010/main" val="3442593957"/>
              </p:ext>
            </p:extLst>
          </p:nvPr>
        </p:nvGraphicFramePr>
        <p:xfrm>
          <a:off x="1068404" y="2689063"/>
          <a:ext cx="6737572" cy="2007870"/>
        </p:xfrm>
        <a:graphic>
          <a:graphicData uri="http://schemas.openxmlformats.org/drawingml/2006/table">
            <a:tbl>
              <a:tblPr firstRow="1" bandRow="1">
                <a:tableStyleId>{5C22544A-7EE6-4342-B048-85BDC9FD1C3A}</a:tableStyleId>
              </a:tblPr>
              <a:tblGrid>
                <a:gridCol w="1684393">
                  <a:extLst>
                    <a:ext uri="{9D8B030D-6E8A-4147-A177-3AD203B41FA5}">
                      <a16:colId xmlns:a16="http://schemas.microsoft.com/office/drawing/2014/main" val="951702480"/>
                    </a:ext>
                  </a:extLst>
                </a:gridCol>
                <a:gridCol w="1684393">
                  <a:extLst>
                    <a:ext uri="{9D8B030D-6E8A-4147-A177-3AD203B41FA5}">
                      <a16:colId xmlns:a16="http://schemas.microsoft.com/office/drawing/2014/main" val="386615749"/>
                    </a:ext>
                  </a:extLst>
                </a:gridCol>
                <a:gridCol w="1684393">
                  <a:extLst>
                    <a:ext uri="{9D8B030D-6E8A-4147-A177-3AD203B41FA5}">
                      <a16:colId xmlns:a16="http://schemas.microsoft.com/office/drawing/2014/main" val="1776445716"/>
                    </a:ext>
                  </a:extLst>
                </a:gridCol>
                <a:gridCol w="1684393">
                  <a:extLst>
                    <a:ext uri="{9D8B030D-6E8A-4147-A177-3AD203B41FA5}">
                      <a16:colId xmlns:a16="http://schemas.microsoft.com/office/drawing/2014/main" val="1490025910"/>
                    </a:ext>
                  </a:extLst>
                </a:gridCol>
              </a:tblGrid>
              <a:tr h="529150">
                <a:tc>
                  <a:txBody>
                    <a:bodyPr/>
                    <a:lstStyle/>
                    <a:p>
                      <a:r>
                        <a:rPr lang="en-AU"/>
                        <a:t>Flow Regime</a:t>
                      </a:r>
                    </a:p>
                  </a:txBody>
                  <a:tcPr/>
                </a:tc>
                <a:tc>
                  <a:txBody>
                    <a:bodyPr/>
                    <a:lstStyle/>
                    <a:p>
                      <a:r>
                        <a:rPr lang="en-AU"/>
                        <a:t>Laminar</a:t>
                      </a:r>
                    </a:p>
                  </a:txBody>
                  <a:tcPr/>
                </a:tc>
                <a:tc>
                  <a:txBody>
                    <a:bodyPr/>
                    <a:lstStyle/>
                    <a:p>
                      <a:r>
                        <a:rPr lang="en-AU"/>
                        <a:t>Transition</a:t>
                      </a:r>
                    </a:p>
                  </a:txBody>
                  <a:tcPr/>
                </a:tc>
                <a:tc>
                  <a:txBody>
                    <a:bodyPr/>
                    <a:lstStyle/>
                    <a:p>
                      <a:r>
                        <a:rPr lang="en-AU"/>
                        <a:t>Turbulent</a:t>
                      </a:r>
                    </a:p>
                  </a:txBody>
                  <a:tcPr/>
                </a:tc>
                <a:extLst>
                  <a:ext uri="{0D108BD9-81ED-4DB2-BD59-A6C34878D82A}">
                    <a16:rowId xmlns:a16="http://schemas.microsoft.com/office/drawing/2014/main" val="2194903153"/>
                  </a:ext>
                </a:extLst>
              </a:tr>
              <a:tr h="739360">
                <a:tc>
                  <a:txBody>
                    <a:bodyPr/>
                    <a:lstStyle/>
                    <a:p>
                      <a:r>
                        <a:rPr lang="en-AU"/>
                        <a:t>Flow rate range (L/hr)</a:t>
                      </a:r>
                    </a:p>
                  </a:txBody>
                  <a:tcPr/>
                </a:tc>
                <a:tc>
                  <a:txBody>
                    <a:bodyPr/>
                    <a:lstStyle/>
                    <a:p>
                      <a:r>
                        <a:rPr lang="en-AU"/>
                        <a:t>0&lt;Q&lt;63</a:t>
                      </a:r>
                    </a:p>
                  </a:txBody>
                  <a:tcPr/>
                </a:tc>
                <a:tc>
                  <a:txBody>
                    <a:bodyPr/>
                    <a:lstStyle/>
                    <a:p>
                      <a:r>
                        <a:rPr lang="en-AU"/>
                        <a:t>63&lt;Q&lt;95</a:t>
                      </a:r>
                    </a:p>
                  </a:txBody>
                  <a:tcPr/>
                </a:tc>
                <a:tc>
                  <a:txBody>
                    <a:bodyPr/>
                    <a:lstStyle/>
                    <a:p>
                      <a:r>
                        <a:rPr lang="en-AU"/>
                        <a:t>Q&gt;95</a:t>
                      </a:r>
                    </a:p>
                  </a:txBody>
                  <a:tcPr/>
                </a:tc>
                <a:extLst>
                  <a:ext uri="{0D108BD9-81ED-4DB2-BD59-A6C34878D82A}">
                    <a16:rowId xmlns:a16="http://schemas.microsoft.com/office/drawing/2014/main" val="402574869"/>
                  </a:ext>
                </a:extLst>
              </a:tr>
              <a:tr h="739360">
                <a:tc>
                  <a:txBody>
                    <a:bodyPr/>
                    <a:lstStyle/>
                    <a:p>
                      <a:r>
                        <a:rPr lang="en-AU"/>
                        <a:t>Flow Rate increment (L/hr)</a:t>
                      </a:r>
                    </a:p>
                  </a:txBody>
                  <a:tcPr/>
                </a:tc>
                <a:tc>
                  <a:txBody>
                    <a:bodyPr/>
                    <a:lstStyle/>
                    <a:p>
                      <a:r>
                        <a:rPr lang="en-AU"/>
                        <a:t>6</a:t>
                      </a:r>
                    </a:p>
                  </a:txBody>
                  <a:tcPr/>
                </a:tc>
                <a:tc>
                  <a:txBody>
                    <a:bodyPr/>
                    <a:lstStyle/>
                    <a:p>
                      <a:r>
                        <a:rPr lang="en-AU"/>
                        <a:t>4</a:t>
                      </a:r>
                    </a:p>
                  </a:txBody>
                  <a:tcPr/>
                </a:tc>
                <a:tc>
                  <a:txBody>
                    <a:bodyPr/>
                    <a:lstStyle/>
                    <a:p>
                      <a:r>
                        <a:rPr lang="en-AU"/>
                        <a:t>150</a:t>
                      </a:r>
                    </a:p>
                  </a:txBody>
                  <a:tcPr/>
                </a:tc>
                <a:extLst>
                  <a:ext uri="{0D108BD9-81ED-4DB2-BD59-A6C34878D82A}">
                    <a16:rowId xmlns:a16="http://schemas.microsoft.com/office/drawing/2014/main" val="4091587928"/>
                  </a:ext>
                </a:extLst>
              </a:tr>
            </a:tbl>
          </a:graphicData>
        </a:graphic>
      </p:graphicFrame>
    </p:spTree>
    <p:extLst>
      <p:ext uri="{BB962C8B-B14F-4D97-AF65-F5344CB8AC3E}">
        <p14:creationId xmlns:p14="http://schemas.microsoft.com/office/powerpoint/2010/main" val="373569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18</a:t>
            </a:fld>
            <a:endParaRPr/>
          </a:p>
        </p:txBody>
      </p:sp>
      <p:sp>
        <p:nvSpPr>
          <p:cNvPr id="5" name="Title 1">
            <a:extLst>
              <a:ext uri="{FF2B5EF4-FFF2-40B4-BE49-F238E27FC236}">
                <a16:creationId xmlns:a16="http://schemas.microsoft.com/office/drawing/2014/main" id="{466DF7C3-6A7C-4775-B5C6-F265B4E263EF}"/>
              </a:ext>
            </a:extLst>
          </p:cNvPr>
          <p:cNvSpPr txBox="1">
            <a:spLocks/>
          </p:cNvSpPr>
          <p:nvPr/>
        </p:nvSpPr>
        <p:spPr>
          <a:xfrm>
            <a:off x="893700" y="304409"/>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n-US" b="1">
                <a:solidFill>
                  <a:srgbClr val="0276BA"/>
                </a:solidFill>
              </a:rPr>
              <a:t>Starting Flow rate</a:t>
            </a:r>
            <a:endParaRPr lang="en-US">
              <a:solidFill>
                <a:srgbClr val="0276BA"/>
              </a:solidFill>
            </a:endParaRPr>
          </a:p>
        </p:txBody>
      </p:sp>
      <p:sp>
        <p:nvSpPr>
          <p:cNvPr id="13" name="Google Shape;161;p16">
            <a:extLst>
              <a:ext uri="{FF2B5EF4-FFF2-40B4-BE49-F238E27FC236}">
                <a16:creationId xmlns:a16="http://schemas.microsoft.com/office/drawing/2014/main" id="{25226048-8705-4798-8732-D7E88D6BDB9F}"/>
              </a:ext>
            </a:extLst>
          </p:cNvPr>
          <p:cNvSpPr txBox="1">
            <a:spLocks noGrp="1"/>
          </p:cNvSpPr>
          <p:nvPr>
            <p:ph type="body" idx="1"/>
          </p:nvPr>
        </p:nvSpPr>
        <p:spPr>
          <a:xfrm>
            <a:off x="289719" y="1161809"/>
            <a:ext cx="4239695" cy="3552825"/>
          </a:xfrm>
          <a:prstGeom prst="rect">
            <a:avLst/>
          </a:prstGeom>
          <a:noFill/>
          <a:ln>
            <a:noFill/>
          </a:ln>
        </p:spPr>
        <p:txBody>
          <a:bodyPr spcFirstLastPara="1" wrap="square" lIns="91425" tIns="91425" rIns="91425" bIns="91425" anchor="t" anchorCtr="0">
            <a:noAutofit/>
          </a:bodyPr>
          <a:lstStyle/>
          <a:p>
            <a:pPr algn="just"/>
            <a:r>
              <a:rPr lang="en-US">
                <a:solidFill>
                  <a:schemeClr val="tx2">
                    <a:lumMod val="10000"/>
                  </a:schemeClr>
                </a:solidFill>
              </a:rPr>
              <a:t>Start with low flowrate to see the clear transition from laminar to turbulent flow with the dye.</a:t>
            </a:r>
          </a:p>
          <a:p>
            <a:pPr algn="just"/>
            <a:r>
              <a:rPr lang="en-US">
                <a:solidFill>
                  <a:schemeClr val="tx2">
                    <a:lumMod val="10000"/>
                  </a:schemeClr>
                </a:solidFill>
              </a:rPr>
              <a:t>Start with lowest range gauges, then switch over as flow rate increases</a:t>
            </a:r>
          </a:p>
        </p:txBody>
      </p:sp>
      <p:pic>
        <p:nvPicPr>
          <p:cNvPr id="3" name="Picture 2" descr="A screenshot of a cell phone&#10;&#10;Description automatically generated">
            <a:extLst>
              <a:ext uri="{FF2B5EF4-FFF2-40B4-BE49-F238E27FC236}">
                <a16:creationId xmlns:a16="http://schemas.microsoft.com/office/drawing/2014/main" id="{4DC9FD1C-1F23-DE42-A763-9F94F10D5497}"/>
              </a:ext>
            </a:extLst>
          </p:cNvPr>
          <p:cNvPicPr>
            <a:picLocks noChangeAspect="1"/>
          </p:cNvPicPr>
          <p:nvPr/>
        </p:nvPicPr>
        <p:blipFill>
          <a:blip r:embed="rId3"/>
          <a:stretch>
            <a:fillRect/>
          </a:stretch>
        </p:blipFill>
        <p:spPr>
          <a:xfrm>
            <a:off x="4529414" y="1578024"/>
            <a:ext cx="3951161" cy="2123119"/>
          </a:xfrm>
          <a:prstGeom prst="rect">
            <a:avLst/>
          </a:prstGeom>
        </p:spPr>
      </p:pic>
    </p:spTree>
    <p:extLst>
      <p:ext uri="{BB962C8B-B14F-4D97-AF65-F5344CB8AC3E}">
        <p14:creationId xmlns:p14="http://schemas.microsoft.com/office/powerpoint/2010/main" val="48954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Pressure Gauge To Use</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19</a:t>
            </a:fld>
            <a:endParaRPr/>
          </a:p>
        </p:txBody>
      </p:sp>
      <mc:AlternateContent xmlns:mc="http://schemas.openxmlformats.org/markup-compatibility/2006">
        <mc:Choice xmlns:a14="http://schemas.microsoft.com/office/drawing/2010/main" Requires="a14">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284163" y="1033463"/>
                <a:ext cx="4226877" cy="3552825"/>
              </a:xfrm>
              <a:prstGeom prst="rect">
                <a:avLst/>
              </a:prstGeom>
              <a:noFill/>
              <a:ln>
                <a:noFill/>
              </a:ln>
            </p:spPr>
            <p:txBody>
              <a:bodyPr spcFirstLastPara="1" wrap="square" lIns="91425" tIns="91425" rIns="91425" bIns="91425" anchor="t" anchorCtr="0">
                <a:noAutofit/>
              </a:bodyPr>
              <a:lstStyle/>
              <a:p>
                <a:r>
                  <a:rPr lang="en-GB" sz="2000">
                    <a:solidFill>
                      <a:schemeClr val="tx2">
                        <a:lumMod val="10000"/>
                      </a:schemeClr>
                    </a:solidFill>
                  </a:rPr>
                  <a:t>Use the Moody diagram to find the theoretical </a:t>
                </a:r>
                <a14:m>
                  <m:oMath xmlns:m="http://schemas.openxmlformats.org/officeDocument/2006/math">
                    <m:sSub>
                      <m:sSubPr>
                        <m:ctrlPr>
                          <a:rPr lang="en-GB" sz="2000" b="0" i="1" smtClean="0">
                            <a:solidFill>
                              <a:schemeClr val="tx2">
                                <a:lumMod val="10000"/>
                              </a:schemeClr>
                            </a:solidFill>
                            <a:latin typeface="Cambria Math" panose="02040503050406030204" pitchFamily="18" charset="0"/>
                            <a:ea typeface="Cambria Math" panose="02040503050406030204" pitchFamily="18" charset="0"/>
                          </a:rPr>
                        </m:ctrlPr>
                      </m:sSubPr>
                      <m:e>
                        <m:r>
                          <a:rPr lang="en-GB" sz="2000" b="0" i="1" smtClean="0">
                            <a:solidFill>
                              <a:schemeClr val="tx2">
                                <a:lumMod val="10000"/>
                              </a:schemeClr>
                            </a:solidFill>
                            <a:latin typeface="Cambria Math" panose="02040503050406030204" pitchFamily="18" charset="0"/>
                            <a:ea typeface="Cambria Math" panose="02040503050406030204" pitchFamily="18" charset="0"/>
                          </a:rPr>
                          <m:t>𝑓</m:t>
                        </m:r>
                      </m:e>
                      <m:sub>
                        <m:r>
                          <a:rPr lang="en-GB" sz="2000" b="0" i="1" smtClean="0">
                            <a:solidFill>
                              <a:schemeClr val="tx2">
                                <a:lumMod val="10000"/>
                              </a:schemeClr>
                            </a:solidFill>
                            <a:latin typeface="Cambria Math" panose="02040503050406030204" pitchFamily="18" charset="0"/>
                            <a:ea typeface="Cambria Math" panose="02040503050406030204" pitchFamily="18" charset="0"/>
                          </a:rPr>
                          <m:t>𝐹</m:t>
                        </m:r>
                      </m:sub>
                    </m:sSub>
                  </m:oMath>
                </a14:m>
                <a:r>
                  <a:rPr lang="en-GB" sz="2000">
                    <a:solidFill>
                      <a:schemeClr val="tx2">
                        <a:lumMod val="10000"/>
                      </a:schemeClr>
                    </a:solidFill>
                  </a:rPr>
                  <a:t> corresponding to different flow rates used.</a:t>
                </a:r>
              </a:p>
              <a:p>
                <a:r>
                  <a:rPr lang="en-GB" sz="2000">
                    <a:solidFill>
                      <a:schemeClr val="tx2">
                        <a:lumMod val="10000"/>
                      </a:schemeClr>
                    </a:solidFill>
                  </a:rPr>
                  <a:t>Use the Mechanical Energy Balance to find the corresponding theoretical pressure drop.</a:t>
                </a:r>
              </a:p>
              <a:p>
                <a:r>
                  <a:rPr lang="en-GB" sz="2000">
                    <a:solidFill>
                      <a:schemeClr val="tx2">
                        <a:lumMod val="10000"/>
                      </a:schemeClr>
                    </a:solidFill>
                  </a:rPr>
                  <a:t>The pressure gauge which has the correct range will give the highest accuracy. </a:t>
                </a:r>
                <a:endParaRPr lang="en-AU" sz="2000">
                  <a:solidFill>
                    <a:schemeClr val="tx2">
                      <a:lumMod val="10000"/>
                    </a:schemeClr>
                  </a:solidFill>
                </a:endParaRPr>
              </a:p>
              <a:p>
                <a:endParaRPr lang="en-AU" sz="2000">
                  <a:solidFill>
                    <a:schemeClr val="tx2">
                      <a:lumMod val="10000"/>
                    </a:schemeClr>
                  </a:solidFill>
                </a:endParaRPr>
              </a:p>
            </p:txBody>
          </p:sp>
        </mc:Choice>
        <mc:Fallback>
          <p:sp>
            <p:nvSpPr>
              <p:cNvPr id="6" name="Google Shape;161;p16">
                <a:extLst>
                  <a:ext uri="{FF2B5EF4-FFF2-40B4-BE49-F238E27FC236}">
                    <a16:creationId xmlns:a16="http://schemas.microsoft.com/office/drawing/2014/main" id="{CD36B84D-B546-154A-9E62-F842AD03090F}"/>
                  </a:ext>
                </a:extLst>
              </p:cNvPr>
              <p:cNvSpPr txBox="1">
                <a:spLocks noGrp="1" noRot="1" noChangeAspect="1" noMove="1" noResize="1" noEditPoints="1" noAdjustHandles="1" noChangeArrowheads="1" noChangeShapeType="1" noTextEdit="1"/>
              </p:cNvSpPr>
              <p:nvPr>
                <p:ph type="body" idx="1"/>
              </p:nvPr>
            </p:nvSpPr>
            <p:spPr>
              <a:xfrm>
                <a:off x="284163" y="1033463"/>
                <a:ext cx="4226877" cy="3552825"/>
              </a:xfrm>
              <a:prstGeom prst="rect">
                <a:avLst/>
              </a:prstGeom>
              <a:blipFill>
                <a:blip r:embed="rId3"/>
                <a:stretch>
                  <a:fillRect r="-2886"/>
                </a:stretch>
              </a:blipFill>
              <a:ln>
                <a:noFill/>
              </a:ln>
            </p:spPr>
            <p:txBody>
              <a:bodyPr/>
              <a:lstStyle/>
              <a:p>
                <a:r>
                  <a:rPr lang="en-AU">
                    <a:noFill/>
                  </a:rPr>
                  <a:t> </a:t>
                </a:r>
              </a:p>
            </p:txBody>
          </p:sp>
        </mc:Fallback>
      </mc:AlternateContent>
      <p:pic>
        <p:nvPicPr>
          <p:cNvPr id="5" name="Picture 4" descr="A device with a screen&#10;&#10;Description automatically generated">
            <a:extLst>
              <a:ext uri="{FF2B5EF4-FFF2-40B4-BE49-F238E27FC236}">
                <a16:creationId xmlns:a16="http://schemas.microsoft.com/office/drawing/2014/main" id="{229C2DB9-6DE8-9247-A55C-B1321EBBE2C9}"/>
              </a:ext>
            </a:extLst>
          </p:cNvPr>
          <p:cNvPicPr>
            <a:picLocks noChangeAspect="1"/>
          </p:cNvPicPr>
          <p:nvPr/>
        </p:nvPicPr>
        <p:blipFill>
          <a:blip r:embed="rId4"/>
          <a:stretch>
            <a:fillRect/>
          </a:stretch>
        </p:blipFill>
        <p:spPr>
          <a:xfrm>
            <a:off x="4572000" y="1547223"/>
            <a:ext cx="4345577" cy="2049054"/>
          </a:xfrm>
          <a:prstGeom prst="rect">
            <a:avLst/>
          </a:prstGeom>
        </p:spPr>
      </p:pic>
    </p:spTree>
    <p:extLst>
      <p:ext uri="{BB962C8B-B14F-4D97-AF65-F5344CB8AC3E}">
        <p14:creationId xmlns:p14="http://schemas.microsoft.com/office/powerpoint/2010/main" val="2209948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2"/>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Schematic Diagram</a:t>
            </a:r>
            <a:endParaRPr sz="5400" b="1">
              <a:solidFill>
                <a:schemeClr val="lt1"/>
              </a:solidFill>
            </a:endParaRPr>
          </a:p>
        </p:txBody>
      </p:sp>
      <p:sp>
        <p:nvSpPr>
          <p:cNvPr id="49" name="Google Shape;49;p2"/>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Apparatus Set-Up</a:t>
            </a:r>
            <a:endParaRPr/>
          </a:p>
        </p:txBody>
      </p:sp>
      <p:sp>
        <p:nvSpPr>
          <p:cNvPr id="50" name="Google Shape;50;p2"/>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2</a:t>
            </a:fld>
            <a:endParaRPr/>
          </a:p>
        </p:txBody>
      </p:sp>
      <p:pic>
        <p:nvPicPr>
          <p:cNvPr id="51" name="Google Shape;51;p2" descr="A picture containing clock, plate&#10;&#10;Description automatically generated"/>
          <p:cNvPicPr preferRelativeResize="0"/>
          <p:nvPr/>
        </p:nvPicPr>
        <p:blipFill rotWithShape="1">
          <a:blip r:embed="rId3">
            <a:alphaModFix/>
          </a:blip>
          <a:srcRect/>
          <a:stretch/>
        </p:blipFill>
        <p:spPr>
          <a:xfrm>
            <a:off x="6822495" y="3407698"/>
            <a:ext cx="1635456" cy="163545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Pressure Gauge To Use</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20</a:t>
            </a:fld>
            <a:endParaRPr/>
          </a:p>
        </p:txBody>
      </p:sp>
      <mc:AlternateContent xmlns:mc="http://schemas.openxmlformats.org/markup-compatibility/2006">
        <mc:Choice xmlns:a14="http://schemas.microsoft.com/office/drawing/2010/main" Requires="a14">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284163" y="1033463"/>
                <a:ext cx="4165917" cy="3552825"/>
              </a:xfrm>
              <a:prstGeom prst="rect">
                <a:avLst/>
              </a:prstGeom>
              <a:noFill/>
              <a:ln>
                <a:noFill/>
              </a:ln>
            </p:spPr>
            <p:txBody>
              <a:bodyPr spcFirstLastPara="1" wrap="square" lIns="91425" tIns="91425" rIns="91425" bIns="91425" anchor="t" anchorCtr="0">
                <a:noAutofit/>
              </a:bodyPr>
              <a:lstStyle/>
              <a:p>
                <a:pPr algn="just">
                  <a:lnSpc>
                    <a:spcPct val="150000"/>
                  </a:lnSpc>
                </a:pPr>
                <a14:m>
                  <m:oMath xmlns:m="http://schemas.openxmlformats.org/officeDocument/2006/math">
                    <m:r>
                      <a:rPr lang="en-AU" i="1" smtClean="0">
                        <a:solidFill>
                          <a:schemeClr val="tx2">
                            <a:lumMod val="10000"/>
                          </a:schemeClr>
                        </a:solidFill>
                        <a:latin typeface="Cambria Math" panose="02040503050406030204" pitchFamily="18" charset="0"/>
                        <a:ea typeface="Cambria Math" panose="02040503050406030204" pitchFamily="18" charset="0"/>
                      </a:rPr>
                      <m:t>𝜀</m:t>
                    </m:r>
                    <m:r>
                      <a:rPr lang="en-AU" b="0" i="1" smtClean="0">
                        <a:solidFill>
                          <a:schemeClr val="tx2">
                            <a:lumMod val="10000"/>
                          </a:schemeClr>
                        </a:solidFill>
                        <a:latin typeface="Cambria Math" panose="02040503050406030204" pitchFamily="18" charset="0"/>
                        <a:ea typeface="Cambria Math" panose="02040503050406030204" pitchFamily="18" charset="0"/>
                      </a:rPr>
                      <m:t>=0.0001</m:t>
                    </m:r>
                  </m:oMath>
                </a14:m>
                <a:endParaRPr lang="en-AU">
                  <a:solidFill>
                    <a:schemeClr val="tx2">
                      <a:lumMod val="10000"/>
                    </a:schemeClr>
                  </a:solidFill>
                </a:endParaRPr>
              </a:p>
              <a:p>
                <a:pPr algn="just">
                  <a:lnSpc>
                    <a:spcPct val="150000"/>
                  </a:lnSpc>
                </a:pPr>
                <a:r>
                  <a:rPr lang="en-AU">
                    <a:solidFill>
                      <a:schemeClr val="tx2">
                        <a:lumMod val="10000"/>
                      </a:schemeClr>
                    </a:solidFill>
                  </a:rPr>
                  <a:t>Can calculate Re for any given flow rate</a:t>
                </a:r>
              </a:p>
              <a:p>
                <a:pPr algn="just">
                  <a:lnSpc>
                    <a:spcPct val="150000"/>
                  </a:lnSpc>
                </a:pPr>
                <a:r>
                  <a:rPr lang="en-AU">
                    <a:solidFill>
                      <a:schemeClr val="tx2">
                        <a:lumMod val="10000"/>
                      </a:schemeClr>
                    </a:solidFill>
                  </a:rPr>
                  <a:t>Can then find </a:t>
                </a:r>
                <a14:m>
                  <m:oMath xmlns:m="http://schemas.openxmlformats.org/officeDocument/2006/math">
                    <m:sSub>
                      <m:sSubPr>
                        <m:ctrlPr>
                          <a:rPr lang="en-GB" i="1">
                            <a:solidFill>
                              <a:schemeClr val="tx2">
                                <a:lumMod val="10000"/>
                              </a:schemeClr>
                            </a:solidFill>
                            <a:latin typeface="Cambria Math" panose="02040503050406030204" pitchFamily="18" charset="0"/>
                            <a:ea typeface="Cambria Math" panose="02040503050406030204" pitchFamily="18" charset="0"/>
                          </a:rPr>
                        </m:ctrlPr>
                      </m:sSubPr>
                      <m:e>
                        <m:r>
                          <a:rPr lang="en-GB" i="1">
                            <a:solidFill>
                              <a:schemeClr val="tx2">
                                <a:lumMod val="10000"/>
                              </a:schemeClr>
                            </a:solidFill>
                            <a:latin typeface="Cambria Math" panose="02040503050406030204" pitchFamily="18" charset="0"/>
                            <a:ea typeface="Cambria Math" panose="02040503050406030204" pitchFamily="18" charset="0"/>
                          </a:rPr>
                          <m:t>𝑓</m:t>
                        </m:r>
                      </m:e>
                      <m:sub>
                        <m:r>
                          <a:rPr lang="en-GB" i="1">
                            <a:solidFill>
                              <a:schemeClr val="tx2">
                                <a:lumMod val="10000"/>
                              </a:schemeClr>
                            </a:solidFill>
                            <a:latin typeface="Cambria Math" panose="02040503050406030204" pitchFamily="18" charset="0"/>
                            <a:ea typeface="Cambria Math" panose="02040503050406030204" pitchFamily="18" charset="0"/>
                          </a:rPr>
                          <m:t>𝐹</m:t>
                        </m:r>
                      </m:sub>
                    </m:sSub>
                  </m:oMath>
                </a14:m>
                <a:r>
                  <a:rPr lang="en-GB">
                    <a:solidFill>
                      <a:schemeClr val="tx2">
                        <a:lumMod val="10000"/>
                      </a:schemeClr>
                    </a:solidFill>
                  </a:rPr>
                  <a:t> from Moody diagram</a:t>
                </a:r>
                <a:endParaRPr>
                  <a:solidFill>
                    <a:schemeClr val="tx2">
                      <a:lumMod val="10000"/>
                    </a:schemeClr>
                  </a:solidFill>
                </a:endParaRPr>
              </a:p>
            </p:txBody>
          </p:sp>
        </mc:Choice>
        <mc:Fallback>
          <p:sp>
            <p:nvSpPr>
              <p:cNvPr id="6" name="Google Shape;161;p16">
                <a:extLst>
                  <a:ext uri="{FF2B5EF4-FFF2-40B4-BE49-F238E27FC236}">
                    <a16:creationId xmlns:a16="http://schemas.microsoft.com/office/drawing/2014/main" id="{CD36B84D-B546-154A-9E62-F842AD03090F}"/>
                  </a:ext>
                </a:extLst>
              </p:cNvPr>
              <p:cNvSpPr txBox="1">
                <a:spLocks noGrp="1" noRot="1" noChangeAspect="1" noMove="1" noResize="1" noEditPoints="1" noAdjustHandles="1" noChangeArrowheads="1" noChangeShapeType="1" noTextEdit="1"/>
              </p:cNvSpPr>
              <p:nvPr>
                <p:ph type="body" idx="1"/>
              </p:nvPr>
            </p:nvSpPr>
            <p:spPr>
              <a:xfrm>
                <a:off x="284163" y="1033463"/>
                <a:ext cx="4165917" cy="3552825"/>
              </a:xfrm>
              <a:prstGeom prst="rect">
                <a:avLst/>
              </a:prstGeom>
              <a:blipFill>
                <a:blip r:embed="rId3"/>
                <a:stretch>
                  <a:fillRect r="-2196"/>
                </a:stretch>
              </a:blipFill>
              <a:ln>
                <a:noFill/>
              </a:ln>
            </p:spPr>
            <p:txBody>
              <a:bodyPr/>
              <a:lstStyle/>
              <a:p>
                <a:r>
                  <a:rPr lang="en-AU">
                    <a:noFill/>
                  </a:rPr>
                  <a:t> </a:t>
                </a:r>
              </a:p>
            </p:txBody>
          </p:sp>
        </mc:Fallback>
      </mc:AlternateContent>
      <p:pic>
        <p:nvPicPr>
          <p:cNvPr id="3" name="Picture 2">
            <a:extLst>
              <a:ext uri="{FF2B5EF4-FFF2-40B4-BE49-F238E27FC236}">
                <a16:creationId xmlns:a16="http://schemas.microsoft.com/office/drawing/2014/main" id="{3F87D33F-DCCD-2C43-9446-490862DCAECE}"/>
              </a:ext>
            </a:extLst>
          </p:cNvPr>
          <p:cNvPicPr>
            <a:picLocks noChangeAspect="1"/>
          </p:cNvPicPr>
          <p:nvPr/>
        </p:nvPicPr>
        <p:blipFill>
          <a:blip r:embed="rId4"/>
          <a:stretch>
            <a:fillRect/>
          </a:stretch>
        </p:blipFill>
        <p:spPr>
          <a:xfrm rot="5400000">
            <a:off x="4975358" y="0"/>
            <a:ext cx="3634659" cy="5143500"/>
          </a:xfrm>
          <a:prstGeom prst="rect">
            <a:avLst/>
          </a:prstGeom>
        </p:spPr>
      </p:pic>
    </p:spTree>
    <p:extLst>
      <p:ext uri="{BB962C8B-B14F-4D97-AF65-F5344CB8AC3E}">
        <p14:creationId xmlns:p14="http://schemas.microsoft.com/office/powerpoint/2010/main" val="3101278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Pressure Gauge To Use</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21</a:t>
            </a:fld>
            <a:endParaRPr/>
          </a:p>
        </p:txBody>
      </p:sp>
      <mc:AlternateContent xmlns:mc="http://schemas.openxmlformats.org/markup-compatibility/2006">
        <mc:Choice xmlns:a14="http://schemas.microsoft.com/office/drawing/2010/main" Requires="a14">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284163" y="1033463"/>
                <a:ext cx="8564562" cy="3552825"/>
              </a:xfrm>
              <a:prstGeom prst="rect">
                <a:avLst/>
              </a:prstGeom>
              <a:noFill/>
              <a:ln>
                <a:noFill/>
              </a:ln>
            </p:spPr>
            <p:txBody>
              <a:bodyPr spcFirstLastPara="1" wrap="square" lIns="91425" tIns="91425" rIns="91425" bIns="91425" anchor="t" anchorCtr="0">
                <a:noAutofit/>
              </a:bodyPr>
              <a:lstStyle/>
              <a:p>
                <a:pPr algn="just">
                  <a:lnSpc>
                    <a:spcPct val="150000"/>
                  </a:lnSpc>
                </a:pPr>
                <a:r>
                  <a:rPr lang="en-AU">
                    <a:solidFill>
                      <a:schemeClr val="tx2">
                        <a:lumMod val="10000"/>
                      </a:schemeClr>
                    </a:solidFill>
                  </a:rPr>
                  <a:t>Rearranging the MEB, we get </a:t>
                </a:r>
              </a:p>
              <a:p>
                <a:pPr marL="533400" lvl="1" indent="0" algn="just">
                  <a:lnSpc>
                    <a:spcPct val="150000"/>
                  </a:lnSpc>
                  <a:buNone/>
                </a:pPr>
                <a14:m>
                  <m:oMathPara xmlns:m="http://schemas.openxmlformats.org/officeDocument/2006/math">
                    <m:oMathParaPr>
                      <m:jc m:val="centerGroup"/>
                    </m:oMathParaPr>
                    <m:oMath xmlns:m="http://schemas.openxmlformats.org/officeDocument/2006/math">
                      <m:r>
                        <a:rPr lang="en-AU" sz="2000" b="0" i="1" smtClean="0">
                          <a:solidFill>
                            <a:schemeClr val="tx2">
                              <a:lumMod val="10000"/>
                            </a:schemeClr>
                          </a:solidFill>
                          <a:latin typeface="Cambria Math" panose="02040503050406030204" pitchFamily="18" charset="0"/>
                        </a:rPr>
                        <m:t>∆</m:t>
                      </m:r>
                      <m:r>
                        <a:rPr lang="en-AU" sz="2000" b="0" i="1" smtClean="0">
                          <a:solidFill>
                            <a:schemeClr val="tx2">
                              <a:lumMod val="10000"/>
                            </a:schemeClr>
                          </a:solidFill>
                          <a:latin typeface="Cambria Math" panose="02040503050406030204" pitchFamily="18" charset="0"/>
                        </a:rPr>
                        <m:t>𝑃</m:t>
                      </m:r>
                      <m:r>
                        <a:rPr lang="en-AU" sz="2000" b="0" i="1" smtClean="0">
                          <a:solidFill>
                            <a:schemeClr val="tx2">
                              <a:lumMod val="10000"/>
                            </a:schemeClr>
                          </a:solidFill>
                          <a:latin typeface="Cambria Math" panose="02040503050406030204" pitchFamily="18" charset="0"/>
                        </a:rPr>
                        <m:t>=</m:t>
                      </m:r>
                      <m:f>
                        <m:fPr>
                          <m:ctrlPr>
                            <a:rPr lang="ar-AE" sz="2000" b="0" i="1" smtClean="0">
                              <a:solidFill>
                                <a:schemeClr val="tx2">
                                  <a:lumMod val="10000"/>
                                </a:schemeClr>
                              </a:solidFill>
                              <a:latin typeface="Cambria Math" panose="02040503050406030204" pitchFamily="18" charset="0"/>
                            </a:rPr>
                          </m:ctrlPr>
                        </m:fPr>
                        <m:num>
                          <m:r>
                            <a:rPr lang="ar-AE" sz="2000" b="0" i="1" smtClean="0">
                              <a:solidFill>
                                <a:schemeClr val="tx2">
                                  <a:lumMod val="10000"/>
                                </a:schemeClr>
                              </a:solidFill>
                              <a:latin typeface="Cambria Math" panose="02040503050406030204" pitchFamily="18" charset="0"/>
                            </a:rPr>
                            <m:t>2</m:t>
                          </m:r>
                          <m:sSub>
                            <m:sSubPr>
                              <m:ctrlPr>
                                <a:rPr lang="ar-AE" sz="2000" i="1">
                                  <a:solidFill>
                                    <a:schemeClr val="tx2">
                                      <a:lumMod val="10000"/>
                                    </a:schemeClr>
                                  </a:solidFill>
                                  <a:latin typeface="Cambria Math" panose="02040503050406030204" pitchFamily="18" charset="0"/>
                                </a:rPr>
                              </m:ctrlPr>
                            </m:sSubPr>
                            <m:e>
                              <m:r>
                                <a:rPr lang="ar-AE" sz="2000" i="1" smtClean="0">
                                  <a:solidFill>
                                    <a:schemeClr val="tx2">
                                      <a:lumMod val="10000"/>
                                    </a:schemeClr>
                                  </a:solidFill>
                                  <a:latin typeface="Cambria Math" panose="02040503050406030204" pitchFamily="18" charset="0"/>
                                  <a:ea typeface="Cambria Math" panose="02040503050406030204" pitchFamily="18" charset="0"/>
                                </a:rPr>
                                <m:t>𝜌</m:t>
                              </m:r>
                              <m:r>
                                <a:rPr lang="ar-AE" sz="2000" i="1">
                                  <a:solidFill>
                                    <a:schemeClr val="tx2">
                                      <a:lumMod val="10000"/>
                                    </a:schemeClr>
                                  </a:solidFill>
                                  <a:latin typeface="Cambria Math" panose="02040503050406030204" pitchFamily="18" charset="0"/>
                                </a:rPr>
                                <m:t>𝑓</m:t>
                              </m:r>
                            </m:e>
                            <m:sub>
                              <m:r>
                                <a:rPr lang="ar-AE" sz="2000" i="1">
                                  <a:solidFill>
                                    <a:schemeClr val="tx2">
                                      <a:lumMod val="10000"/>
                                    </a:schemeClr>
                                  </a:solidFill>
                                  <a:latin typeface="Cambria Math" panose="02040503050406030204" pitchFamily="18" charset="0"/>
                                </a:rPr>
                                <m:t>𝐹</m:t>
                              </m:r>
                            </m:sub>
                          </m:sSub>
                          <m:r>
                            <a:rPr lang="ar-AE" sz="2000" b="0" i="1" smtClean="0">
                              <a:solidFill>
                                <a:schemeClr val="tx2">
                                  <a:lumMod val="10000"/>
                                </a:schemeClr>
                              </a:solidFill>
                              <a:latin typeface="Cambria Math" panose="02040503050406030204" pitchFamily="18" charset="0"/>
                            </a:rPr>
                            <m:t>𝐿</m:t>
                          </m:r>
                          <m:sSup>
                            <m:sSupPr>
                              <m:ctrlPr>
                                <a:rPr lang="ar-AE" sz="2000" i="1">
                                  <a:solidFill>
                                    <a:schemeClr val="tx2">
                                      <a:lumMod val="10000"/>
                                    </a:schemeClr>
                                  </a:solidFill>
                                  <a:latin typeface="Cambria Math" panose="02040503050406030204" pitchFamily="18" charset="0"/>
                                  <a:ea typeface="Cambria Math" panose="02040503050406030204" pitchFamily="18" charset="0"/>
                                </a:rPr>
                              </m:ctrlPr>
                            </m:sSupPr>
                            <m:e>
                              <m:acc>
                                <m:accPr>
                                  <m:chr m:val="̅"/>
                                  <m:ctrlPr>
                                    <a:rPr lang="ar-AE" sz="2000" i="1">
                                      <a:solidFill>
                                        <a:schemeClr val="tx2">
                                          <a:lumMod val="10000"/>
                                        </a:schemeClr>
                                      </a:solidFill>
                                      <a:latin typeface="Cambria Math" panose="02040503050406030204" pitchFamily="18" charset="0"/>
                                      <a:ea typeface="Cambria Math" panose="02040503050406030204" pitchFamily="18" charset="0"/>
                                    </a:rPr>
                                  </m:ctrlPr>
                                </m:accPr>
                                <m:e>
                                  <m:r>
                                    <a:rPr lang="ar-AE" sz="2000" i="1">
                                      <a:solidFill>
                                        <a:schemeClr val="tx2">
                                          <a:lumMod val="10000"/>
                                        </a:schemeClr>
                                      </a:solidFill>
                                      <a:latin typeface="Cambria Math" panose="02040503050406030204" pitchFamily="18" charset="0"/>
                                      <a:ea typeface="Cambria Math" panose="02040503050406030204" pitchFamily="18" charset="0"/>
                                    </a:rPr>
                                    <m:t>𝑉</m:t>
                                  </m:r>
                                </m:e>
                              </m:acc>
                            </m:e>
                            <m:sup>
                              <m:r>
                                <a:rPr lang="ar-AE" sz="2000" i="1">
                                  <a:solidFill>
                                    <a:schemeClr val="tx2">
                                      <a:lumMod val="10000"/>
                                    </a:schemeClr>
                                  </a:solidFill>
                                  <a:latin typeface="Cambria Math" panose="02040503050406030204" pitchFamily="18" charset="0"/>
                                  <a:ea typeface="Cambria Math" panose="02040503050406030204" pitchFamily="18" charset="0"/>
                                </a:rPr>
                                <m:t>2</m:t>
                              </m:r>
                            </m:sup>
                          </m:sSup>
                        </m:num>
                        <m:den>
                          <m:r>
                            <a:rPr lang="ar-AE" sz="2000" b="0" i="1" smtClean="0">
                              <a:solidFill>
                                <a:schemeClr val="tx2">
                                  <a:lumMod val="10000"/>
                                </a:schemeClr>
                              </a:solidFill>
                              <a:latin typeface="Cambria Math" panose="02040503050406030204" pitchFamily="18" charset="0"/>
                            </a:rPr>
                            <m:t>𝐷</m:t>
                          </m:r>
                        </m:den>
                      </m:f>
                    </m:oMath>
                  </m:oMathPara>
                </a14:m>
                <a:endParaRPr lang="ar-AE" sz="2000">
                  <a:solidFill>
                    <a:schemeClr val="tx2">
                      <a:lumMod val="10000"/>
                    </a:schemeClr>
                  </a:solidFill>
                </a:endParaRPr>
              </a:p>
              <a:p>
                <a:pPr algn="just">
                  <a:lnSpc>
                    <a:spcPct val="150000"/>
                  </a:lnSpc>
                </a:pPr>
                <a:endParaRPr lang="en-AU">
                  <a:solidFill>
                    <a:schemeClr val="tx2">
                      <a:lumMod val="10000"/>
                    </a:schemeClr>
                  </a:solidFill>
                </a:endParaRPr>
              </a:p>
            </p:txBody>
          </p:sp>
        </mc:Choice>
        <mc:Fallback>
          <p:sp>
            <p:nvSpPr>
              <p:cNvPr id="6" name="Google Shape;161;p16">
                <a:extLst>
                  <a:ext uri="{FF2B5EF4-FFF2-40B4-BE49-F238E27FC236}">
                    <a16:creationId xmlns:a16="http://schemas.microsoft.com/office/drawing/2014/main" id="{CD36B84D-B546-154A-9E62-F842AD03090F}"/>
                  </a:ext>
                </a:extLst>
              </p:cNvPr>
              <p:cNvSpPr txBox="1">
                <a:spLocks noGrp="1" noRot="1" noChangeAspect="1" noMove="1" noResize="1" noEditPoints="1" noAdjustHandles="1" noChangeArrowheads="1" noChangeShapeType="1" noTextEdit="1"/>
              </p:cNvSpPr>
              <p:nvPr>
                <p:ph type="body" idx="1"/>
              </p:nvPr>
            </p:nvSpPr>
            <p:spPr>
              <a:xfrm>
                <a:off x="284163" y="1033463"/>
                <a:ext cx="8564562" cy="3552825"/>
              </a:xfrm>
              <a:prstGeom prst="rect">
                <a:avLst/>
              </a:prstGeom>
              <a:blipFill>
                <a:blip r:embed="rId3"/>
                <a:stretch>
                  <a:fillRect/>
                </a:stretch>
              </a:blipFill>
              <a:ln>
                <a:noFill/>
              </a:ln>
            </p:spPr>
            <p:txBody>
              <a:bodyPr/>
              <a:lstStyle/>
              <a:p>
                <a:r>
                  <a:rPr lang="en-AU">
                    <a:noFill/>
                  </a:rPr>
                  <a:t> </a:t>
                </a:r>
              </a:p>
            </p:txBody>
          </p:sp>
        </mc:Fallback>
      </mc:AlternateContent>
      <p:graphicFrame>
        <p:nvGraphicFramePr>
          <p:cNvPr id="5" name="Table 4">
            <a:extLst>
              <a:ext uri="{FF2B5EF4-FFF2-40B4-BE49-F238E27FC236}">
                <a16:creationId xmlns:a16="http://schemas.microsoft.com/office/drawing/2014/main" id="{4421A00A-7A52-9D47-AEB7-16076852C665}"/>
              </a:ext>
            </a:extLst>
          </p:cNvPr>
          <p:cNvGraphicFramePr>
            <a:graphicFrameLocks noGrp="1"/>
          </p:cNvGraphicFramePr>
          <p:nvPr>
            <p:extLst>
              <p:ext uri="{D42A27DB-BD31-4B8C-83A1-F6EECF244321}">
                <p14:modId xmlns:p14="http://schemas.microsoft.com/office/powerpoint/2010/main" val="2392074196"/>
              </p:ext>
            </p:extLst>
          </p:nvPr>
        </p:nvGraphicFramePr>
        <p:xfrm>
          <a:off x="1389190" y="2748915"/>
          <a:ext cx="6096000" cy="1630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790121143"/>
                    </a:ext>
                  </a:extLst>
                </a:gridCol>
                <a:gridCol w="2032000">
                  <a:extLst>
                    <a:ext uri="{9D8B030D-6E8A-4147-A177-3AD203B41FA5}">
                      <a16:colId xmlns:a16="http://schemas.microsoft.com/office/drawing/2014/main" val="3676514679"/>
                    </a:ext>
                  </a:extLst>
                </a:gridCol>
                <a:gridCol w="2032000">
                  <a:extLst>
                    <a:ext uri="{9D8B030D-6E8A-4147-A177-3AD203B41FA5}">
                      <a16:colId xmlns:a16="http://schemas.microsoft.com/office/drawing/2014/main" val="1886853077"/>
                    </a:ext>
                  </a:extLst>
                </a:gridCol>
              </a:tblGrid>
              <a:tr h="370840">
                <a:tc>
                  <a:txBody>
                    <a:bodyPr/>
                    <a:lstStyle/>
                    <a:p>
                      <a:r>
                        <a:rPr lang="en-AU"/>
                        <a:t>Flow Rate (L/hr)</a:t>
                      </a:r>
                    </a:p>
                  </a:txBody>
                  <a:tcPr/>
                </a:tc>
                <a:tc>
                  <a:txBody>
                    <a:bodyPr/>
                    <a:lstStyle/>
                    <a:p>
                      <a:r>
                        <a:rPr lang="en-AU"/>
                        <a:t>Estimated ∆P (pa)</a:t>
                      </a:r>
                    </a:p>
                  </a:txBody>
                  <a:tcPr/>
                </a:tc>
                <a:tc>
                  <a:txBody>
                    <a:bodyPr/>
                    <a:lstStyle/>
                    <a:p>
                      <a:r>
                        <a:rPr lang="en-AU"/>
                        <a:t>Pressure gauge to use</a:t>
                      </a:r>
                    </a:p>
                  </a:txBody>
                  <a:tcPr/>
                </a:tc>
                <a:extLst>
                  <a:ext uri="{0D108BD9-81ED-4DB2-BD59-A6C34878D82A}">
                    <a16:rowId xmlns:a16="http://schemas.microsoft.com/office/drawing/2014/main" val="3065655684"/>
                  </a:ext>
                </a:extLst>
              </a:tr>
              <a:tr h="370840">
                <a:tc>
                  <a:txBody>
                    <a:bodyPr/>
                    <a:lstStyle/>
                    <a:p>
                      <a:r>
                        <a:rPr lang="en-AU"/>
                        <a:t>&lt;130</a:t>
                      </a:r>
                    </a:p>
                  </a:txBody>
                  <a:tcPr/>
                </a:tc>
                <a:tc>
                  <a:txBody>
                    <a:bodyPr/>
                    <a:lstStyle/>
                    <a:p>
                      <a:r>
                        <a:rPr lang="en-AU"/>
                        <a:t>&lt;250</a:t>
                      </a:r>
                    </a:p>
                  </a:txBody>
                  <a:tcPr/>
                </a:tc>
                <a:tc>
                  <a:txBody>
                    <a:bodyPr/>
                    <a:lstStyle/>
                    <a:p>
                      <a:r>
                        <a:rPr lang="en-AU" err="1"/>
                        <a:t>Capsuhelic</a:t>
                      </a:r>
                      <a:r>
                        <a:rPr lang="en-AU"/>
                        <a:t> differential</a:t>
                      </a:r>
                    </a:p>
                  </a:txBody>
                  <a:tcPr/>
                </a:tc>
                <a:extLst>
                  <a:ext uri="{0D108BD9-81ED-4DB2-BD59-A6C34878D82A}">
                    <a16:rowId xmlns:a16="http://schemas.microsoft.com/office/drawing/2014/main" val="2525551193"/>
                  </a:ext>
                </a:extLst>
              </a:tr>
              <a:tr h="370840">
                <a:tc>
                  <a:txBody>
                    <a:bodyPr/>
                    <a:lstStyle/>
                    <a:p>
                      <a:r>
                        <a:rPr lang="en-AU"/>
                        <a:t>130-1200</a:t>
                      </a:r>
                    </a:p>
                  </a:txBody>
                  <a:tcPr/>
                </a:tc>
                <a:tc>
                  <a:txBody>
                    <a:bodyPr/>
                    <a:lstStyle/>
                    <a:p>
                      <a:r>
                        <a:rPr lang="en-AU"/>
                        <a:t>250&lt;∆P&lt;10,000</a:t>
                      </a:r>
                    </a:p>
                  </a:txBody>
                  <a:tcPr/>
                </a:tc>
                <a:tc>
                  <a:txBody>
                    <a:bodyPr/>
                    <a:lstStyle/>
                    <a:p>
                      <a:r>
                        <a:rPr lang="en-AU"/>
                        <a:t>Inverted water-air</a:t>
                      </a:r>
                    </a:p>
                  </a:txBody>
                  <a:tcPr/>
                </a:tc>
                <a:extLst>
                  <a:ext uri="{0D108BD9-81ED-4DB2-BD59-A6C34878D82A}">
                    <a16:rowId xmlns:a16="http://schemas.microsoft.com/office/drawing/2014/main" val="1873955650"/>
                  </a:ext>
                </a:extLst>
              </a:tr>
              <a:tr h="370840">
                <a:tc>
                  <a:txBody>
                    <a:bodyPr/>
                    <a:lstStyle/>
                    <a:p>
                      <a:r>
                        <a:rPr lang="en-AU"/>
                        <a:t>&gt;1200</a:t>
                      </a:r>
                    </a:p>
                  </a:txBody>
                  <a:tcPr/>
                </a:tc>
                <a:tc>
                  <a:txBody>
                    <a:bodyPr/>
                    <a:lstStyle/>
                    <a:p>
                      <a:r>
                        <a:rPr lang="en-AU"/>
                        <a:t>&gt;10,000</a:t>
                      </a:r>
                    </a:p>
                  </a:txBody>
                  <a:tcPr/>
                </a:tc>
                <a:tc>
                  <a:txBody>
                    <a:bodyPr/>
                    <a:lstStyle/>
                    <a:p>
                      <a:r>
                        <a:rPr lang="en-AU"/>
                        <a:t>Wet-wet digital</a:t>
                      </a:r>
                    </a:p>
                  </a:txBody>
                  <a:tcPr/>
                </a:tc>
                <a:extLst>
                  <a:ext uri="{0D108BD9-81ED-4DB2-BD59-A6C34878D82A}">
                    <a16:rowId xmlns:a16="http://schemas.microsoft.com/office/drawing/2014/main" val="2175380937"/>
                  </a:ext>
                </a:extLst>
              </a:tr>
            </a:tbl>
          </a:graphicData>
        </a:graphic>
      </p:graphicFrame>
    </p:spTree>
    <p:extLst>
      <p:ext uri="{BB962C8B-B14F-4D97-AF65-F5344CB8AC3E}">
        <p14:creationId xmlns:p14="http://schemas.microsoft.com/office/powerpoint/2010/main" val="263664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Pressure Gauges</a:t>
            </a:r>
            <a:endParaRPr sz="5400" b="1">
              <a:solidFill>
                <a:schemeClr val="lt1"/>
              </a:solidFill>
            </a:endParaRPr>
          </a:p>
        </p:txBody>
      </p:sp>
      <p:sp>
        <p:nvSpPr>
          <p:cNvPr id="181" name="Google Shape;181;p19"/>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Apparatus Connection</a:t>
            </a:r>
            <a:endParaRPr/>
          </a:p>
        </p:txBody>
      </p:sp>
      <p:sp>
        <p:nvSpPr>
          <p:cNvPr id="182" name="Google Shape;182;p19"/>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22</a:t>
            </a:fld>
            <a:endParaRPr/>
          </a:p>
        </p:txBody>
      </p:sp>
      <p:pic>
        <p:nvPicPr>
          <p:cNvPr id="183" name="Google Shape;183;p19" descr="A close up of a sign&#10;&#10;Description automatically generated"/>
          <p:cNvPicPr preferRelativeResize="0"/>
          <p:nvPr/>
        </p:nvPicPr>
        <p:blipFill rotWithShape="1">
          <a:blip r:embed="rId3">
            <a:alphaModFix/>
          </a:blip>
          <a:srcRect/>
          <a:stretch/>
        </p:blipFill>
        <p:spPr>
          <a:xfrm>
            <a:off x="6822620" y="3407698"/>
            <a:ext cx="1635455" cy="163545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3" name="Picture 3" descr="A screenshot of a cell phone&#10;&#10;Description automatically generated">
            <a:extLst>
              <a:ext uri="{FF2B5EF4-FFF2-40B4-BE49-F238E27FC236}">
                <a16:creationId xmlns:a16="http://schemas.microsoft.com/office/drawing/2014/main" id="{0B8C2938-632C-4DC8-8DAB-AED6081028C5}"/>
              </a:ext>
            </a:extLst>
          </p:cNvPr>
          <p:cNvPicPr>
            <a:picLocks noChangeAspect="1"/>
          </p:cNvPicPr>
          <p:nvPr/>
        </p:nvPicPr>
        <p:blipFill rotWithShape="1">
          <a:blip r:embed="rId3"/>
          <a:srcRect l="14942" t="26160" r="63218" b="12430"/>
          <a:stretch/>
        </p:blipFill>
        <p:spPr>
          <a:xfrm>
            <a:off x="6786563" y="2821781"/>
            <a:ext cx="1321602" cy="2100267"/>
          </a:xfrm>
          <a:prstGeom prst="rect">
            <a:avLst/>
          </a:prstGeom>
        </p:spPr>
      </p:pic>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Connecting Pressure Gauge</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23</a:t>
            </a:fld>
            <a:endParaRPr/>
          </a:p>
        </p:txBody>
      </p:sp>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191295" y="883443"/>
            <a:ext cx="8564562" cy="3552825"/>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800" dirty="0" err="1">
                <a:solidFill>
                  <a:schemeClr val="tx2">
                    <a:lumMod val="10000"/>
                  </a:schemeClr>
                </a:solidFill>
              </a:rPr>
              <a:t>Capsuhelic</a:t>
            </a:r>
            <a:r>
              <a:rPr lang="en-US" sz="1800" dirty="0">
                <a:solidFill>
                  <a:schemeClr val="tx2">
                    <a:lumMod val="10000"/>
                  </a:schemeClr>
                </a:solidFill>
              </a:rPr>
              <a:t> differential pressure gauge- connect the brass connection fittings to the back port of the gauge and then connect the tubes to the two ends of the pipe to measure the pressure difference. It is also important to make sure seal tape is used while screwing the brass connection to prevent any air leaks that might affect the pressure result. </a:t>
            </a:r>
          </a:p>
        </p:txBody>
      </p:sp>
    </p:spTree>
    <p:extLst>
      <p:ext uri="{BB962C8B-B14F-4D97-AF65-F5344CB8AC3E}">
        <p14:creationId xmlns:p14="http://schemas.microsoft.com/office/powerpoint/2010/main" val="2246668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Connecting Pressure Gauge</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24</a:t>
            </a:fld>
            <a:endParaRPr/>
          </a:p>
        </p:txBody>
      </p:sp>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289719" y="916017"/>
            <a:ext cx="8564562" cy="3552825"/>
          </a:xfrm>
          <a:prstGeom prst="rect">
            <a:avLst/>
          </a:prstGeom>
          <a:noFill/>
          <a:ln>
            <a:noFill/>
          </a:ln>
        </p:spPr>
        <p:txBody>
          <a:bodyPr spcFirstLastPara="1" wrap="square" lIns="91425" tIns="91425" rIns="91425" bIns="91425" anchor="t" anchorCtr="0">
            <a:noAutofit/>
          </a:bodyPr>
          <a:lstStyle/>
          <a:p>
            <a:pPr algn="just">
              <a:lnSpc>
                <a:spcPct val="150000"/>
              </a:lnSpc>
            </a:pPr>
            <a:r>
              <a:rPr lang="en-US" sz="1800">
                <a:solidFill>
                  <a:schemeClr val="tx2">
                    <a:lumMod val="10000"/>
                  </a:schemeClr>
                </a:solidFill>
              </a:rPr>
              <a:t>Inverted water-air manometer- connect the tube to the two ends of glass pipe. Due to the different amount of force applied to the fluid, the amount of fluid been pushed up into the manometer from the two ends are different and pressure differences can be calculated.</a:t>
            </a:r>
          </a:p>
          <a:p>
            <a:pPr algn="just">
              <a:lnSpc>
                <a:spcPct val="150000"/>
              </a:lnSpc>
            </a:pPr>
            <a:r>
              <a:rPr lang="en-US" sz="1800">
                <a:solidFill>
                  <a:schemeClr val="tx2">
                    <a:lumMod val="10000"/>
                  </a:schemeClr>
                </a:solidFill>
              </a:rPr>
              <a:t>Wet-wet digital manometer- Connect the tubing to the two ends of the pipe and read the pressure difference.</a:t>
            </a:r>
          </a:p>
          <a:p>
            <a:pPr algn="just">
              <a:lnSpc>
                <a:spcPct val="150000"/>
              </a:lnSpc>
            </a:pPr>
            <a:r>
              <a:rPr lang="en-US" sz="1800">
                <a:solidFill>
                  <a:schemeClr val="tx2">
                    <a:lumMod val="10000"/>
                  </a:schemeClr>
                </a:solidFill>
              </a:rPr>
              <a:t>Leave Gaps</a:t>
            </a:r>
          </a:p>
          <a:p>
            <a:pPr algn="just">
              <a:lnSpc>
                <a:spcPct val="150000"/>
              </a:lnSpc>
            </a:pPr>
            <a:endParaRPr lang="en-AU">
              <a:solidFill>
                <a:schemeClr val="tx2">
                  <a:lumMod val="10000"/>
                </a:schemeClr>
              </a:solidFill>
            </a:endParaRPr>
          </a:p>
        </p:txBody>
      </p:sp>
      <p:pic>
        <p:nvPicPr>
          <p:cNvPr id="2" name="Picture 2" descr="A screenshot of a cell phone&#10;&#10;Description automatically generated">
            <a:extLst>
              <a:ext uri="{FF2B5EF4-FFF2-40B4-BE49-F238E27FC236}">
                <a16:creationId xmlns:a16="http://schemas.microsoft.com/office/drawing/2014/main" id="{5D33F005-84AA-4695-BA56-D15D05F9795A}"/>
              </a:ext>
            </a:extLst>
          </p:cNvPr>
          <p:cNvPicPr>
            <a:picLocks noChangeAspect="1"/>
          </p:cNvPicPr>
          <p:nvPr/>
        </p:nvPicPr>
        <p:blipFill rotWithShape="1">
          <a:blip r:embed="rId3"/>
          <a:srcRect l="37213" t="26158" r="7810" b="12534"/>
          <a:stretch/>
        </p:blipFill>
        <p:spPr>
          <a:xfrm>
            <a:off x="5514976" y="3271838"/>
            <a:ext cx="2564610" cy="1607347"/>
          </a:xfrm>
          <a:prstGeom prst="rect">
            <a:avLst/>
          </a:prstGeom>
        </p:spPr>
      </p:pic>
    </p:spTree>
    <p:extLst>
      <p:ext uri="{BB962C8B-B14F-4D97-AF65-F5344CB8AC3E}">
        <p14:creationId xmlns:p14="http://schemas.microsoft.com/office/powerpoint/2010/main" val="681872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0"/>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Flow Meters</a:t>
            </a:r>
            <a:endParaRPr sz="5400" b="1">
              <a:solidFill>
                <a:schemeClr val="lt1"/>
              </a:solidFill>
            </a:endParaRPr>
          </a:p>
        </p:txBody>
      </p:sp>
      <p:sp>
        <p:nvSpPr>
          <p:cNvPr id="189" name="Google Shape;189;p20"/>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Apparatus Connection</a:t>
            </a:r>
            <a:endParaRPr/>
          </a:p>
        </p:txBody>
      </p:sp>
      <p:sp>
        <p:nvSpPr>
          <p:cNvPr id="190" name="Google Shape;190;p20"/>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25</a:t>
            </a:fld>
            <a:endParaRPr/>
          </a:p>
        </p:txBody>
      </p:sp>
      <p:pic>
        <p:nvPicPr>
          <p:cNvPr id="191" name="Google Shape;191;p20" descr="A close up of a sign&#10;&#10;Description automatically generated"/>
          <p:cNvPicPr preferRelativeResize="0"/>
          <p:nvPr/>
        </p:nvPicPr>
        <p:blipFill rotWithShape="1">
          <a:blip r:embed="rId3">
            <a:alphaModFix/>
          </a:blip>
          <a:srcRect/>
          <a:stretch/>
        </p:blipFill>
        <p:spPr>
          <a:xfrm>
            <a:off x="6822620" y="3406413"/>
            <a:ext cx="1635455" cy="163545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2" name="Picture 2" descr="A screenshot of a cell phone&#10;&#10;Description automatically generated">
            <a:extLst>
              <a:ext uri="{FF2B5EF4-FFF2-40B4-BE49-F238E27FC236}">
                <a16:creationId xmlns:a16="http://schemas.microsoft.com/office/drawing/2014/main" id="{96B6C8DC-1FC2-4CAF-9F2B-F99D2945AC2F}"/>
              </a:ext>
            </a:extLst>
          </p:cNvPr>
          <p:cNvPicPr>
            <a:picLocks noChangeAspect="1"/>
          </p:cNvPicPr>
          <p:nvPr/>
        </p:nvPicPr>
        <p:blipFill rotWithShape="1">
          <a:blip r:embed="rId3"/>
          <a:srcRect l="22490" t="23810" r="15529" b="11190"/>
          <a:stretch/>
        </p:blipFill>
        <p:spPr>
          <a:xfrm>
            <a:off x="5451761" y="1876300"/>
            <a:ext cx="3303164" cy="1950249"/>
          </a:xfrm>
          <a:prstGeom prst="rect">
            <a:avLst/>
          </a:prstGeom>
        </p:spPr>
      </p:pic>
      <p:sp>
        <p:nvSpPr>
          <p:cNvPr id="166" name="Google Shape;166;p17"/>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Connecting Flow Meter</a:t>
            </a:r>
            <a:endParaRPr b="1">
              <a:solidFill>
                <a:srgbClr val="0276BA"/>
              </a:solidFill>
            </a:endParaRPr>
          </a:p>
        </p:txBody>
      </p:sp>
      <p:sp>
        <p:nvSpPr>
          <p:cNvPr id="167" name="Google Shape;167;p1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26</a:t>
            </a:fld>
            <a:endParaRPr/>
          </a:p>
        </p:txBody>
      </p:sp>
      <p:sp>
        <p:nvSpPr>
          <p:cNvPr id="6" name="Google Shape;161;p16">
            <a:extLst>
              <a:ext uri="{FF2B5EF4-FFF2-40B4-BE49-F238E27FC236}">
                <a16:creationId xmlns:a16="http://schemas.microsoft.com/office/drawing/2014/main" id="{CD36B84D-B546-154A-9E62-F842AD03090F}"/>
              </a:ext>
            </a:extLst>
          </p:cNvPr>
          <p:cNvSpPr txBox="1">
            <a:spLocks noGrp="1"/>
          </p:cNvSpPr>
          <p:nvPr>
            <p:ph type="body" idx="1"/>
          </p:nvPr>
        </p:nvSpPr>
        <p:spPr>
          <a:xfrm>
            <a:off x="289719" y="1075012"/>
            <a:ext cx="4865755" cy="3552825"/>
          </a:xfrm>
          <a:prstGeom prst="rect">
            <a:avLst/>
          </a:prstGeom>
          <a:noFill/>
          <a:ln>
            <a:noFill/>
          </a:ln>
        </p:spPr>
        <p:txBody>
          <a:bodyPr spcFirstLastPara="1" wrap="square" lIns="91425" tIns="91425" rIns="91425" bIns="91425" anchor="t" anchorCtr="0">
            <a:noAutofit/>
          </a:bodyPr>
          <a:lstStyle/>
          <a:p>
            <a:pPr algn="just">
              <a:lnSpc>
                <a:spcPct val="150000"/>
              </a:lnSpc>
            </a:pPr>
            <a:r>
              <a:rPr lang="en-AU" sz="1400">
                <a:solidFill>
                  <a:schemeClr val="tx2">
                    <a:lumMod val="10000"/>
                  </a:schemeClr>
                </a:solidFill>
              </a:rPr>
              <a:t>The flow meters will be connected at the start of the piping, just after the flowrate adjustment components.</a:t>
            </a:r>
            <a:endParaRPr lang="en-US" sz="1400">
              <a:solidFill>
                <a:schemeClr val="tx2">
                  <a:lumMod val="10000"/>
                </a:schemeClr>
              </a:solidFill>
            </a:endParaRPr>
          </a:p>
          <a:p>
            <a:pPr algn="just">
              <a:lnSpc>
                <a:spcPct val="150000"/>
              </a:lnSpc>
            </a:pPr>
            <a:r>
              <a:rPr lang="en-AU" sz="1400">
                <a:solidFill>
                  <a:schemeClr val="tx2">
                    <a:lumMod val="10000"/>
                  </a:schemeClr>
                </a:solidFill>
              </a:rPr>
              <a:t>Because of the way rotameters work, they must be connected vertically and in-line with the piping for accurate readings</a:t>
            </a:r>
          </a:p>
          <a:p>
            <a:pPr algn="just">
              <a:lnSpc>
                <a:spcPct val="150000"/>
              </a:lnSpc>
            </a:pPr>
            <a:r>
              <a:rPr lang="en-AU" sz="1400">
                <a:solidFill>
                  <a:schemeClr val="tx2">
                    <a:lumMod val="10000"/>
                  </a:schemeClr>
                </a:solidFill>
              </a:rPr>
              <a:t>The connection of flow meter will cause pressure difference (when flow increase, more pressure drops occurs) therefore it needs to be attached at the start of the piping to get accurate measures.</a:t>
            </a:r>
            <a:endParaRPr lang="en-AU" sz="1800">
              <a:solidFill>
                <a:schemeClr val="tx2">
                  <a:lumMod val="10000"/>
                </a:schemeClr>
              </a:solidFill>
            </a:endParaRPr>
          </a:p>
        </p:txBody>
      </p:sp>
    </p:spTree>
    <p:extLst>
      <p:ext uri="{BB962C8B-B14F-4D97-AF65-F5344CB8AC3E}">
        <p14:creationId xmlns:p14="http://schemas.microsoft.com/office/powerpoint/2010/main" val="3574366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References</a:t>
            </a:r>
            <a:endParaRPr sz="5400" b="1">
              <a:solidFill>
                <a:schemeClr val="lt1"/>
              </a:solidFill>
            </a:endParaRPr>
          </a:p>
        </p:txBody>
      </p:sp>
      <p:sp>
        <p:nvSpPr>
          <p:cNvPr id="197" name="Google Shape;197;p21"/>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27</a:t>
            </a:fld>
            <a:endParaRPr/>
          </a:p>
        </p:txBody>
      </p:sp>
      <p:sp>
        <p:nvSpPr>
          <p:cNvPr id="198" name="Google Shape;198;p21"/>
          <p:cNvSpPr txBox="1">
            <a:spLocks noGrp="1"/>
          </p:cNvSpPr>
          <p:nvPr>
            <p:ph type="subTitle" idx="1"/>
          </p:nvPr>
        </p:nvSpPr>
        <p:spPr>
          <a:xfrm>
            <a:off x="685800" y="2840053"/>
            <a:ext cx="7772400" cy="784800"/>
          </a:xfrm>
          <a:prstGeom prst="rect">
            <a:avLst/>
          </a:prstGeom>
          <a:noFill/>
          <a:ln>
            <a:noFill/>
          </a:ln>
        </p:spPr>
        <p:txBody>
          <a:bodyPr spcFirstLastPara="1" wrap="square" lIns="91425" tIns="91425" rIns="91425" bIns="91425" anchor="t" anchorCtr="0">
            <a:noAutofit/>
          </a:bodyPr>
          <a:lstStyle/>
          <a:p>
            <a:pPr marL="457200" lvl="0" indent="-381000" algn="ctr" rtl="0">
              <a:lnSpc>
                <a:spcPct val="100000"/>
              </a:lnSpc>
              <a:spcBef>
                <a:spcPts val="0"/>
              </a:spcBef>
              <a:spcAft>
                <a:spcPts val="0"/>
              </a:spcAft>
              <a:buClr>
                <a:schemeClr val="lt1"/>
              </a:buClr>
              <a:buSzPts val="2400"/>
              <a:buNone/>
            </a:pPr>
            <a:endParaRPr/>
          </a:p>
        </p:txBody>
      </p:sp>
      <p:pic>
        <p:nvPicPr>
          <p:cNvPr id="199" name="Google Shape;199;p21" descr="A picture containing building&#10;&#10;Description automatically generated"/>
          <p:cNvPicPr preferRelativeResize="0"/>
          <p:nvPr/>
        </p:nvPicPr>
        <p:blipFill rotWithShape="1">
          <a:blip r:embed="rId3">
            <a:alphaModFix/>
          </a:blip>
          <a:srcRect/>
          <a:stretch/>
        </p:blipFill>
        <p:spPr>
          <a:xfrm>
            <a:off x="6822495" y="3406413"/>
            <a:ext cx="1635455" cy="163545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References</a:t>
            </a:r>
            <a:endParaRPr b="1">
              <a:solidFill>
                <a:srgbClr val="0276BA"/>
              </a:solidFill>
            </a:endParaRPr>
          </a:p>
        </p:txBody>
      </p:sp>
      <p:sp>
        <p:nvSpPr>
          <p:cNvPr id="205" name="Google Shape;205;p2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28</a:t>
            </a:fld>
            <a:endParaRPr/>
          </a:p>
        </p:txBody>
      </p:sp>
      <p:sp>
        <p:nvSpPr>
          <p:cNvPr id="206" name="Google Shape;206;p22"/>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a:lnSpc>
                <a:spcPct val="150000"/>
              </a:lnSpc>
            </a:pPr>
            <a:r>
              <a:rPr lang="en-AU" sz="1800" dirty="0">
                <a:solidFill>
                  <a:schemeClr val="tx2">
                    <a:lumMod val="10000"/>
                  </a:schemeClr>
                </a:solidFill>
                <a:latin typeface="Lato" panose="020B0604020202020204" charset="0"/>
                <a:cs typeface="Lato" panose="020B0604020202020204" charset="0"/>
              </a:rPr>
              <a:t>“Absolute roughness of pipe material” </a:t>
            </a:r>
            <a:r>
              <a:rPr lang="en-AU" sz="1800" i="1" dirty="0" err="1">
                <a:solidFill>
                  <a:schemeClr val="tx2">
                    <a:lumMod val="10000"/>
                  </a:schemeClr>
                </a:solidFill>
                <a:latin typeface="Lato" panose="020B0604020202020204" charset="0"/>
                <a:cs typeface="Lato" panose="020B0604020202020204" charset="0"/>
              </a:rPr>
              <a:t>Neutrium</a:t>
            </a:r>
            <a:r>
              <a:rPr lang="en-AU" sz="1800" dirty="0">
                <a:solidFill>
                  <a:schemeClr val="tx2">
                    <a:lumMod val="10000"/>
                  </a:schemeClr>
                </a:solidFill>
                <a:latin typeface="Lato" panose="020B0604020202020204" charset="0"/>
                <a:cs typeface="Lato" panose="020B0604020202020204" charset="0"/>
              </a:rPr>
              <a:t>, Native Dynamics, 19 May 2012, neutrium.net/fluid-flow/absolute-roughness-of-pipe-material/.</a:t>
            </a:r>
          </a:p>
          <a:p>
            <a:pPr>
              <a:lnSpc>
                <a:spcPct val="150000"/>
              </a:lnSpc>
            </a:pPr>
            <a:r>
              <a:rPr lang="en-AU" sz="1800" dirty="0">
                <a:latin typeface="Lato" panose="020B0604020202020204" charset="0"/>
                <a:cs typeface="Lato" panose="020B0604020202020204" charset="0"/>
                <a:hlinkClick r:id="rId3"/>
              </a:rPr>
              <a:t>https://www.youtube.com/watch?v=kIjMzpzQ6wo&amp;t=104s</a:t>
            </a:r>
          </a:p>
          <a:p>
            <a:pPr>
              <a:lnSpc>
                <a:spcPct val="150000"/>
              </a:lnSpc>
            </a:pPr>
            <a:r>
              <a:rPr lang="en-AU" sz="1800" b="0" i="0" dirty="0" err="1">
                <a:solidFill>
                  <a:srgbClr val="000000"/>
                </a:solidFill>
                <a:effectLst/>
                <a:latin typeface="Lato" panose="020B0604020202020204" charset="0"/>
                <a:cs typeface="Lato" panose="020B0604020202020204" charset="0"/>
              </a:rPr>
              <a:t>Ahmari</a:t>
            </a:r>
            <a:r>
              <a:rPr lang="en-AU" sz="1800" b="0" i="0" dirty="0">
                <a:solidFill>
                  <a:srgbClr val="000000"/>
                </a:solidFill>
                <a:effectLst/>
                <a:latin typeface="Lato" panose="020B0604020202020204" charset="0"/>
                <a:cs typeface="Lato" panose="020B0604020202020204" charset="0"/>
              </a:rPr>
              <a:t>, H. and Kabir, S., 2020. </a:t>
            </a:r>
            <a:r>
              <a:rPr lang="en-AU" sz="1800" b="0" i="1" dirty="0">
                <a:solidFill>
                  <a:srgbClr val="000000"/>
                </a:solidFill>
                <a:effectLst/>
                <a:latin typeface="Lato" panose="020B0604020202020204" charset="0"/>
                <a:cs typeface="Lato" panose="020B0604020202020204" charset="0"/>
              </a:rPr>
              <a:t>Experiment #4: Energy Loss In Pipes</a:t>
            </a:r>
            <a:r>
              <a:rPr lang="en-AU" sz="1800" b="0" i="0" dirty="0">
                <a:solidFill>
                  <a:srgbClr val="000000"/>
                </a:solidFill>
                <a:effectLst/>
                <a:latin typeface="Lato" panose="020B0604020202020204" charset="0"/>
                <a:cs typeface="Lato" panose="020B0604020202020204" charset="0"/>
              </a:rPr>
              <a:t>. [online] Uta.pressbooks.pub. Available at: &lt;https://uta.pressbooks.pub/appliedfluidmechanics/chapter/experiment-4/&gt; [Accessed 24 August 2020].</a:t>
            </a:r>
            <a:endParaRPr lang="en-AU" sz="1800" dirty="0">
              <a:solidFill>
                <a:srgbClr val="677480"/>
              </a:solidFill>
              <a:latin typeface="Lato" panose="020B0604020202020204" charset="0"/>
              <a:cs typeface="Lato" panose="020B06040202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2"/>
          <p:cNvSpPr txBox="1">
            <a:spLocks noGrp="1"/>
          </p:cNvSpPr>
          <p:nvPr>
            <p:ph type="title"/>
          </p:nvPr>
        </p:nvSpPr>
        <p:spPr>
          <a:xfrm>
            <a:off x="893700" y="217612"/>
            <a:ext cx="708698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References</a:t>
            </a:r>
            <a:endParaRPr b="1">
              <a:solidFill>
                <a:srgbClr val="0276BA"/>
              </a:solidFill>
            </a:endParaRPr>
          </a:p>
        </p:txBody>
      </p:sp>
      <p:sp>
        <p:nvSpPr>
          <p:cNvPr id="205" name="Google Shape;205;p22"/>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29</a:t>
            </a:fld>
            <a:endParaRPr/>
          </a:p>
        </p:txBody>
      </p:sp>
      <p:sp>
        <p:nvSpPr>
          <p:cNvPr id="206" name="Google Shape;206;p22"/>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a:lnSpc>
                <a:spcPct val="150000"/>
              </a:lnSpc>
            </a:pPr>
            <a:r>
              <a:rPr lang="en-US" sz="1800" b="0" i="0" dirty="0">
                <a:solidFill>
                  <a:srgbClr val="000000"/>
                </a:solidFill>
                <a:effectLst/>
                <a:latin typeface="Lato" panose="020B0604020202020204" charset="0"/>
                <a:cs typeface="Lato" panose="020B0604020202020204" charset="0"/>
              </a:rPr>
              <a:t>Warwick.ac.uk. 2020. [online] Available at: &lt;https://warwick.ac.uk/fac/sci/eng/staff/ymc/teaching/zhigang/handout.pdf&gt; [Accessed 24 August 2020].</a:t>
            </a:r>
          </a:p>
          <a:p>
            <a:pPr>
              <a:lnSpc>
                <a:spcPct val="150000"/>
              </a:lnSpc>
            </a:pPr>
            <a:r>
              <a:rPr lang="en-US" sz="1800" b="0" i="0" dirty="0">
                <a:solidFill>
                  <a:srgbClr val="000000"/>
                </a:solidFill>
                <a:effectLst/>
                <a:latin typeface="Lato" panose="020B0604020202020204" charset="0"/>
                <a:cs typeface="Lato" panose="020B0604020202020204" charset="0"/>
              </a:rPr>
              <a:t>Kau.edu.sa. 2020. [online] Available at: &lt;https://www.kau.edu.sa/Files/0057863/Subjects/Chapter%208.pdf&gt; [Accessed 24 August 2020].</a:t>
            </a:r>
            <a:endParaRPr lang="en-AU" sz="1800" dirty="0">
              <a:solidFill>
                <a:srgbClr val="677480"/>
              </a:solidFill>
              <a:latin typeface="Lato" panose="020B0604020202020204" charset="0"/>
              <a:cs typeface="Lato" panose="020B0604020202020204" charset="0"/>
            </a:endParaRPr>
          </a:p>
        </p:txBody>
      </p:sp>
    </p:spTree>
    <p:extLst>
      <p:ext uri="{BB962C8B-B14F-4D97-AF65-F5344CB8AC3E}">
        <p14:creationId xmlns:p14="http://schemas.microsoft.com/office/powerpoint/2010/main" val="179036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3"/>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Schematic Diagram</a:t>
            </a:r>
            <a:endParaRPr b="1">
              <a:solidFill>
                <a:srgbClr val="0276BA"/>
              </a:solidFill>
            </a:endParaRPr>
          </a:p>
        </p:txBody>
      </p:sp>
      <p:sp>
        <p:nvSpPr>
          <p:cNvPr id="57" name="Google Shape;57;p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a:t>
            </a:fld>
            <a:endParaRPr/>
          </a:p>
        </p:txBody>
      </p:sp>
      <p:pic>
        <p:nvPicPr>
          <p:cNvPr id="4" name="Picture 4" descr="A close up of a map&#10;&#10;Description automatically generated">
            <a:extLst>
              <a:ext uri="{FF2B5EF4-FFF2-40B4-BE49-F238E27FC236}">
                <a16:creationId xmlns:a16="http://schemas.microsoft.com/office/drawing/2014/main" id="{8D642993-35DE-49A8-8061-006E8FF1E8FB}"/>
              </a:ext>
            </a:extLst>
          </p:cNvPr>
          <p:cNvPicPr>
            <a:picLocks noChangeAspect="1"/>
          </p:cNvPicPr>
          <p:nvPr/>
        </p:nvPicPr>
        <p:blipFill>
          <a:blip r:embed="rId3"/>
          <a:stretch>
            <a:fillRect/>
          </a:stretch>
        </p:blipFill>
        <p:spPr>
          <a:xfrm>
            <a:off x="752475" y="1329268"/>
            <a:ext cx="7477125" cy="338031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3"/>
          <p:cNvSpPr txBox="1">
            <a:spLocks noGrp="1"/>
          </p:cNvSpPr>
          <p:nvPr>
            <p:ph type="ctrTitle" idx="4294967295"/>
          </p:nvPr>
        </p:nvSpPr>
        <p:spPr>
          <a:xfrm>
            <a:off x="916025" y="1510894"/>
            <a:ext cx="5561100" cy="11598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accent6"/>
              </a:buClr>
              <a:buSzPts val="3200"/>
              <a:buFont typeface="Raleway"/>
              <a:buNone/>
            </a:pPr>
            <a:r>
              <a:rPr lang="en" sz="6000" b="0" i="0" u="none" strike="noStrike" cap="none">
                <a:solidFill>
                  <a:schemeClr val="accent2"/>
                </a:solidFill>
                <a:latin typeface="Raleway"/>
                <a:ea typeface="Raleway"/>
                <a:cs typeface="Raleway"/>
                <a:sym typeface="Raleway"/>
              </a:rPr>
              <a:t>Thank you!</a:t>
            </a:r>
            <a:endParaRPr sz="6000" b="0" i="0" u="none" strike="noStrike" cap="none">
              <a:solidFill>
                <a:schemeClr val="accent2"/>
              </a:solidFill>
              <a:latin typeface="Raleway"/>
              <a:ea typeface="Raleway"/>
              <a:cs typeface="Raleway"/>
              <a:sym typeface="Raleway"/>
            </a:endParaRPr>
          </a:p>
        </p:txBody>
      </p:sp>
      <p:sp>
        <p:nvSpPr>
          <p:cNvPr id="212" name="Google Shape;212;p23"/>
          <p:cNvSpPr txBox="1">
            <a:spLocks noGrp="1"/>
          </p:cNvSpPr>
          <p:nvPr>
            <p:ph type="subTitle" idx="4294967295"/>
          </p:nvPr>
        </p:nvSpPr>
        <p:spPr>
          <a:xfrm>
            <a:off x="916025" y="2539013"/>
            <a:ext cx="5561100" cy="78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600"/>
              </a:spcBef>
              <a:spcAft>
                <a:spcPts val="0"/>
              </a:spcAft>
              <a:buClr>
                <a:schemeClr val="accent6"/>
              </a:buClr>
              <a:buSzPts val="2400"/>
              <a:buFont typeface="Lato"/>
              <a:buNone/>
            </a:pPr>
            <a:r>
              <a:rPr lang="en" sz="4800" b="1" i="0" u="none" strike="noStrike" cap="none">
                <a:solidFill>
                  <a:schemeClr val="lt1"/>
                </a:solidFill>
                <a:latin typeface="Lato"/>
                <a:ea typeface="Lato"/>
                <a:cs typeface="Lato"/>
                <a:sym typeface="Lato"/>
              </a:rPr>
              <a:t>Any questions?</a:t>
            </a:r>
            <a:endParaRPr sz="4800" b="1" i="0" u="none" strike="noStrike" cap="none">
              <a:solidFill>
                <a:schemeClr val="lt1"/>
              </a:solidFill>
              <a:latin typeface="Lato"/>
              <a:ea typeface="Lato"/>
              <a:cs typeface="Lato"/>
              <a:sym typeface="Lato"/>
            </a:endParaRPr>
          </a:p>
        </p:txBody>
      </p:sp>
      <p:sp>
        <p:nvSpPr>
          <p:cNvPr id="213" name="Google Shape;213;p23"/>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ctrTitle"/>
          </p:nvPr>
        </p:nvSpPr>
        <p:spPr>
          <a:xfrm>
            <a:off x="685675" y="1486923"/>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Experimental Procedure</a:t>
            </a:r>
            <a:endParaRPr sz="5400" b="1">
              <a:solidFill>
                <a:schemeClr val="lt1"/>
              </a:solidFill>
            </a:endParaRPr>
          </a:p>
        </p:txBody>
      </p:sp>
      <p:sp>
        <p:nvSpPr>
          <p:cNvPr id="64" name="Google Shape;64;p4"/>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Step-by-step Instructions</a:t>
            </a:r>
            <a:endParaRPr/>
          </a:p>
        </p:txBody>
      </p:sp>
      <p:sp>
        <p:nvSpPr>
          <p:cNvPr id="65" name="Google Shape;65;p4"/>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4</a:t>
            </a:fld>
            <a:endParaRPr/>
          </a:p>
        </p:txBody>
      </p:sp>
      <p:pic>
        <p:nvPicPr>
          <p:cNvPr id="66" name="Google Shape;66;p4" descr="A close up of graphics&#10;&#10;Description automatically generated"/>
          <p:cNvPicPr preferRelativeResize="0"/>
          <p:nvPr/>
        </p:nvPicPr>
        <p:blipFill rotWithShape="1">
          <a:blip r:embed="rId3">
            <a:alphaModFix/>
          </a:blip>
          <a:srcRect/>
          <a:stretch/>
        </p:blipFill>
        <p:spPr>
          <a:xfrm>
            <a:off x="6822620" y="3407698"/>
            <a:ext cx="1635455" cy="163545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title"/>
          </p:nvPr>
        </p:nvSpPr>
        <p:spPr>
          <a:xfrm>
            <a:off x="893700" y="217612"/>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Experimental Procedure</a:t>
            </a:r>
            <a:endParaRPr b="1">
              <a:solidFill>
                <a:srgbClr val="0276BA"/>
              </a:solidFill>
            </a:endParaRPr>
          </a:p>
        </p:txBody>
      </p:sp>
      <p:sp>
        <p:nvSpPr>
          <p:cNvPr id="72" name="Google Shape;72;p5"/>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5</a:t>
            </a:fld>
            <a:endParaRPr/>
          </a:p>
        </p:txBody>
      </p:sp>
      <p:sp>
        <p:nvSpPr>
          <p:cNvPr id="73" name="Google Shape;73;p5"/>
          <p:cNvSpPr txBox="1">
            <a:spLocks noGrp="1"/>
          </p:cNvSpPr>
          <p:nvPr>
            <p:ph type="body" idx="1"/>
          </p:nvPr>
        </p:nvSpPr>
        <p:spPr>
          <a:xfrm>
            <a:off x="289370" y="900063"/>
            <a:ext cx="8565260" cy="3552300"/>
          </a:xfrm>
          <a:prstGeom prst="rect">
            <a:avLst/>
          </a:prstGeom>
          <a:noFill/>
          <a:ln>
            <a:noFill/>
          </a:ln>
        </p:spPr>
        <p:txBody>
          <a:bodyPr spcFirstLastPara="1" wrap="square" lIns="91425" tIns="91425" rIns="91425" bIns="91425" anchor="t" anchorCtr="0">
            <a:noAutofit/>
          </a:bodyPr>
          <a:lstStyle/>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Set apparatus following the schematic diagram.</a:t>
            </a:r>
            <a:endParaRP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Check that gauges and flow meters are mounted safely and in the correct position.</a:t>
            </a:r>
            <a:endParaRPr sz="2000">
              <a:solidFill>
                <a:srgbClr val="333A40"/>
              </a:solidFill>
            </a:endParaRP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Ensure all valves are set to close. All flow meters and pressure gauges should read 0 before there is any flow through the pipe.</a:t>
            </a:r>
            <a:endParaRP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Ensure tubes and gauges are free of dirt or moisture.</a:t>
            </a:r>
            <a:endParaRP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Record pipe diameter and distance between pressure gauge connections.</a:t>
            </a:r>
            <a:endParaRP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Open valve for the rotameter and set the flowrate to 6L/hr.</a:t>
            </a:r>
          </a:p>
          <a:p>
            <a:pPr marL="571500" lvl="0" indent="-457200" algn="just" rtl="0">
              <a:lnSpc>
                <a:spcPct val="100000"/>
              </a:lnSpc>
              <a:spcBef>
                <a:spcPts val="600"/>
              </a:spcBef>
              <a:spcAft>
                <a:spcPts val="0"/>
              </a:spcAft>
              <a:buSzPts val="1800"/>
              <a:buFont typeface="Arial"/>
              <a:buAutoNum type="arabicPeriod"/>
            </a:pPr>
            <a:r>
              <a:rPr lang="en" sz="2000">
                <a:solidFill>
                  <a:srgbClr val="333A40"/>
                </a:solidFill>
              </a:rPr>
              <a:t>Check for leakage.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6"/>
          <p:cNvSpPr txBox="1">
            <a:spLocks noGrp="1"/>
          </p:cNvSpPr>
          <p:nvPr>
            <p:ph type="title"/>
          </p:nvPr>
        </p:nvSpPr>
        <p:spPr>
          <a:xfrm>
            <a:off x="893700" y="217612"/>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Experimental Procedure</a:t>
            </a:r>
            <a:endParaRPr b="1">
              <a:solidFill>
                <a:srgbClr val="0276BA"/>
              </a:solidFill>
            </a:endParaRPr>
          </a:p>
        </p:txBody>
      </p:sp>
      <p:sp>
        <p:nvSpPr>
          <p:cNvPr id="79" name="Google Shape;79;p6"/>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6</a:t>
            </a:fld>
            <a:endParaRPr/>
          </a:p>
        </p:txBody>
      </p:sp>
      <p:sp>
        <p:nvSpPr>
          <p:cNvPr id="80" name="Google Shape;80;p6"/>
          <p:cNvSpPr txBox="1">
            <a:spLocks noGrp="1"/>
          </p:cNvSpPr>
          <p:nvPr>
            <p:ph type="body" idx="1"/>
          </p:nvPr>
        </p:nvSpPr>
        <p:spPr>
          <a:xfrm>
            <a:off x="289370" y="956572"/>
            <a:ext cx="8565260" cy="3552300"/>
          </a:xfrm>
          <a:prstGeom prst="rect">
            <a:avLst/>
          </a:prstGeom>
          <a:noFill/>
          <a:ln>
            <a:noFill/>
          </a:ln>
        </p:spPr>
        <p:txBody>
          <a:bodyPr spcFirstLastPara="1" wrap="square" lIns="91425" tIns="91425" rIns="91425" bIns="91425" anchor="t" anchorCtr="0">
            <a:noAutofit/>
          </a:bodyPr>
          <a:lstStyle/>
          <a:p>
            <a:pPr marL="571500" lvl="0" indent="-457200" algn="just" rtl="0">
              <a:lnSpc>
                <a:spcPct val="100000"/>
              </a:lnSpc>
              <a:spcBef>
                <a:spcPts val="600"/>
              </a:spcBef>
              <a:spcAft>
                <a:spcPts val="0"/>
              </a:spcAft>
              <a:buSzPts val="1800"/>
              <a:buFont typeface="Arial"/>
              <a:buAutoNum type="arabicPeriod" startAt="8"/>
            </a:pPr>
            <a:r>
              <a:rPr lang="en" sz="2000" dirty="0">
                <a:solidFill>
                  <a:srgbClr val="333A40"/>
                </a:solidFill>
              </a:rPr>
              <a:t>Open valve for the wet-wet digital pressure gauge. If pressure drop reading is sufficiently low, open valves for the other two pressure gauges. </a:t>
            </a:r>
            <a:endParaRPr dirty="0"/>
          </a:p>
          <a:p>
            <a:pPr marL="571500" lvl="0" indent="-457200" algn="just" rtl="0">
              <a:lnSpc>
                <a:spcPct val="100000"/>
              </a:lnSpc>
              <a:spcBef>
                <a:spcPts val="600"/>
              </a:spcBef>
              <a:spcAft>
                <a:spcPts val="0"/>
              </a:spcAft>
              <a:buSzPts val="1800"/>
              <a:buFont typeface="Arial"/>
              <a:buAutoNum type="arabicPeriod" startAt="8"/>
            </a:pPr>
            <a:r>
              <a:rPr lang="en" sz="2000" dirty="0">
                <a:solidFill>
                  <a:srgbClr val="333A40"/>
                </a:solidFill>
              </a:rPr>
              <a:t>Wait until pressure readings in the gauges </a:t>
            </a:r>
            <a:r>
              <a:rPr lang="en-AU" sz="2000" dirty="0">
                <a:solidFill>
                  <a:srgbClr val="333A40"/>
                </a:solidFill>
              </a:rPr>
              <a:t>stabilise</a:t>
            </a:r>
            <a:r>
              <a:rPr lang="en" sz="2000" dirty="0">
                <a:solidFill>
                  <a:srgbClr val="333A40"/>
                </a:solidFill>
              </a:rPr>
              <a:t> then take measurements.</a:t>
            </a:r>
            <a:endParaRPr dirty="0"/>
          </a:p>
          <a:p>
            <a:pPr marL="571500" lvl="0" indent="-457200" algn="just" rtl="0">
              <a:lnSpc>
                <a:spcPct val="100000"/>
              </a:lnSpc>
              <a:spcBef>
                <a:spcPts val="600"/>
              </a:spcBef>
              <a:spcAft>
                <a:spcPts val="0"/>
              </a:spcAft>
              <a:buSzPts val="1800"/>
              <a:buFont typeface="Arial"/>
              <a:buAutoNum type="arabicPeriod" startAt="8"/>
            </a:pPr>
            <a:r>
              <a:rPr lang="en" sz="2000" dirty="0">
                <a:solidFill>
                  <a:srgbClr val="333A40"/>
                </a:solidFill>
              </a:rPr>
              <a:t>After a measurement of the pressure drop across the pipe is taken, change the flow rate to the next desired value.</a:t>
            </a:r>
            <a:endParaRPr dirty="0"/>
          </a:p>
          <a:p>
            <a:pPr marL="571500" lvl="0" indent="-457200" algn="just" rtl="0">
              <a:lnSpc>
                <a:spcPct val="100000"/>
              </a:lnSpc>
              <a:spcBef>
                <a:spcPts val="600"/>
              </a:spcBef>
              <a:spcAft>
                <a:spcPts val="0"/>
              </a:spcAft>
              <a:buSzPts val="1800"/>
              <a:buFont typeface="Arial"/>
              <a:buAutoNum type="arabicPeriod" startAt="8"/>
            </a:pPr>
            <a:r>
              <a:rPr lang="en" sz="2000" dirty="0">
                <a:solidFill>
                  <a:srgbClr val="333A40"/>
                </a:solidFill>
              </a:rPr>
              <a:t>Repeat step 9 after an equilibration period.</a:t>
            </a:r>
            <a:endParaRPr dirty="0"/>
          </a:p>
          <a:p>
            <a:pPr marL="571500" lvl="0" indent="-457200" algn="just" rtl="0">
              <a:lnSpc>
                <a:spcPct val="100000"/>
              </a:lnSpc>
              <a:spcBef>
                <a:spcPts val="600"/>
              </a:spcBef>
              <a:spcAft>
                <a:spcPts val="0"/>
              </a:spcAft>
              <a:buSzPts val="1800"/>
              <a:buFont typeface="Arial"/>
              <a:buAutoNum type="arabicPeriod" startAt="8"/>
            </a:pPr>
            <a:r>
              <a:rPr lang="en" sz="2000" dirty="0">
                <a:solidFill>
                  <a:srgbClr val="333A40"/>
                </a:solidFill>
              </a:rPr>
              <a:t>Should at any point the pressure drop go above the range of a pressure gauge, close the valves connecting the line to that pressure gauge.</a:t>
            </a:r>
            <a:endParaRPr dirty="0"/>
          </a:p>
          <a:p>
            <a:pPr marL="571500" lvl="0" indent="-342900" algn="l" rtl="0">
              <a:lnSpc>
                <a:spcPct val="100000"/>
              </a:lnSpc>
              <a:spcBef>
                <a:spcPts val="600"/>
              </a:spcBef>
              <a:spcAft>
                <a:spcPts val="0"/>
              </a:spcAft>
              <a:buSzPts val="1800"/>
              <a:buFont typeface="Arial"/>
              <a:buNone/>
            </a:pPr>
            <a:endParaRPr dirty="0"/>
          </a:p>
          <a:p>
            <a:pPr marL="571500" lvl="0" indent="-342900" algn="l" rtl="0">
              <a:lnSpc>
                <a:spcPct val="100000"/>
              </a:lnSpc>
              <a:spcBef>
                <a:spcPts val="600"/>
              </a:spcBef>
              <a:spcAft>
                <a:spcPts val="0"/>
              </a:spcAft>
              <a:buSzPts val="1800"/>
              <a:buFont typeface="Arial"/>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893700" y="217612"/>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 b="1">
                <a:solidFill>
                  <a:srgbClr val="0276BA"/>
                </a:solidFill>
              </a:rPr>
              <a:t>Experimental Procedure</a:t>
            </a:r>
            <a:endParaRPr b="1">
              <a:solidFill>
                <a:srgbClr val="0276BA"/>
              </a:solidFill>
            </a:endParaRPr>
          </a:p>
        </p:txBody>
      </p:sp>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7</a:t>
            </a:fld>
            <a:endParaRPr/>
          </a:p>
        </p:txBody>
      </p:sp>
      <p:sp>
        <p:nvSpPr>
          <p:cNvPr id="87" name="Google Shape;87;p7"/>
          <p:cNvSpPr txBox="1">
            <a:spLocks noGrp="1"/>
          </p:cNvSpPr>
          <p:nvPr>
            <p:ph type="body" idx="1"/>
          </p:nvPr>
        </p:nvSpPr>
        <p:spPr>
          <a:xfrm>
            <a:off x="284100" y="1033228"/>
            <a:ext cx="8565260" cy="3552300"/>
          </a:xfrm>
          <a:prstGeom prst="rect">
            <a:avLst/>
          </a:prstGeom>
          <a:noFill/>
          <a:ln>
            <a:noFill/>
          </a:ln>
        </p:spPr>
        <p:txBody>
          <a:bodyPr spcFirstLastPara="1" wrap="square" lIns="91425" tIns="91425" rIns="91425" bIns="91425" anchor="t" anchorCtr="0">
            <a:noAutofit/>
          </a:bodyPr>
          <a:lstStyle/>
          <a:p>
            <a:pPr marL="571500" lvl="0" indent="-457200" algn="just" rtl="0">
              <a:lnSpc>
                <a:spcPct val="100000"/>
              </a:lnSpc>
              <a:spcBef>
                <a:spcPts val="600"/>
              </a:spcBef>
              <a:spcAft>
                <a:spcPts val="0"/>
              </a:spcAft>
              <a:buSzPts val="1800"/>
              <a:buFont typeface="Arial"/>
              <a:buAutoNum type="arabicPeriod" startAt="13"/>
            </a:pPr>
            <a:r>
              <a:rPr lang="en" sz="2000">
                <a:solidFill>
                  <a:srgbClr val="333A40"/>
                </a:solidFill>
              </a:rPr>
              <a:t>This will result in 7-10 readings in each flow regime: laminar, transition, and turbulent.</a:t>
            </a:r>
            <a:endParaRPr/>
          </a:p>
          <a:p>
            <a:pPr marL="571500" lvl="0" indent="-457200" algn="just" rtl="0">
              <a:lnSpc>
                <a:spcPct val="100000"/>
              </a:lnSpc>
              <a:spcBef>
                <a:spcPts val="600"/>
              </a:spcBef>
              <a:spcAft>
                <a:spcPts val="0"/>
              </a:spcAft>
              <a:buSzPts val="1800"/>
              <a:buFont typeface="Arial"/>
              <a:buAutoNum type="arabicPeriod" startAt="13"/>
            </a:pPr>
            <a:r>
              <a:rPr lang="en" sz="2000">
                <a:solidFill>
                  <a:srgbClr val="333A40"/>
                </a:solidFill>
              </a:rPr>
              <a:t>After completion of all trials with the different flow rates, turn off the water supply. </a:t>
            </a:r>
            <a:endParaRPr/>
          </a:p>
          <a:p>
            <a:pPr marL="571500" lvl="0" indent="-457200" algn="just" rtl="0">
              <a:lnSpc>
                <a:spcPct val="100000"/>
              </a:lnSpc>
              <a:spcBef>
                <a:spcPts val="600"/>
              </a:spcBef>
              <a:spcAft>
                <a:spcPts val="0"/>
              </a:spcAft>
              <a:buSzPts val="1800"/>
              <a:buFont typeface="Arial"/>
              <a:buAutoNum type="arabicPeriod" startAt="13"/>
            </a:pPr>
            <a:r>
              <a:rPr lang="en" sz="2000">
                <a:solidFill>
                  <a:srgbClr val="333A40"/>
                </a:solidFill>
              </a:rPr>
              <a:t>Close the rotameter valve.</a:t>
            </a:r>
            <a:endParaRPr/>
          </a:p>
          <a:p>
            <a:pPr marL="571500" lvl="0" indent="-457200" algn="just" rtl="0">
              <a:lnSpc>
                <a:spcPct val="100000"/>
              </a:lnSpc>
              <a:spcBef>
                <a:spcPts val="600"/>
              </a:spcBef>
              <a:spcAft>
                <a:spcPts val="0"/>
              </a:spcAft>
              <a:buSzPts val="1800"/>
              <a:buFont typeface="Arial"/>
              <a:buAutoNum type="arabicPeriod" startAt="13"/>
            </a:pPr>
            <a:r>
              <a:rPr lang="en" sz="2000">
                <a:solidFill>
                  <a:srgbClr val="333A40"/>
                </a:solidFill>
              </a:rPr>
              <a:t>Close the pressure gauge valves.</a:t>
            </a:r>
            <a:endParaRPr/>
          </a:p>
          <a:p>
            <a:pPr marL="571500" lvl="0" indent="-457200" algn="just" rtl="0">
              <a:lnSpc>
                <a:spcPct val="100000"/>
              </a:lnSpc>
              <a:spcBef>
                <a:spcPts val="600"/>
              </a:spcBef>
              <a:spcAft>
                <a:spcPts val="0"/>
              </a:spcAft>
              <a:buSzPts val="1800"/>
              <a:buFont typeface="Arial"/>
              <a:buAutoNum type="arabicPeriod" startAt="13"/>
            </a:pPr>
            <a:r>
              <a:rPr lang="en" sz="2000">
                <a:solidFill>
                  <a:srgbClr val="333A40"/>
                </a:solidFill>
              </a:rPr>
              <a:t>Disconnect lines from inlet and outlet of pipe.</a:t>
            </a:r>
            <a:endParaRPr/>
          </a:p>
          <a:p>
            <a:pPr marL="114300" lvl="0" indent="0" algn="l" rtl="0">
              <a:lnSpc>
                <a:spcPct val="100000"/>
              </a:lnSpc>
              <a:spcBef>
                <a:spcPts val="600"/>
              </a:spcBef>
              <a:spcAft>
                <a:spcPts val="0"/>
              </a:spcAft>
              <a:buSzPts val="1800"/>
              <a:buNone/>
            </a:pPr>
            <a:endParaRPr/>
          </a:p>
          <a:p>
            <a:pPr marL="571500" lvl="0" indent="-342900" algn="l" rtl="0">
              <a:lnSpc>
                <a:spcPct val="100000"/>
              </a:lnSpc>
              <a:spcBef>
                <a:spcPts val="600"/>
              </a:spcBef>
              <a:spcAft>
                <a:spcPts val="0"/>
              </a:spcAft>
              <a:buSzPts val="18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8"/>
          <p:cNvSpPr txBox="1">
            <a:spLocks noGrp="1"/>
          </p:cNvSpPr>
          <p:nvPr>
            <p:ph type="ctrTitle"/>
          </p:nvPr>
        </p:nvSpPr>
        <p:spPr>
          <a:xfrm>
            <a:off x="685675" y="1411950"/>
            <a:ext cx="7772400" cy="1159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800"/>
              <a:buNone/>
            </a:pPr>
            <a:r>
              <a:rPr lang="en" sz="5400" b="1">
                <a:solidFill>
                  <a:schemeClr val="lt1"/>
                </a:solidFill>
              </a:rPr>
              <a:t>Calculation Steps</a:t>
            </a:r>
            <a:endParaRPr sz="5400" b="1">
              <a:solidFill>
                <a:schemeClr val="lt1"/>
              </a:solidFill>
            </a:endParaRPr>
          </a:p>
        </p:txBody>
      </p:sp>
      <p:sp>
        <p:nvSpPr>
          <p:cNvPr id="93" name="Google Shape;93;p8"/>
          <p:cNvSpPr txBox="1">
            <a:spLocks noGrp="1"/>
          </p:cNvSpPr>
          <p:nvPr>
            <p:ph type="subTitle" idx="1"/>
          </p:nvPr>
        </p:nvSpPr>
        <p:spPr>
          <a:xfrm>
            <a:off x="685800" y="2621613"/>
            <a:ext cx="7772400" cy="7848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400"/>
              <a:buNone/>
            </a:pPr>
            <a:r>
              <a:rPr lang="en"/>
              <a:t>Fanning friction factor and Reynolds Number</a:t>
            </a:r>
            <a:endParaRPr/>
          </a:p>
        </p:txBody>
      </p:sp>
      <p:sp>
        <p:nvSpPr>
          <p:cNvPr id="94" name="Google Shape;94;p8"/>
          <p:cNvSpPr txBox="1">
            <a:spLocks noGrp="1"/>
          </p:cNvSpPr>
          <p:nvPr>
            <p:ph type="sldNum" idx="12"/>
          </p:nvPr>
        </p:nvSpPr>
        <p:spPr>
          <a:xfrm>
            <a:off x="-125" y="4830281"/>
            <a:ext cx="9144000" cy="313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300"/>
              <a:buNone/>
            </a:pPr>
            <a:fld id="{00000000-1234-1234-1234-123412341234}" type="slidenum">
              <a:rPr lang="en"/>
              <a:t>8</a:t>
            </a:fld>
            <a:endParaRPr/>
          </a:p>
        </p:txBody>
      </p:sp>
      <p:pic>
        <p:nvPicPr>
          <p:cNvPr id="95" name="Google Shape;95;p8"/>
          <p:cNvPicPr preferRelativeResize="0"/>
          <p:nvPr/>
        </p:nvPicPr>
        <p:blipFill rotWithShape="1">
          <a:blip r:embed="rId3">
            <a:alphaModFix/>
          </a:blip>
          <a:srcRect/>
          <a:stretch/>
        </p:blipFill>
        <p:spPr>
          <a:xfrm>
            <a:off x="6822495" y="3407698"/>
            <a:ext cx="1635455" cy="163545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7"/>
          <p:cNvSpPr txBox="1">
            <a:spLocks noGrp="1"/>
          </p:cNvSpPr>
          <p:nvPr>
            <p:ph type="title"/>
          </p:nvPr>
        </p:nvSpPr>
        <p:spPr>
          <a:xfrm>
            <a:off x="893700" y="217612"/>
            <a:ext cx="6462600" cy="857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3200"/>
              <a:buNone/>
            </a:pPr>
            <a:r>
              <a:rPr lang="en-AU" b="1">
                <a:solidFill>
                  <a:srgbClr val="0276BA"/>
                </a:solidFill>
              </a:rPr>
              <a:t>Measured Parameters</a:t>
            </a:r>
          </a:p>
        </p:txBody>
      </p:sp>
      <p:sp>
        <p:nvSpPr>
          <p:cNvPr id="86" name="Google Shape;86;p7"/>
          <p:cNvSpPr txBox="1">
            <a:spLocks noGrp="1"/>
          </p:cNvSpPr>
          <p:nvPr>
            <p:ph type="sldNum" idx="12"/>
          </p:nvPr>
        </p:nvSpPr>
        <p:spPr>
          <a:xfrm>
            <a:off x="8480575" y="4696933"/>
            <a:ext cx="548700" cy="313500"/>
          </a:xfrm>
          <a:prstGeom prst="rect">
            <a:avLst/>
          </a:prstGeom>
          <a:noFill/>
          <a:ln>
            <a:noFill/>
          </a:ln>
        </p:spPr>
        <p:txBody>
          <a:bodyPr spcFirstLastPara="1" wrap="square" lIns="91425" tIns="91425" rIns="91425" bIns="91425" anchor="t" anchorCtr="0">
            <a:noAutofit/>
          </a:bodyPr>
          <a:lstStyle/>
          <a:p>
            <a:pPr marL="0" lvl="0" indent="0" algn="r" rtl="0">
              <a:lnSpc>
                <a:spcPct val="100000"/>
              </a:lnSpc>
              <a:spcBef>
                <a:spcPts val="0"/>
              </a:spcBef>
              <a:spcAft>
                <a:spcPts val="0"/>
              </a:spcAft>
              <a:buSzPts val="1300"/>
              <a:buNone/>
            </a:pPr>
            <a:fld id="{00000000-1234-1234-1234-123412341234}" type="slidenum">
              <a:rPr lang="en"/>
              <a:t>9</a:t>
            </a:fld>
            <a:endParaRPr/>
          </a:p>
        </p:txBody>
      </p:sp>
      <p:sp>
        <p:nvSpPr>
          <p:cNvPr id="87" name="Google Shape;87;p7"/>
          <p:cNvSpPr txBox="1">
            <a:spLocks noGrp="1"/>
          </p:cNvSpPr>
          <p:nvPr>
            <p:ph type="body" idx="1"/>
          </p:nvPr>
        </p:nvSpPr>
        <p:spPr>
          <a:xfrm>
            <a:off x="0" y="1033228"/>
            <a:ext cx="3180553" cy="857400"/>
          </a:xfrm>
          <a:prstGeom prst="rect">
            <a:avLst/>
          </a:prstGeom>
          <a:noFill/>
          <a:ln>
            <a:noFill/>
          </a:ln>
        </p:spPr>
        <p:txBody>
          <a:bodyPr spcFirstLastPara="1" wrap="square" lIns="91425" tIns="91425" rIns="91425" bIns="91425" anchor="t" anchorCtr="0">
            <a:noAutofit/>
          </a:bodyPr>
          <a:lstStyle/>
          <a:p>
            <a:pPr marL="114300" lvl="0" indent="0" algn="just">
              <a:spcBef>
                <a:spcPts val="600"/>
              </a:spcBef>
              <a:buClr>
                <a:schemeClr val="accent6"/>
              </a:buClr>
              <a:buSzPts val="1800"/>
              <a:buNone/>
            </a:pPr>
            <a:r>
              <a:rPr lang="en-AU" sz="2400">
                <a:solidFill>
                  <a:schemeClr val="tx2">
                    <a:lumMod val="10000"/>
                  </a:schemeClr>
                </a:solidFill>
              </a:rPr>
              <a:t>Independent variable</a:t>
            </a:r>
          </a:p>
          <a:p>
            <a:pPr marL="114300" lvl="0" indent="0" algn="just" rtl="0">
              <a:lnSpc>
                <a:spcPct val="100000"/>
              </a:lnSpc>
              <a:spcBef>
                <a:spcPts val="600"/>
              </a:spcBef>
              <a:spcAft>
                <a:spcPts val="0"/>
              </a:spcAft>
              <a:buSzPts val="1800"/>
              <a:buNone/>
            </a:pPr>
            <a:endParaRPr lang="en-AU"/>
          </a:p>
          <a:p>
            <a:pPr marL="571500" lvl="0" indent="-342900" algn="just" rtl="0">
              <a:lnSpc>
                <a:spcPct val="100000"/>
              </a:lnSpc>
              <a:spcBef>
                <a:spcPts val="600"/>
              </a:spcBef>
              <a:spcAft>
                <a:spcPts val="0"/>
              </a:spcAft>
              <a:buSzPts val="1800"/>
              <a:buFont typeface="Arial"/>
              <a:buNone/>
            </a:pPr>
            <a:endParaRPr/>
          </a:p>
        </p:txBody>
      </p:sp>
      <p:sp>
        <p:nvSpPr>
          <p:cNvPr id="5" name="Google Shape;87;p7">
            <a:extLst>
              <a:ext uri="{FF2B5EF4-FFF2-40B4-BE49-F238E27FC236}">
                <a16:creationId xmlns:a16="http://schemas.microsoft.com/office/drawing/2014/main" id="{46E8B13D-693E-4A28-986B-58B13C02F86A}"/>
              </a:ext>
            </a:extLst>
          </p:cNvPr>
          <p:cNvSpPr txBox="1">
            <a:spLocks/>
          </p:cNvSpPr>
          <p:nvPr/>
        </p:nvSpPr>
        <p:spPr>
          <a:xfrm>
            <a:off x="3180551" y="1033228"/>
            <a:ext cx="3180553"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AU">
                <a:solidFill>
                  <a:schemeClr val="tx2">
                    <a:lumMod val="10000"/>
                  </a:schemeClr>
                </a:solidFill>
              </a:rPr>
              <a:t>Dependent variable</a:t>
            </a:r>
          </a:p>
          <a:p>
            <a:pPr marL="114300" indent="0" algn="just">
              <a:buFont typeface="Lato"/>
              <a:buNone/>
            </a:pPr>
            <a:endParaRPr lang="en-AU"/>
          </a:p>
          <a:p>
            <a:pPr marL="571500" algn="just">
              <a:buFont typeface="Arial"/>
              <a:buNone/>
            </a:pPr>
            <a:endParaRPr lang="en-AU"/>
          </a:p>
        </p:txBody>
      </p:sp>
      <p:sp>
        <p:nvSpPr>
          <p:cNvPr id="2" name="Google Shape;87;p7">
            <a:extLst>
              <a:ext uri="{FF2B5EF4-FFF2-40B4-BE49-F238E27FC236}">
                <a16:creationId xmlns:a16="http://schemas.microsoft.com/office/drawing/2014/main" id="{F9140805-826B-4904-A73C-4379873F75B2}"/>
              </a:ext>
            </a:extLst>
          </p:cNvPr>
          <p:cNvSpPr txBox="1">
            <a:spLocks/>
          </p:cNvSpPr>
          <p:nvPr/>
        </p:nvSpPr>
        <p:spPr>
          <a:xfrm>
            <a:off x="6116972" y="1026221"/>
            <a:ext cx="3180553" cy="857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pPr marL="114300" indent="0" algn="just">
              <a:buFont typeface="Lato"/>
              <a:buNone/>
            </a:pPr>
            <a:r>
              <a:rPr lang="en-AU">
                <a:solidFill>
                  <a:schemeClr val="tx2">
                    <a:lumMod val="10000"/>
                  </a:schemeClr>
                </a:solidFill>
              </a:rPr>
              <a:t>Controlled variable</a:t>
            </a:r>
          </a:p>
          <a:p>
            <a:pPr marL="114300" indent="0" algn="just">
              <a:buFont typeface="Lato"/>
              <a:buNone/>
            </a:pPr>
            <a:endParaRPr lang="en-AU"/>
          </a:p>
          <a:p>
            <a:pPr marL="571500" algn="just">
              <a:buFont typeface="Arial"/>
              <a:buNone/>
            </a:pPr>
            <a:endParaRPr lang="en-AU"/>
          </a:p>
        </p:txBody>
      </p:sp>
      <p:pic>
        <p:nvPicPr>
          <p:cNvPr id="4" name="Picture 3" descr="A picture containing drawing&#10;&#10;Description automatically generated">
            <a:extLst>
              <a:ext uri="{FF2B5EF4-FFF2-40B4-BE49-F238E27FC236}">
                <a16:creationId xmlns:a16="http://schemas.microsoft.com/office/drawing/2014/main" id="{66E1C2FD-0FD8-40F4-9630-67E9AB8255DC}"/>
              </a:ext>
            </a:extLst>
          </p:cNvPr>
          <p:cNvPicPr>
            <a:picLocks noChangeAspect="1"/>
          </p:cNvPicPr>
          <p:nvPr/>
        </p:nvPicPr>
        <p:blipFill>
          <a:blip r:embed="rId3"/>
          <a:stretch>
            <a:fillRect/>
          </a:stretch>
        </p:blipFill>
        <p:spPr>
          <a:xfrm>
            <a:off x="6558703" y="2049538"/>
            <a:ext cx="2060733" cy="2060733"/>
          </a:xfrm>
          <a:prstGeom prst="rect">
            <a:avLst/>
          </a:prstGeom>
        </p:spPr>
      </p:pic>
      <p:pic>
        <p:nvPicPr>
          <p:cNvPr id="8" name="Picture 7" descr="A close up of a sign&#10;&#10;Description automatically generated">
            <a:extLst>
              <a:ext uri="{FF2B5EF4-FFF2-40B4-BE49-F238E27FC236}">
                <a16:creationId xmlns:a16="http://schemas.microsoft.com/office/drawing/2014/main" id="{C51A460B-B267-4B93-8164-1A1CDD6265FA}"/>
              </a:ext>
            </a:extLst>
          </p:cNvPr>
          <p:cNvPicPr>
            <a:picLocks noChangeAspect="1"/>
          </p:cNvPicPr>
          <p:nvPr/>
        </p:nvPicPr>
        <p:blipFill>
          <a:blip r:embed="rId4"/>
          <a:stretch>
            <a:fillRect/>
          </a:stretch>
        </p:blipFill>
        <p:spPr>
          <a:xfrm>
            <a:off x="6612252" y="2003080"/>
            <a:ext cx="1953636" cy="1953636"/>
          </a:xfrm>
          <a:prstGeom prst="rect">
            <a:avLst/>
          </a:prstGeom>
        </p:spPr>
      </p:pic>
      <p:pic>
        <p:nvPicPr>
          <p:cNvPr id="10" name="Picture 9" descr="A close up of a logo&#10;&#10;Description automatically generated">
            <a:extLst>
              <a:ext uri="{FF2B5EF4-FFF2-40B4-BE49-F238E27FC236}">
                <a16:creationId xmlns:a16="http://schemas.microsoft.com/office/drawing/2014/main" id="{F7A45766-466C-4F95-8140-B21BB2713A28}"/>
              </a:ext>
            </a:extLst>
          </p:cNvPr>
          <p:cNvPicPr>
            <a:picLocks noChangeAspect="1"/>
          </p:cNvPicPr>
          <p:nvPr/>
        </p:nvPicPr>
        <p:blipFill>
          <a:blip r:embed="rId5"/>
          <a:stretch>
            <a:fillRect/>
          </a:stretch>
        </p:blipFill>
        <p:spPr>
          <a:xfrm>
            <a:off x="6419842" y="2023292"/>
            <a:ext cx="2060733" cy="2060733"/>
          </a:xfrm>
          <a:prstGeom prst="rect">
            <a:avLst/>
          </a:prstGeom>
        </p:spPr>
      </p:pic>
      <p:pic>
        <p:nvPicPr>
          <p:cNvPr id="12" name="Picture 11" descr="A picture containing clock&#10;&#10;Description automatically generated">
            <a:extLst>
              <a:ext uri="{FF2B5EF4-FFF2-40B4-BE49-F238E27FC236}">
                <a16:creationId xmlns:a16="http://schemas.microsoft.com/office/drawing/2014/main" id="{16091257-BEBE-4DC9-8E71-7610E5F2F8B7}"/>
              </a:ext>
            </a:extLst>
          </p:cNvPr>
          <p:cNvPicPr>
            <a:picLocks noChangeAspect="1"/>
          </p:cNvPicPr>
          <p:nvPr/>
        </p:nvPicPr>
        <p:blipFill>
          <a:blip r:embed="rId6"/>
          <a:stretch>
            <a:fillRect/>
          </a:stretch>
        </p:blipFill>
        <p:spPr>
          <a:xfrm>
            <a:off x="3740462" y="2049538"/>
            <a:ext cx="2060733" cy="2060733"/>
          </a:xfrm>
          <a:prstGeom prst="rect">
            <a:avLst/>
          </a:prstGeom>
        </p:spPr>
      </p:pic>
      <p:pic>
        <p:nvPicPr>
          <p:cNvPr id="14" name="Picture 13" descr="A close up of graphics&#10;&#10;Description automatically generated">
            <a:extLst>
              <a:ext uri="{FF2B5EF4-FFF2-40B4-BE49-F238E27FC236}">
                <a16:creationId xmlns:a16="http://schemas.microsoft.com/office/drawing/2014/main" id="{000E6CDA-1F66-405B-AB57-0C8D6EEE3AC8}"/>
              </a:ext>
            </a:extLst>
          </p:cNvPr>
          <p:cNvPicPr>
            <a:picLocks noChangeAspect="1"/>
          </p:cNvPicPr>
          <p:nvPr/>
        </p:nvPicPr>
        <p:blipFill>
          <a:blip r:embed="rId7"/>
          <a:stretch>
            <a:fillRect/>
          </a:stretch>
        </p:blipFill>
        <p:spPr>
          <a:xfrm>
            <a:off x="622588" y="2049538"/>
            <a:ext cx="2060733" cy="2060733"/>
          </a:xfrm>
          <a:prstGeom prst="rect">
            <a:avLst/>
          </a:prstGeom>
        </p:spPr>
      </p:pic>
    </p:spTree>
    <p:extLst>
      <p:ext uri="{BB962C8B-B14F-4D97-AF65-F5344CB8AC3E}">
        <p14:creationId xmlns:p14="http://schemas.microsoft.com/office/powerpoint/2010/main" val="68696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nodeType="clickEffect">
                                  <p:stCondLst>
                                    <p:cond delay="0"/>
                                  </p:stCondLst>
                                  <p:childTnLst>
                                    <p:animEffect transition="out" filter="fade">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8"/>
                                        </p:tgtEl>
                                      </p:cBhvr>
                                    </p:animEffect>
                                    <p:set>
                                      <p:cBhvr>
                                        <p:cTn id="32" dur="1" fill="hold">
                                          <p:stCondLst>
                                            <p:cond delay="499"/>
                                          </p:stCondLst>
                                        </p:cTn>
                                        <p:tgtEl>
                                          <p:spTgt spid="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1415</Words>
  <Application>Microsoft Office PowerPoint</Application>
  <PresentationFormat>On-screen Show (16:9)</PresentationFormat>
  <Paragraphs>177</Paragraphs>
  <Slides>30</Slides>
  <Notes>30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Raleway</vt:lpstr>
      <vt:lpstr>Arial</vt:lpstr>
      <vt:lpstr>Cambria Math</vt:lpstr>
      <vt:lpstr>Lato</vt:lpstr>
      <vt:lpstr>Antonio template</vt:lpstr>
      <vt:lpstr>Pre-Lab Presentation: Fluid Flow in a Straight Pipe</vt:lpstr>
      <vt:lpstr>Schematic Diagram</vt:lpstr>
      <vt:lpstr>Schematic Diagram</vt:lpstr>
      <vt:lpstr>Experimental Procedure</vt:lpstr>
      <vt:lpstr>Experimental Procedure</vt:lpstr>
      <vt:lpstr>Experimental Procedure</vt:lpstr>
      <vt:lpstr>Experimental Procedure</vt:lpstr>
      <vt:lpstr>Calculation Steps</vt:lpstr>
      <vt:lpstr>Measured Parameters</vt:lpstr>
      <vt:lpstr>PowerPoint Presentation</vt:lpstr>
      <vt:lpstr>PowerPoint Presentation</vt:lpstr>
      <vt:lpstr>PowerPoint Presentation</vt:lpstr>
      <vt:lpstr>Finding Reynolds Number</vt:lpstr>
      <vt:lpstr>Justifications</vt:lpstr>
      <vt:lpstr>PowerPoint Presentation</vt:lpstr>
      <vt:lpstr>PowerPoint Presentation</vt:lpstr>
      <vt:lpstr>Flow Rate Increments</vt:lpstr>
      <vt:lpstr>PowerPoint Presentation</vt:lpstr>
      <vt:lpstr>Pressure Gauge To Use</vt:lpstr>
      <vt:lpstr>Pressure Gauge To Use</vt:lpstr>
      <vt:lpstr>Pressure Gauge To Use</vt:lpstr>
      <vt:lpstr>Pressure Gauges</vt:lpstr>
      <vt:lpstr>Connecting Pressure Gauge</vt:lpstr>
      <vt:lpstr>Connecting Pressure Gauge</vt:lpstr>
      <vt:lpstr>Flow Meters</vt:lpstr>
      <vt:lpstr>Connecting Flow Meter</vt:lpstr>
      <vt:lpstr>References</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Pre-Lab Presentation: Fluid Flow in a Straight Pipe</dc:title>
  <dc:creator>maria vianney gracia</dc:creator>
  <cp:lastModifiedBy>Maria Vianney Gracia</cp:lastModifiedBy>
  <cp:revision>1</cp:revision>
  <dcterms:modified xsi:type="dcterms:W3CDTF">2020-08-24T05:15:58Z</dcterms:modified>
</cp:coreProperties>
</file>