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6" r:id="rId2"/>
    <p:sldId id="413" r:id="rId3"/>
    <p:sldId id="414" r:id="rId4"/>
    <p:sldId id="415" r:id="rId5"/>
    <p:sldId id="416" r:id="rId6"/>
    <p:sldId id="41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22088-1584-8EE9-F60C-8A2071F272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2CE913-CA4E-996B-C563-A93DFA482C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533204-632D-71C3-A363-B518E0267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96DC-6D82-4F8B-9BEF-9B3428091BB2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1DB6D-7CFF-BEA1-1119-0514A7DDD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7FD7A-F7CA-BA73-1036-5DE60665B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45A6-85E7-4196-A0C8-A1E92AD59D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91219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4BE43-2B7A-9053-AA69-9192C9159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7D763-7D94-F367-6BFB-0647CC0FD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206B7-2805-091E-9133-9338A2D01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96DC-6D82-4F8B-9BEF-9B3428091BB2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27087-4BBB-A454-7E17-CE9B0F811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61FDE-F6F1-9517-84EE-81B943357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45A6-85E7-4196-A0C8-A1E92AD59D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3803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566473-E970-5BD0-A334-92C6EB494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5BD970-E6E2-0A76-0A23-7CAE3478A7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87061-794E-52E0-6886-28BEB53C3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96DC-6D82-4F8B-9BEF-9B3428091BB2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2CAD4D-F5A3-1C5B-0EF1-69C8A140B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9554B-5A6B-D81A-10A0-01346BA90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45A6-85E7-4196-A0C8-A1E92AD59D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448836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rgbClr val="E52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2"/>
          <p:cNvSpPr txBox="1">
            <a:spLocks noChangeAspect="1" noChangeArrowheads="1"/>
          </p:cNvSpPr>
          <p:nvPr userDrawn="1"/>
        </p:nvSpPr>
        <p:spPr bwMode="auto">
          <a:xfrm>
            <a:off x="11001904" y="1"/>
            <a:ext cx="1190097" cy="303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144000" tIns="72000" rIns="1440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latrobe.edu.au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781388" y="2716111"/>
            <a:ext cx="8622453" cy="1737005"/>
          </a:xfrm>
        </p:spPr>
        <p:txBody>
          <a:bodyPr wrap="square" anchor="b" anchorCtr="1">
            <a:norm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81388" y="4858004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– Presenter Title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781388" y="5261033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71" y="866431"/>
            <a:ext cx="1763659" cy="1278134"/>
          </a:xfrm>
          <a:prstGeom prst="rect">
            <a:avLst/>
          </a:prstGeom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7121993" y="6477868"/>
            <a:ext cx="473456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AU" sz="800" kern="12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La Trobe University CRICOS Provider Code Number 00115M</a:t>
            </a:r>
            <a:endParaRPr lang="en-US" altLang="en-US" sz="800" kern="1200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2824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1F343-453D-2E06-9583-D02BC338E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0AB73-5C82-C226-6932-1206A0289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CD88FF-E960-E594-23D8-3BEE68BB5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96DC-6D82-4F8B-9BEF-9B3428091BB2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0AD02-8479-FA64-96B8-816EE981F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C96ECC-30F5-3D96-6448-4D1D7B000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45A6-85E7-4196-A0C8-A1E92AD59D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7648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FD045-F406-4C69-F6C4-9F94A06D1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410B2D-9EFD-376B-2092-D94129CA2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3EE92-B14E-3D34-DCE0-B23591FC7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96DC-6D82-4F8B-9BEF-9B3428091BB2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95AF89-BE8D-F715-F586-BC720F8800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D2F52F-8712-DDB9-75DF-143E1D2D6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45A6-85E7-4196-A0C8-A1E92AD59D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9038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75689-1323-7F85-016B-BD28F2C36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DBC48-BC85-96D0-328F-F19FE32C56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2227A3-3329-4B69-48CB-1F4C7BA9B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3D8E4D-D697-4EAA-2904-91714133D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96DC-6D82-4F8B-9BEF-9B3428091BB2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F048DA-17DA-E6F8-53FC-78E7BA39F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99B02C-DDE0-B2C6-E08F-F8242D9AF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45A6-85E7-4196-A0C8-A1E92AD59D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4730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DABFF-4B7B-1C30-6C39-1648559E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0A765-7B22-772E-E277-007DDC22F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D60A6-D2FF-6915-AE6E-FE8FDBE61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D9C646-AC9F-880B-0009-3CA3CF54FB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609DCD-B9DF-A993-B1A4-5F7B379FE1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F40DD9-E9A0-1F84-4521-5AA829392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96DC-6D82-4F8B-9BEF-9B3428091BB2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E0C43C-CA0D-43A7-8414-30216C66D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454997-8094-A560-22E6-1240AD61C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45A6-85E7-4196-A0C8-A1E92AD59D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4776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9F4EA-768B-50B7-097E-F850E25A5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6F6F78-842C-6AA0-36B7-4C33A7A9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96DC-6D82-4F8B-9BEF-9B3428091BB2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A63762-7B1A-9B49-64F0-80C1D0ECC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B582BA-0D6F-5BBB-27E2-0A6B538DC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45A6-85E7-4196-A0C8-A1E92AD59D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418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561418-7AD1-662F-D723-A3037BD6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96DC-6D82-4F8B-9BEF-9B3428091BB2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EF3999-0B15-D9E1-CB68-5FBA9C9C2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01CC6-5A03-985D-CF7F-D104219E8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45A6-85E7-4196-A0C8-A1E92AD59D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6302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9C4120-A0AD-9019-A5A6-CC57C3F59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AFB28-D6EE-A2F9-AA36-F7FC5DEFE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984706-F45D-9BBD-BD03-C29D8DBDB9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7BABDD-C362-9A37-6792-FBDD26F79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96DC-6D82-4F8B-9BEF-9B3428091BB2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4508D4-6269-6B56-B12E-691B04B70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05ED0-925F-E7FC-4CFD-0E0FA8146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45A6-85E7-4196-A0C8-A1E92AD59D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5040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ED3DC-5805-0E1C-E1DC-287382733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ECBB14-3770-0F49-6551-1C87E0AF07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6E357C-7650-4D87-E6D1-6E99C78F4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7F41B7-E5FC-5A4B-56E1-58CE93622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1A96DC-6D82-4F8B-9BEF-9B3428091BB2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B1191-971B-F303-FC03-5780E2DD9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BB66E-326C-9BF6-FA7E-F155671EE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D45A6-85E7-4196-A0C8-A1E92AD59D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57765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490BA-EA4B-446C-EDB5-88B311A3B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FD8F7-E78F-5B8E-C840-CBD04CCBC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14E3F-CBEF-1DEF-88EE-88F13F4C5B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A96DC-6D82-4F8B-9BEF-9B3428091BB2}" type="datetimeFigureOut">
              <a:rPr lang="en-AU" smtClean="0"/>
              <a:t>25/08/2022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57C0FE-5136-3870-C29D-9F09976A4E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B5BF24-AC4B-EB85-EF95-EE1576BFA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D45A6-85E7-4196-A0C8-A1E92AD59D92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77207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71F1-8972-AD14-72EC-CB1A0B4FBF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90615" y="3429000"/>
            <a:ext cx="8141175" cy="691273"/>
          </a:xfrm>
        </p:spPr>
        <p:txBody>
          <a:bodyPr>
            <a:normAutofit fontScale="90000"/>
          </a:bodyPr>
          <a:lstStyle/>
          <a:p>
            <a:r>
              <a:rPr lang="en-US" altLang="en-US" dirty="0"/>
              <a:t>What </a:t>
            </a:r>
            <a:r>
              <a:rPr lang="en-US" altLang="en-US"/>
              <a:t>are virtual machines?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2935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>
            <a:extLst>
              <a:ext uri="{FF2B5EF4-FFF2-40B4-BE49-F238E27FC236}">
                <a16:creationId xmlns:a16="http://schemas.microsoft.com/office/drawing/2014/main" id="{052F0516-FD3D-471B-526C-17BDB41C7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11102" y="750319"/>
            <a:ext cx="8141175" cy="691273"/>
          </a:xfrm>
        </p:spPr>
        <p:txBody>
          <a:bodyPr/>
          <a:lstStyle/>
          <a:p>
            <a:r>
              <a:rPr lang="en-US" altLang="en-US" sz="3266"/>
              <a:t>What are Virtual Machines?</a:t>
            </a:r>
          </a:p>
        </p:txBody>
      </p:sp>
      <p:pic>
        <p:nvPicPr>
          <p:cNvPr id="54275" name="Content Placeholder 3">
            <a:extLst>
              <a:ext uri="{FF2B5EF4-FFF2-40B4-BE49-F238E27FC236}">
                <a16:creationId xmlns:a16="http://schemas.microsoft.com/office/drawing/2014/main" id="{19534AF3-3AF2-8410-C82E-37E4EC95F3A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72" b="-607"/>
          <a:stretch>
            <a:fillRect/>
          </a:stretch>
        </p:blipFill>
        <p:spPr>
          <a:xfrm>
            <a:off x="2438017" y="1600009"/>
            <a:ext cx="6649178" cy="4964201"/>
          </a:xfr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itle 1">
            <a:extLst>
              <a:ext uri="{FF2B5EF4-FFF2-40B4-BE49-F238E27FC236}">
                <a16:creationId xmlns:a16="http://schemas.microsoft.com/office/drawing/2014/main" id="{C8C5A626-EFF1-A272-AF3D-85F4F0F443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What are virtual machines?</a:t>
            </a:r>
          </a:p>
        </p:txBody>
      </p:sp>
      <p:sp>
        <p:nvSpPr>
          <p:cNvPr id="53250" name="Content Placeholder 2">
            <a:extLst>
              <a:ext uri="{FF2B5EF4-FFF2-40B4-BE49-F238E27FC236}">
                <a16:creationId xmlns:a16="http://schemas.microsoft.com/office/drawing/2014/main" id="{481AE436-F955-B24B-27B7-4E1DBC982C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903">
                <a:latin typeface="Times New Roman" panose="02020603050405020304" pitchFamily="18" charset="0"/>
              </a:rPr>
              <a:t>At the base is the </a:t>
            </a:r>
            <a:r>
              <a:rPr lang="en-US" altLang="en-US" sz="2903">
                <a:solidFill>
                  <a:srgbClr val="FF0000"/>
                </a:solidFill>
                <a:latin typeface="Times New Roman" panose="02020603050405020304" pitchFamily="18" charset="0"/>
              </a:rPr>
              <a:t>host</a:t>
            </a:r>
            <a:r>
              <a:rPr lang="en-US" altLang="en-US" sz="2903">
                <a:latin typeface="Times New Roman" panose="02020603050405020304" pitchFamily="18" charset="0"/>
              </a:rPr>
              <a:t>, underlying hardware</a:t>
            </a:r>
          </a:p>
          <a:p>
            <a:r>
              <a:rPr lang="en-US" altLang="en-US" sz="2903">
                <a:latin typeface="Times New Roman" panose="02020603050405020304" pitchFamily="18" charset="0"/>
              </a:rPr>
              <a:t>Virtual machine manager (VMM)</a:t>
            </a:r>
          </a:p>
          <a:p>
            <a:pPr lvl="1"/>
            <a:r>
              <a:rPr lang="en-US" altLang="en-US" sz="2903">
                <a:latin typeface="Times New Roman" panose="02020603050405020304" pitchFamily="18" charset="0"/>
              </a:rPr>
              <a:t>Also known as the </a:t>
            </a:r>
            <a:r>
              <a:rPr lang="en-US" altLang="en-US" sz="2903">
                <a:solidFill>
                  <a:srgbClr val="FF0000"/>
                </a:solidFill>
                <a:latin typeface="Times New Roman" panose="02020603050405020304" pitchFamily="18" charset="0"/>
              </a:rPr>
              <a:t>hypervisor</a:t>
            </a:r>
          </a:p>
          <a:p>
            <a:pPr lvl="1"/>
            <a:r>
              <a:rPr lang="en-US" altLang="en-US" sz="2903">
                <a:latin typeface="Times New Roman" panose="02020603050405020304" pitchFamily="18" charset="0"/>
              </a:rPr>
              <a:t>Creates and runs virtual machines</a:t>
            </a:r>
          </a:p>
          <a:p>
            <a:pPr lvl="1"/>
            <a:r>
              <a:rPr lang="en-US" altLang="en-US" sz="2903">
                <a:latin typeface="Times New Roman" panose="02020603050405020304" pitchFamily="18" charset="0"/>
              </a:rPr>
              <a:t>Provides an interface that is </a:t>
            </a:r>
            <a:r>
              <a:rPr lang="en-US" altLang="en-US" sz="2903" i="1">
                <a:solidFill>
                  <a:srgbClr val="FF0000"/>
                </a:solidFill>
                <a:latin typeface="Times New Roman" panose="02020603050405020304" pitchFamily="18" charset="0"/>
              </a:rPr>
              <a:t>identical</a:t>
            </a:r>
            <a:r>
              <a:rPr lang="en-US" altLang="en-US" sz="2903">
                <a:latin typeface="Times New Roman" panose="02020603050405020304" pitchFamily="18" charset="0"/>
              </a:rPr>
              <a:t> to the host (except in the case of paravirtualization)</a:t>
            </a:r>
          </a:p>
          <a:p>
            <a:pPr lvl="1"/>
            <a:r>
              <a:rPr lang="en-US" altLang="en-US" sz="2903">
                <a:latin typeface="Times New Roman" panose="02020603050405020304" pitchFamily="18" charset="0"/>
              </a:rPr>
              <a:t>Usually guest is an operating system</a:t>
            </a:r>
          </a:p>
          <a:p>
            <a:pPr lvl="1"/>
            <a:r>
              <a:rPr lang="en-US" altLang="en-US" sz="2903">
                <a:latin typeface="Times New Roman" panose="02020603050405020304" pitchFamily="18" charset="0"/>
              </a:rPr>
              <a:t>Configure resources available to each guest operating system E.g. two virtual CPUs, 4GB of RAM, 10GB of disk, etc.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E7A36829-4641-553C-B47F-F0C497C9BA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43683" y="750319"/>
            <a:ext cx="9144960" cy="691273"/>
          </a:xfrm>
        </p:spPr>
        <p:txBody>
          <a:bodyPr/>
          <a:lstStyle/>
          <a:p>
            <a:r>
              <a:rPr lang="en-US" altLang="en-US" sz="2903"/>
              <a:t>Why Virtual Machines are Useful on the Cloud?</a:t>
            </a:r>
          </a:p>
        </p:txBody>
      </p:sp>
      <p:sp>
        <p:nvSpPr>
          <p:cNvPr id="54274" name="Content Placeholder 2">
            <a:extLst>
              <a:ext uri="{FF2B5EF4-FFF2-40B4-BE49-F238E27FC236}">
                <a16:creationId xmlns:a16="http://schemas.microsoft.com/office/drawing/2014/main" id="{B2E19064-A600-22C1-3CCC-BD0C346C39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1794" y="1731062"/>
            <a:ext cx="8639467" cy="5132699"/>
          </a:xfrm>
        </p:spPr>
        <p:txBody>
          <a:bodyPr/>
          <a:lstStyle/>
          <a:p>
            <a:r>
              <a:rPr lang="en-US" altLang="en-US" sz="2177"/>
              <a:t>Protection due to isolation</a:t>
            </a:r>
          </a:p>
          <a:p>
            <a:pPr lvl="1"/>
            <a:r>
              <a:rPr lang="en-US" altLang="en-US" sz="2177"/>
              <a:t>Host systems is protected against virus, security breaches and bugs in guest operating system applications</a:t>
            </a:r>
          </a:p>
          <a:p>
            <a:pPr lvl="1"/>
            <a:r>
              <a:rPr lang="en-US" altLang="en-US" sz="2177"/>
              <a:t>One guest operating system is protected from another guest operating system</a:t>
            </a:r>
          </a:p>
          <a:p>
            <a:pPr lvl="2"/>
            <a:r>
              <a:rPr lang="en-US" altLang="en-US" sz="2177"/>
              <a:t>E.g. Two guest operating systems can run on the same hardware yet not be able to read information from the each other. Thereby achieving security.</a:t>
            </a:r>
          </a:p>
          <a:p>
            <a:pPr lvl="2"/>
            <a:endParaRPr lang="en-US" altLang="en-US" sz="2177"/>
          </a:p>
          <a:p>
            <a:r>
              <a:rPr lang="en-US" altLang="en-US" sz="2177">
                <a:latin typeface="Times New Roman" panose="02020603050405020304" pitchFamily="18" charset="0"/>
              </a:rPr>
              <a:t>Flexibility</a:t>
            </a:r>
          </a:p>
          <a:p>
            <a:pPr lvl="1"/>
            <a:r>
              <a:rPr lang="en-US" altLang="en-US" sz="2177">
                <a:solidFill>
                  <a:srgbClr val="FF0000"/>
                </a:solidFill>
                <a:latin typeface="Times New Roman" panose="02020603050405020304" pitchFamily="18" charset="0"/>
              </a:rPr>
              <a:t>Suspend</a:t>
            </a:r>
            <a:r>
              <a:rPr lang="en-US" altLang="en-US" sz="2177">
                <a:latin typeface="Times New Roman" panose="02020603050405020304" pitchFamily="18" charset="0"/>
              </a:rPr>
              <a:t> and </a:t>
            </a:r>
            <a:r>
              <a:rPr lang="en-US" altLang="en-US" sz="2177">
                <a:solidFill>
                  <a:srgbClr val="FF0000"/>
                </a:solidFill>
                <a:latin typeface="Times New Roman" panose="02020603050405020304" pitchFamily="18" charset="0"/>
              </a:rPr>
              <a:t>resume</a:t>
            </a:r>
            <a:r>
              <a:rPr lang="en-US" altLang="en-US" sz="2177">
                <a:latin typeface="Times New Roman" panose="02020603050405020304" pitchFamily="18" charset="0"/>
              </a:rPr>
              <a:t> virtual machine</a:t>
            </a:r>
          </a:p>
          <a:p>
            <a:pPr lvl="1"/>
            <a:r>
              <a:rPr lang="en-US" altLang="en-US" sz="2177">
                <a:solidFill>
                  <a:srgbClr val="FF0000"/>
                </a:solidFill>
                <a:latin typeface="Times New Roman" panose="02020603050405020304" pitchFamily="18" charset="0"/>
              </a:rPr>
              <a:t>Snapshot</a:t>
            </a:r>
            <a:r>
              <a:rPr lang="en-US" altLang="en-US" sz="2177">
                <a:latin typeface="Times New Roman" panose="02020603050405020304" pitchFamily="18" charset="0"/>
              </a:rPr>
              <a:t> of virtual machine state</a:t>
            </a:r>
          </a:p>
          <a:p>
            <a:pPr lvl="2"/>
            <a:r>
              <a:rPr lang="en-US" altLang="en-US" sz="2177">
                <a:latin typeface="Times New Roman" panose="02020603050405020304" pitchFamily="18" charset="0"/>
              </a:rPr>
              <a:t>Can be used to allow restoring to previous state</a:t>
            </a:r>
          </a:p>
          <a:p>
            <a:pPr lvl="2"/>
            <a:r>
              <a:rPr lang="en-US" altLang="en-US" sz="2177">
                <a:latin typeface="Times New Roman" panose="02020603050405020304" pitchFamily="18" charset="0"/>
              </a:rPr>
              <a:t>Allow virtual machine to be </a:t>
            </a:r>
            <a:r>
              <a:rPr lang="en-US" altLang="en-US" sz="2177">
                <a:solidFill>
                  <a:srgbClr val="FF0000"/>
                </a:solidFill>
                <a:latin typeface="Times New Roman" panose="02020603050405020304" pitchFamily="18" charset="0"/>
              </a:rPr>
              <a:t>cloned</a:t>
            </a:r>
            <a:r>
              <a:rPr lang="en-US" altLang="en-US" sz="2177">
                <a:latin typeface="Times New Roman" panose="02020603050405020304" pitchFamily="18" charset="0"/>
              </a:rPr>
              <a:t>.</a:t>
            </a:r>
          </a:p>
          <a:p>
            <a:endParaRPr lang="en-US" altLang="en-US" sz="2177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4060AC91-96BF-DC2C-C55A-C197218AEA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816566"/>
            <a:ext cx="8141174" cy="691273"/>
          </a:xfrm>
        </p:spPr>
        <p:txBody>
          <a:bodyPr/>
          <a:lstStyle/>
          <a:p>
            <a:r>
              <a:rPr lang="en-US" altLang="en-US" sz="2903"/>
              <a:t>Why Virtual Machines are Useful on the Cloud?</a:t>
            </a:r>
          </a:p>
        </p:txBody>
      </p:sp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B3C3ADA5-501D-5F8A-C90B-E4AEFA8270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177">
                <a:latin typeface="Times New Roman" panose="02020603050405020304" pitchFamily="18" charset="0"/>
              </a:rPr>
              <a:t>Consolidation of resources</a:t>
            </a:r>
          </a:p>
          <a:p>
            <a:pPr lvl="1"/>
            <a:r>
              <a:rPr lang="en-US" altLang="en-US" sz="2177">
                <a:latin typeface="Times New Roman" panose="02020603050405020304" pitchFamily="18" charset="0"/>
              </a:rPr>
              <a:t>Many lightly used systems can be combined to create one more heavily used system</a:t>
            </a:r>
          </a:p>
          <a:p>
            <a:r>
              <a:rPr lang="en-US" altLang="en-US" sz="2177">
                <a:latin typeface="Times New Roman" panose="02020603050405020304" pitchFamily="18" charset="0"/>
              </a:rPr>
              <a:t>Cheaper to manage</a:t>
            </a:r>
          </a:p>
          <a:p>
            <a:pPr lvl="1"/>
            <a:r>
              <a:rPr lang="en-US" altLang="en-US" sz="2177">
                <a:latin typeface="Times New Roman" panose="02020603050405020304" pitchFamily="18" charset="0"/>
              </a:rPr>
              <a:t>E.g. 100 physical servers running 20 virtual servers equals 2000 virtual servers.</a:t>
            </a:r>
          </a:p>
          <a:p>
            <a:pPr lvl="2"/>
            <a:r>
              <a:rPr lang="en-US" altLang="en-US" sz="2177">
                <a:latin typeface="Times New Roman" panose="02020603050405020304" pitchFamily="18" charset="0"/>
              </a:rPr>
              <a:t>Many people needed to administer 2000 real servers but one or two can manage 2000 virtual servers</a:t>
            </a:r>
          </a:p>
          <a:p>
            <a:pPr lvl="1"/>
            <a:r>
              <a:rPr lang="en-US" altLang="en-US" sz="2177">
                <a:latin typeface="Times New Roman" panose="02020603050405020304" pitchFamily="18" charset="0"/>
              </a:rPr>
              <a:t>A useful tool is </a:t>
            </a:r>
            <a:r>
              <a:rPr lang="en-US" altLang="en-US" sz="2177">
                <a:solidFill>
                  <a:srgbClr val="FF0000"/>
                </a:solidFill>
                <a:latin typeface="Times New Roman" panose="02020603050405020304" pitchFamily="18" charset="0"/>
              </a:rPr>
              <a:t>templating</a:t>
            </a:r>
          </a:p>
          <a:p>
            <a:pPr lvl="2"/>
            <a:r>
              <a:rPr lang="en-US" altLang="en-US" sz="2177">
                <a:latin typeface="Times New Roman" panose="02020603050405020304" pitchFamily="18" charset="0"/>
              </a:rPr>
              <a:t>One standard virtual machine image is used for multiple virtual machines</a:t>
            </a:r>
          </a:p>
          <a:p>
            <a:endParaRPr lang="en-US" altLang="en-US" sz="2177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AE22B0E4-8F7D-6D04-3BB7-D185FFABFE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66"/>
              <a:t>Why Virtual Machines are Useful on the Cloud?</a:t>
            </a:r>
          </a:p>
        </p:txBody>
      </p:sp>
      <p:sp>
        <p:nvSpPr>
          <p:cNvPr id="56322" name="Content Placeholder 2">
            <a:extLst>
              <a:ext uri="{FF2B5EF4-FFF2-40B4-BE49-F238E27FC236}">
                <a16:creationId xmlns:a16="http://schemas.microsoft.com/office/drawing/2014/main" id="{4F05CB0A-722A-3558-719F-AE9BF2B297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540">
                <a:latin typeface="Times New Roman" panose="02020603050405020304" pitchFamily="18" charset="0"/>
              </a:rPr>
              <a:t>Live migration</a:t>
            </a:r>
          </a:p>
          <a:p>
            <a:pPr lvl="1"/>
            <a:r>
              <a:rPr lang="en-US" altLang="en-US" sz="2540">
                <a:latin typeface="Times New Roman" panose="02020603050405020304" pitchFamily="18" charset="0"/>
              </a:rPr>
              <a:t>Moves a running guest from one physical machine to another.</a:t>
            </a:r>
          </a:p>
          <a:p>
            <a:pPr lvl="1"/>
            <a:r>
              <a:rPr lang="en-US" altLang="en-US" sz="2540">
                <a:latin typeface="Times New Roman" panose="02020603050405020304" pitchFamily="18" charset="0"/>
              </a:rPr>
              <a:t>Useful when system is overloaded for load balancing</a:t>
            </a:r>
          </a:p>
          <a:p>
            <a:pPr lvl="1"/>
            <a:r>
              <a:rPr lang="en-US" altLang="en-US" sz="2540">
                <a:latin typeface="Times New Roman" panose="02020603050405020304" pitchFamily="18" charset="0"/>
              </a:rPr>
              <a:t>Useful when hardware is to be upgraded or repaired</a:t>
            </a:r>
          </a:p>
          <a:p>
            <a:r>
              <a:rPr lang="en-US" altLang="en-US" sz="2540">
                <a:latin typeface="Times New Roman" panose="02020603050405020304" pitchFamily="18" charset="0"/>
              </a:rPr>
              <a:t>Install all software and configuration settings on a virtual machine image.</a:t>
            </a:r>
          </a:p>
          <a:p>
            <a:pPr lvl="1"/>
            <a:r>
              <a:rPr lang="en-US" altLang="en-US" sz="2540">
                <a:latin typeface="Times New Roman" panose="02020603050405020304" pitchFamily="18" charset="0"/>
              </a:rPr>
              <a:t>Makes redeployment of operating system and environment much faster.</a:t>
            </a:r>
          </a:p>
          <a:p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325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Calibri Light</vt:lpstr>
      <vt:lpstr>Roboto</vt:lpstr>
      <vt:lpstr>Roboto Condensed</vt:lpstr>
      <vt:lpstr>Times New Roman</vt:lpstr>
      <vt:lpstr>Office Theme</vt:lpstr>
      <vt:lpstr>What are virtual machines?</vt:lpstr>
      <vt:lpstr>What are Virtual Machines?</vt:lpstr>
      <vt:lpstr>What are virtual machines?</vt:lpstr>
      <vt:lpstr>Why Virtual Machines are Useful on the Cloud?</vt:lpstr>
      <vt:lpstr>Why Virtual Machines are Useful on the Cloud?</vt:lpstr>
      <vt:lpstr>Why Virtual Machines are Useful on the Cloud?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are virtual machines?</dc:title>
  <dc:creator>Butler, Kylie</dc:creator>
  <cp:lastModifiedBy>Butler, Kylie</cp:lastModifiedBy>
  <cp:revision>1</cp:revision>
  <dcterms:created xsi:type="dcterms:W3CDTF">2022-08-24T23:54:37Z</dcterms:created>
  <dcterms:modified xsi:type="dcterms:W3CDTF">2022-08-24T23:55:23Z</dcterms:modified>
</cp:coreProperties>
</file>