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530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485" r:id="rId13"/>
    <p:sldId id="486" r:id="rId14"/>
    <p:sldId id="389" r:id="rId15"/>
    <p:sldId id="390" r:id="rId16"/>
    <p:sldId id="391" r:id="rId17"/>
    <p:sldId id="392" r:id="rId18"/>
    <p:sldId id="3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BBE8-C473-5B44-9295-2893A05B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8E53-4AC6-ABEA-B83C-D3D462D93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4D5E-20A2-08AC-57FD-97653568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ECC6-A570-2D80-F743-DA44B48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8E-4231-B51B-2140-3B37D893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32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E9AB-32E1-8E08-282B-814498CF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C74A-AC14-3D0B-A669-20E34DA7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8587-8D3D-CEA0-3A64-50B474C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BA09-4238-4B5C-704B-63492C68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C9F-15C3-E6F6-9344-BE23A479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905E0-1BB6-1761-0818-EC0CCED5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8A6B2-2618-09D5-BF6A-CB0A5A79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13BF-23D5-985F-6962-65925584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F303-4E3E-DFBF-CF6E-3834BDE2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A18B-7E80-E942-A97F-B365A7D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15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5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A371-DD85-C21A-F9C3-63FD0FA8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D81B-5E77-8216-9744-7B35F9DB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5EBD-80ED-708A-2F98-4889B620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0F32-DFE6-39D2-12EF-29B2178C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00E7-1EB6-3E79-94EA-488BF92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9030-8CBB-5E66-A08E-CEB86228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BB66-3BFE-796F-096F-CD2EE1F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1239-096E-3273-906F-A2242F9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7A55-1A91-19BB-492F-7F4ECB6A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A721-DCB8-EB37-4F98-EFC1EA9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6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6BE3-479D-800E-EE83-B0F68F3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A733-A402-2427-F76C-B9B8BBCC3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0C89-9DF6-9253-0512-2C2B43346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EB759-5218-AC7D-C492-25C9357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D868-430B-57AB-F122-79DE2CA9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96B8-7C38-E0D1-AA1C-B94A91BE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5165-54C2-56EF-C99C-E831A3DF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60AB-E4D1-BDE5-603B-B74272A8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C594-0843-BDCE-7668-90B1A8F0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97E9-4F15-D76B-D376-F4213322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F4B63-2AA6-88F7-0035-5DC3D56E1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A4C54-6FC1-6B27-27D0-22ACBD73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43553-2491-7DE9-940F-393C1396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C0D67-EF82-AB88-D6B2-1290E3A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9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FB45-F152-995E-60C7-FA839670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3A01E-5A5D-781A-BBBB-687D422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A8FC-7473-52C1-1552-51588789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18078-4510-981F-7576-92DEF997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4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80E16-59A0-C3AE-3100-3B9B147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57E4C-1369-EF34-B5C9-4772C824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225E-858A-FF18-D0F1-977A18E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9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7CBA-D90F-C49F-19C1-755B8526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FF3D-32B2-853A-E3B5-AF57FE48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C80C-D194-E374-3FB8-D3CF48C8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CF3A4-1496-7B0C-FF43-30FC8D0D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68CD-8C46-2863-4E9C-991ECBF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E407-115F-7C9E-E9C6-D1F43C26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283-566C-9551-B934-5D0C0473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8690-322F-00C2-6FCD-9F82E105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FE422-6944-CBD4-0FE8-8CD2D7C9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5AD4-BCB7-43E2-F1E2-8E48604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9F75-E1E2-81E0-4E70-78A20A87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BE1A-0E35-C450-072E-CD2CE95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9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11E53-B402-AC76-C378-13FFE717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340D9-D8B3-ED6B-52FA-C59421A5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75F7-7E12-67EC-D2F6-17492623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8457-C350-4FCD-A2F4-F0DA4129C24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31C3-BD6C-97D9-C90A-5963C23E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E405-A3A2-99C2-2DE5-2BA5C800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2A1B-7A6B-4550-BD99-7FA6E26F1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4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Hadoop distributed file system (HDFS)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31A82DD-D395-C220-BB55-8266E5576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7660" y="881373"/>
            <a:ext cx="5618030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Write Path in HDFS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CA661556-1FAD-5EC0-5133-43AB1A788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 flipH="1">
            <a:off x="6291861" y="750320"/>
            <a:ext cx="4245566" cy="522630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/>
              <a:t>Example of writing a new file.</a:t>
            </a:r>
          </a:p>
          <a:p>
            <a:r>
              <a:rPr lang="en-US" altLang="en-US" sz="1814"/>
              <a:t>Client first sends write request to NameNode</a:t>
            </a:r>
          </a:p>
          <a:p>
            <a:r>
              <a:rPr lang="en-US" altLang="en-US" sz="1814"/>
              <a:t>NameNode tells client which DataNodes to write the first block into.</a:t>
            </a:r>
          </a:p>
          <a:p>
            <a:r>
              <a:rPr lang="en-US" altLang="en-US" sz="1814"/>
              <a:t>Client send first block to the first DataNode</a:t>
            </a:r>
          </a:p>
          <a:p>
            <a:pPr lvl="1"/>
            <a:r>
              <a:rPr lang="en-US" altLang="en-US" sz="1814"/>
              <a:t>Written into the local filesystem of the first DataNode</a:t>
            </a:r>
          </a:p>
          <a:p>
            <a:r>
              <a:rPr lang="en-US" altLang="en-US" sz="1814"/>
              <a:t>The first DataNode copies the block to the second DataNode (pipeline)</a:t>
            </a:r>
          </a:p>
          <a:p>
            <a:r>
              <a:rPr lang="en-US" altLang="en-US" sz="1814"/>
              <a:t>The second DataNode copies the block to the third DataNode (pipeline)</a:t>
            </a:r>
          </a:p>
          <a:p>
            <a:r>
              <a:rPr lang="en-US" altLang="en-US" sz="1814"/>
              <a:t>Then acknowledgements of successful write is propagated back to the client</a:t>
            </a:r>
          </a:p>
          <a:p>
            <a:r>
              <a:rPr lang="en-US" altLang="en-US" sz="1814"/>
              <a:t>The above is repeated for the 2</a:t>
            </a:r>
            <a:r>
              <a:rPr lang="en-US" altLang="en-US" sz="1814" baseline="30000"/>
              <a:t>nd</a:t>
            </a:r>
            <a:r>
              <a:rPr lang="en-US" altLang="en-US" sz="1814"/>
              <a:t> block.</a:t>
            </a:r>
          </a:p>
          <a:p>
            <a:pPr lvl="1"/>
            <a:r>
              <a:rPr lang="en-US" altLang="en-US" sz="1814"/>
              <a:t>The NameNode is again contacted to determine where to write the 2</a:t>
            </a:r>
            <a:r>
              <a:rPr lang="en-US" altLang="en-US" sz="1814" baseline="30000"/>
              <a:t>nd</a:t>
            </a:r>
            <a:r>
              <a:rPr lang="en-US" altLang="en-US" sz="1814"/>
              <a:t> block 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E5F3EB5A-9C2D-E022-1270-C2F824BB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22" y="1860676"/>
            <a:ext cx="5004526" cy="381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6541A-6997-DF89-E7B5-097C37921F2E}"/>
              </a:ext>
            </a:extLst>
          </p:cNvPr>
          <p:cNvSpPr txBox="1">
            <a:spLocks/>
          </p:cNvSpPr>
          <p:nvPr/>
        </p:nvSpPr>
        <p:spPr bwMode="auto">
          <a:xfrm flipH="1">
            <a:off x="1980049" y="5649714"/>
            <a:ext cx="4245566" cy="12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06400" indent="-3016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38200" indent="-2762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/>
              <a:t>The above approach minimizes the amount of contact needed to the Namenode.</a:t>
            </a:r>
          </a:p>
          <a:p>
            <a:pPr lvl="1"/>
            <a:r>
              <a:rPr lang="en-US" altLang="en-US" sz="1814"/>
              <a:t>More scalable.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2">
            <a:extLst>
              <a:ext uri="{FF2B5EF4-FFF2-40B4-BE49-F238E27FC236}">
                <a16:creationId xmlns:a16="http://schemas.microsoft.com/office/drawing/2014/main" id="{C6CD2201-ECF1-2400-F703-B6D8A78BF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0049" y="4474551"/>
            <a:ext cx="8100850" cy="196004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/>
              <a:t>Client requests a file to read</a:t>
            </a:r>
          </a:p>
          <a:p>
            <a:r>
              <a:rPr lang="en-US" altLang="en-US" sz="1814"/>
              <a:t>NameNode tells the client the location of the three replicas of the first block of the file.</a:t>
            </a:r>
          </a:p>
          <a:p>
            <a:pPr lvl="1"/>
            <a:r>
              <a:rPr lang="en-US" altLang="en-US" sz="1814"/>
              <a:t>The locations are sorted in terms of distance to the client incorporating rack topology knowledge</a:t>
            </a:r>
          </a:p>
          <a:p>
            <a:r>
              <a:rPr lang="en-US" altLang="en-US" sz="1814"/>
              <a:t>Client then gets the block from the nearest node.</a:t>
            </a:r>
          </a:p>
          <a:p>
            <a:pPr lvl="1"/>
            <a:r>
              <a:rPr lang="en-US" altLang="en-US" sz="1814"/>
              <a:t>Client will try to get from a different node if block returned is corrupt due to checksum not matching. </a:t>
            </a:r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A028FDC9-30BD-B914-9C3F-3C2B66FC2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6963" y="750319"/>
            <a:ext cx="7578076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Read Path in HDFS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C8BFED22-6BFB-40EB-6FDF-E8CA531B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5" y="1600009"/>
            <a:ext cx="5422170" cy="289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33B7451-7DFF-5FA9-39E7-CFC7ADB11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HDFS blocks and local storage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53A13C7-0EF0-E164-64B1-DA6CCA148C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The HDFS logical blocks are actually stored as files in the local file system</a:t>
            </a:r>
          </a:p>
          <a:p>
            <a:r>
              <a:rPr lang="en-US" altLang="en-US" sz="2540"/>
              <a:t>For example a file is divided into two blocks A and B.</a:t>
            </a:r>
          </a:p>
          <a:p>
            <a:r>
              <a:rPr lang="en-US" altLang="en-US" sz="2540"/>
              <a:t>A file will be created inside the local file system of each data node to store block A. The same for block B.</a:t>
            </a:r>
          </a:p>
          <a:p>
            <a:endParaRPr lang="en-US" altLang="en-US" sz="25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6E753E7-4424-3DB1-D6A8-4A4F6D840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Small Files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7212838-21BE-CAE6-F0AB-0473185CC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If a file is 100 bytes in size, it will occupy one HDFS block.</a:t>
            </a:r>
          </a:p>
          <a:p>
            <a:r>
              <a:rPr lang="en-US" altLang="en-US" sz="2540"/>
              <a:t>However, the block will be stored in a 100 byte file in the local file system of the Datanodes.</a:t>
            </a:r>
          </a:p>
          <a:p>
            <a:r>
              <a:rPr lang="en-US" altLang="en-US" sz="2540"/>
              <a:t>Therefore there is no waste of space.</a:t>
            </a:r>
          </a:p>
          <a:p>
            <a:r>
              <a:rPr lang="en-US" altLang="en-US" sz="2540"/>
              <a:t>However, having a lot of small files is bad since the Namenode need to keep track of it all.</a:t>
            </a:r>
          </a:p>
          <a:p>
            <a:pPr lvl="1"/>
            <a:r>
              <a:rPr lang="en-US" altLang="en-US" sz="2540"/>
              <a:t>The total meta data size of many small files maybe too big to fit in the RAM of the Namenode.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B953BDF-C9EC-7BCF-32BE-5A86215CC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Correctness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259DB6F3-3304-FBA4-61F9-63EE8FD3B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795870"/>
            <a:ext cx="8891493" cy="4922437"/>
          </a:xfrm>
        </p:spPr>
        <p:txBody>
          <a:bodyPr/>
          <a:lstStyle/>
          <a:p>
            <a:pPr eaLnBrk="1" hangingPunct="1"/>
            <a:r>
              <a:rPr lang="en-US" altLang="en-US" sz="2903" b="1">
                <a:latin typeface="Calibri" panose="020F0502020204030204" pitchFamily="34" charset="0"/>
              </a:rPr>
              <a:t>Use Checksums to validate data</a:t>
            </a:r>
          </a:p>
          <a:p>
            <a:pPr eaLnBrk="1" hangingPunct="1"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Use CRC32</a:t>
            </a:r>
          </a:p>
          <a:p>
            <a:pPr eaLnBrk="1" hangingPunct="1"/>
            <a:r>
              <a:rPr lang="en-US" altLang="en-US" sz="2903" b="1">
                <a:latin typeface="Calibri" panose="020F0502020204030204" pitchFamily="34" charset="0"/>
              </a:rPr>
              <a:t>File Creation</a:t>
            </a:r>
          </a:p>
          <a:p>
            <a:pPr eaLnBrk="1" hangingPunct="1"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Client computes checksum per 512 byte</a:t>
            </a:r>
          </a:p>
          <a:p>
            <a:pPr eaLnBrk="1" hangingPunct="1"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DataNode stores the checksum</a:t>
            </a:r>
          </a:p>
          <a:p>
            <a:pPr eaLnBrk="1" hangingPunct="1"/>
            <a:r>
              <a:rPr lang="en-US" altLang="en-US" sz="2903" b="1">
                <a:latin typeface="Calibri" panose="020F0502020204030204" pitchFamily="34" charset="0"/>
              </a:rPr>
              <a:t>File access</a:t>
            </a:r>
          </a:p>
          <a:p>
            <a:pPr eaLnBrk="1" hangingPunct="1"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Client retrieves the data and checksum from DataNode</a:t>
            </a:r>
          </a:p>
          <a:p>
            <a:pPr eaLnBrk="1" hangingPunct="1"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If Validation fails, Client tries other replicas</a:t>
            </a:r>
          </a:p>
          <a:p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CB9C39C-6685-CEF9-2B04-DB17688E5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Rebalancer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90B08F29-7DF6-DC78-31A9-CA5BE9483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941325"/>
            <a:ext cx="8639467" cy="233736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540" b="1">
                <a:latin typeface="Calibri" panose="020F0502020204030204" pitchFamily="34" charset="0"/>
              </a:rPr>
              <a:t>Goal: % disk full on DataNodes should be similar</a:t>
            </a:r>
            <a:endParaRPr lang="en-US" altLang="en-US" sz="254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Moves blocks around to balance number of blocks per DataNode</a:t>
            </a:r>
          </a:p>
          <a:p>
            <a:pPr lvl="2" eaLnBrk="1" hangingPunct="1"/>
            <a:r>
              <a:rPr lang="en-US" altLang="en-US" sz="2540">
                <a:latin typeface="Calibri" panose="020F0502020204030204" pitchFamily="34" charset="0"/>
              </a:rPr>
              <a:t>Computational parallelism also depends on where the data resides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Usually run when new DataNodes are added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Rebalancer is throttled to avoid network congestion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Command line tool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87C8A9B-BCB0-6138-BF96-B43A8AECD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NameNode Failure</a:t>
            </a:r>
          </a:p>
        </p:txBody>
      </p:sp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17AA02A3-2783-7F09-5565-598C34A17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600009"/>
            <a:ext cx="8639467" cy="492243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A single point of failure</a:t>
            </a:r>
          </a:p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All meta data (where data blocks reside, etc.) kept in RAM.</a:t>
            </a:r>
          </a:p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What happens when the NameNode dies?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All the contents in DataNodes are no longer accessible. We do not know where any of the data resides.</a:t>
            </a:r>
          </a:p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The edits log</a:t>
            </a:r>
          </a:p>
          <a:p>
            <a:pPr lvl="2" eaLnBrk="1" hangingPunct="1"/>
            <a:r>
              <a:rPr lang="en-US" altLang="en-US" sz="2540">
                <a:latin typeface="Calibri" panose="020F0502020204030204" pitchFamily="34" charset="0"/>
              </a:rPr>
              <a:t>A log of all the changes that have occurred to the meta data</a:t>
            </a:r>
          </a:p>
          <a:p>
            <a:pPr lvl="3" eaLnBrk="1" hangingPunct="1"/>
            <a:r>
              <a:rPr lang="en-US" altLang="en-US" sz="2540">
                <a:latin typeface="Calibri" panose="020F0502020204030204" pitchFamily="34" charset="0"/>
              </a:rPr>
              <a:t>E.g. the deletion of blocks, insertion of blocks, etc.</a:t>
            </a:r>
          </a:p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fsimage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Contains the latest snapshot of the meta data.</a:t>
            </a:r>
          </a:p>
          <a:p>
            <a:pPr eaLnBrk="1" hangingPunct="1"/>
            <a:r>
              <a:rPr lang="en-US" altLang="en-US" sz="2540">
                <a:latin typeface="Calibri" panose="020F0502020204030204" pitchFamily="34" charset="0"/>
              </a:rPr>
              <a:t>During recovery</a:t>
            </a:r>
          </a:p>
          <a:p>
            <a:pPr lvl="1" eaLnBrk="1" hangingPunct="1"/>
            <a:r>
              <a:rPr lang="en-US" altLang="en-US" sz="2540">
                <a:latin typeface="Calibri" panose="020F0502020204030204" pitchFamily="34" charset="0"/>
              </a:rPr>
              <a:t>Load fsimage and then replay edit logs to get up-to-date. </a:t>
            </a:r>
          </a:p>
          <a:p>
            <a:pPr lvl="1" eaLnBrk="1" hangingPunct="1"/>
            <a:endParaRPr lang="en-US" altLang="en-US" sz="2540">
              <a:latin typeface="Calibri" panose="020F0502020204030204" pitchFamily="34" charset="0"/>
            </a:endParaRPr>
          </a:p>
          <a:p>
            <a:pPr lvl="1"/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98970CD-07C8-3B65-60F2-2A66514C1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Secondary NameNodes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77174D1C-DD0B-9064-C44B-101FD1D94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The old snapshot (fsimage) may become too old.</a:t>
            </a:r>
          </a:p>
          <a:p>
            <a:pPr lvl="1"/>
            <a:r>
              <a:rPr lang="en-US" altLang="en-US" sz="2540"/>
              <a:t>edits log also gets too large</a:t>
            </a:r>
          </a:p>
          <a:p>
            <a:pPr lvl="1"/>
            <a:r>
              <a:rPr lang="en-US" altLang="en-US" sz="2540"/>
              <a:t>If recovery is needed then it will take a long time to reply all the edits.</a:t>
            </a:r>
          </a:p>
          <a:p>
            <a:r>
              <a:rPr lang="en-US" altLang="en-US" sz="2540"/>
              <a:t>The idea is to create a new fsimage by playing back the edits.</a:t>
            </a:r>
          </a:p>
          <a:p>
            <a:r>
              <a:rPr lang="en-US" altLang="en-US" sz="2540"/>
              <a:t>This is very computationally expensive</a:t>
            </a:r>
          </a:p>
          <a:p>
            <a:r>
              <a:rPr lang="en-US" altLang="en-US" sz="2540"/>
              <a:t>Use a different node to do this in the background</a:t>
            </a:r>
          </a:p>
          <a:p>
            <a:pPr lvl="1"/>
            <a:r>
              <a:rPr lang="en-US" altLang="en-US" sz="2540"/>
              <a:t>Secondary NameNode</a:t>
            </a:r>
          </a:p>
          <a:p>
            <a:pPr lvl="1"/>
            <a:r>
              <a:rPr lang="en-US" altLang="en-US" sz="2540"/>
              <a:t>Usually on a different machine from the NameNode itself.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47ABC06-C3D2-6874-BB87-AC39ACC69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620706"/>
            <a:ext cx="8141174" cy="691273"/>
          </a:xfrm>
        </p:spPr>
        <p:txBody>
          <a:bodyPr/>
          <a:lstStyle/>
          <a:p>
            <a:r>
              <a:rPr lang="en-US" altLang="en-US" sz="2540"/>
              <a:t>NameNode High Availability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99D25FFC-3EEF-F4D3-CD13-C1CB763B0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4947" y="1208288"/>
            <a:ext cx="4572481" cy="502900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33"/>
              <a:t>During failure recovery replying edits takes a long time</a:t>
            </a:r>
          </a:p>
          <a:p>
            <a:pPr lvl="1"/>
            <a:r>
              <a:rPr lang="en-US" altLang="en-US" sz="1633"/>
              <a:t>Results in long down time for entire Hadoop cluster.</a:t>
            </a:r>
          </a:p>
          <a:p>
            <a:r>
              <a:rPr lang="en-US" altLang="en-US" sz="1633"/>
              <a:t>Have a standby NameNode</a:t>
            </a:r>
          </a:p>
          <a:p>
            <a:pPr lvl="1"/>
            <a:r>
              <a:rPr lang="en-US" altLang="en-US" sz="1633"/>
              <a:t>Standby NameNode constantly replaying the edits log to keep an almost-up-to-date in RAM image of the active NameNode meta data.</a:t>
            </a:r>
          </a:p>
          <a:p>
            <a:r>
              <a:rPr lang="en-US" altLang="en-US" sz="1633"/>
              <a:t>The new edits are appended to an edits log which is stored over NFS</a:t>
            </a:r>
          </a:p>
          <a:p>
            <a:pPr lvl="1"/>
            <a:r>
              <a:rPr lang="en-US" altLang="en-US" sz="1633"/>
              <a:t>The standby NameNode gets the new edits from the log stored over NFS.</a:t>
            </a:r>
          </a:p>
          <a:p>
            <a:r>
              <a:rPr lang="en-US" altLang="en-US" sz="1633"/>
              <a:t>During failure the system will automatically failover to the standby Namenode.</a:t>
            </a:r>
          </a:p>
          <a:p>
            <a:r>
              <a:rPr lang="en-US" altLang="en-US" sz="1633"/>
              <a:t>No secondary node needed when we have a standby NameNode.</a:t>
            </a:r>
          </a:p>
          <a:p>
            <a:r>
              <a:rPr lang="en-US" altLang="en-US" sz="1633"/>
              <a:t>There can be only one active NameNode at one time.</a:t>
            </a:r>
          </a:p>
          <a:p>
            <a:pPr lvl="1"/>
            <a:r>
              <a:rPr lang="en-US" altLang="en-US" sz="1633"/>
              <a:t>ZooKeeper is a distributed consensus service which can be used to elect a single node as the active NameNode.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70065151-D92B-CE0A-984D-A54A182B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1273094"/>
            <a:ext cx="4307493" cy="47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92085DD-548F-87A4-7FAE-80AF23A37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5242" y="2906225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AU" altLang="en-US"/>
              <a:t>Hadoop Internals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421D51-DE56-FE65-E1ED-8C6F9A277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/>
          <a:lstStyle/>
          <a:p>
            <a:r>
              <a:rPr lang="en-US" altLang="en-US" sz="2540"/>
              <a:t>How does Hadoop Work?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D64CE14A-994D-D9EC-B6BC-B8CC22937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4670412"/>
            <a:ext cx="8639467" cy="114780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1814"/>
              <a:t>Uses master slave architecture</a:t>
            </a:r>
          </a:p>
          <a:p>
            <a:r>
              <a:rPr lang="en-US" altLang="en-US" sz="1814"/>
              <a:t>The master node is the coordinator</a:t>
            </a:r>
          </a:p>
          <a:p>
            <a:pPr lvl="1"/>
            <a:r>
              <a:rPr lang="en-US" altLang="en-US" sz="1814"/>
              <a:t>Schedules MapReduce Jobs</a:t>
            </a:r>
          </a:p>
          <a:p>
            <a:pPr lvl="1"/>
            <a:r>
              <a:rPr lang="en-US" altLang="en-US" sz="1814"/>
              <a:t>In charge of where the data is spread across the slave nodes.</a:t>
            </a:r>
          </a:p>
          <a:p>
            <a:r>
              <a:rPr lang="en-US" altLang="en-US" sz="1814"/>
              <a:t> </a:t>
            </a:r>
            <a:r>
              <a:rPr lang="en-US" altLang="en-US" sz="1814">
                <a:solidFill>
                  <a:srgbClr val="FF0000"/>
                </a:solidFill>
              </a:rPr>
              <a:t>Two main layers of software</a:t>
            </a:r>
          </a:p>
          <a:p>
            <a:pPr lvl="1"/>
            <a:r>
              <a:rPr lang="en-US" altLang="en-US" sz="1814"/>
              <a:t>MapReduce Computation Layer</a:t>
            </a:r>
          </a:p>
          <a:p>
            <a:pPr lvl="1"/>
            <a:r>
              <a:rPr lang="en-US" altLang="en-US" sz="1814"/>
              <a:t>Distributed File System HDFS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C3BF85F0-8935-C18A-11B6-B55FA2E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8" y="1077233"/>
            <a:ext cx="6532526" cy="36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C143BD3-4C3A-5C1F-0482-B64EF3636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540"/>
              <a:t>Goals of Hadoop Distributed File System HDFS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BF6E24EB-D925-7932-713C-14E1D073F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2056537"/>
            <a:ext cx="8639467" cy="339731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40" b="1">
                <a:latin typeface="Calibri" panose="020F0502020204030204" pitchFamily="34" charset="0"/>
              </a:rPr>
              <a:t>Very Large Distributed File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40">
                <a:latin typeface="Calibri" panose="020F0502020204030204" pitchFamily="34" charset="0"/>
              </a:rPr>
              <a:t>	– 10,000 nodes, 100 million files, 10 PB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54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 </a:t>
            </a:r>
            <a:r>
              <a:rPr lang="en-US" altLang="en-US" sz="2540" b="1">
                <a:latin typeface="Calibri" panose="020F0502020204030204" pitchFamily="34" charset="0"/>
              </a:rPr>
              <a:t>Assumes Commodity Hardware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40">
                <a:latin typeface="Calibri" panose="020F0502020204030204" pitchFamily="34" charset="0"/>
              </a:rPr>
              <a:t>	– Files are replicated to handle hardware failure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40">
                <a:latin typeface="Calibri" panose="020F0502020204030204" pitchFamily="34" charset="0"/>
              </a:rPr>
              <a:t>	– </a:t>
            </a:r>
            <a:r>
              <a:rPr lang="en-US" altLang="en-US" sz="2540">
                <a:solidFill>
                  <a:srgbClr val="FF0000"/>
                </a:solidFill>
                <a:latin typeface="Calibri" panose="020F0502020204030204" pitchFamily="34" charset="0"/>
              </a:rPr>
              <a:t>Detect failures and recovers from them automatically</a:t>
            </a:r>
          </a:p>
          <a:p>
            <a:pPr eaLnBrk="1" hangingPunct="1">
              <a:lnSpc>
                <a:spcPct val="90000"/>
              </a:lnSpc>
            </a:pPr>
            <a:endParaRPr lang="en-US" altLang="en-US" sz="2540" b="1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40" b="1">
                <a:latin typeface="Calibri" panose="020F0502020204030204" pitchFamily="34" charset="0"/>
              </a:rPr>
              <a:t>Optimized for Batch Processing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40">
                <a:latin typeface="Calibri" panose="020F0502020204030204" pitchFamily="34" charset="0"/>
              </a:rPr>
              <a:t>	– </a:t>
            </a:r>
            <a:r>
              <a:rPr lang="en-US" altLang="en-US" sz="2540">
                <a:solidFill>
                  <a:srgbClr val="FF0000"/>
                </a:solidFill>
                <a:latin typeface="Calibri" panose="020F0502020204030204" pitchFamily="34" charset="0"/>
              </a:rPr>
              <a:t>Move computation to 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40">
                <a:latin typeface="Calibri" panose="020F0502020204030204" pitchFamily="34" charset="0"/>
              </a:rPr>
              <a:t>	– </a:t>
            </a:r>
            <a:r>
              <a:rPr lang="en-US" altLang="en-US" sz="2540">
                <a:solidFill>
                  <a:srgbClr val="FF0000"/>
                </a:solidFill>
                <a:latin typeface="Calibri" panose="020F0502020204030204" pitchFamily="34" charset="0"/>
              </a:rPr>
              <a:t>Provides very high aggregate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4746D06-86C2-EB39-81E4-BF01C2164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509814"/>
          </a:xfrm>
        </p:spPr>
        <p:txBody>
          <a:bodyPr/>
          <a:lstStyle/>
          <a:p>
            <a:r>
              <a:rPr lang="en-US" altLang="en-US" sz="2540"/>
              <a:t>HDFS: DataNodes / NameNode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E132FAD4-AA10-31FD-915C-EE4C89A36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5193186"/>
            <a:ext cx="8639467" cy="153952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814"/>
              <a:t>Data split into fixed sized blocks (typically 128 MB)</a:t>
            </a:r>
          </a:p>
          <a:p>
            <a:r>
              <a:rPr lang="en-US" altLang="en-US" sz="1814"/>
              <a:t>By default each block is replicated across 3 data nodes (example above shows replication across 2 data nodes)</a:t>
            </a:r>
          </a:p>
          <a:p>
            <a:r>
              <a:rPr lang="en-US" altLang="en-US" sz="1814"/>
              <a:t>Master slave architecture</a:t>
            </a:r>
          </a:p>
          <a:p>
            <a:pPr lvl="1"/>
            <a:r>
              <a:rPr lang="en-US" altLang="en-US" sz="1814"/>
              <a:t>MasterNode: NameNode</a:t>
            </a:r>
          </a:p>
          <a:p>
            <a:pPr lvl="1"/>
            <a:r>
              <a:rPr lang="en-US" altLang="en-US" sz="1814"/>
              <a:t>SlaveNodes : DataNodes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0E7DBE6D-4A56-881C-5A8F-38FF347F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r="5829" b="18542"/>
          <a:stretch>
            <a:fillRect/>
          </a:stretch>
        </p:blipFill>
        <p:spPr bwMode="auto">
          <a:xfrm>
            <a:off x="2633878" y="1337901"/>
            <a:ext cx="7055300" cy="35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BA43D2D-DEB3-AA30-DA12-25B3A6BD9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750320"/>
            <a:ext cx="8141174" cy="391721"/>
          </a:xfrm>
        </p:spPr>
        <p:txBody>
          <a:bodyPr>
            <a:normAutofit fontScale="90000"/>
          </a:bodyPr>
          <a:lstStyle/>
          <a:p>
            <a:r>
              <a:rPr lang="en-US" altLang="en-US" sz="2540"/>
              <a:t>HDFS: DataNodes / NameNode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B9CB596B-C98F-EB63-4BEF-3A41CA7F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4801464"/>
            <a:ext cx="8639467" cy="195860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14"/>
              <a:t>NameNode</a:t>
            </a:r>
          </a:p>
          <a:p>
            <a:pPr lvl="1"/>
            <a:r>
              <a:rPr lang="en-US" altLang="en-US" sz="1814"/>
              <a:t>Stores the meta data</a:t>
            </a:r>
          </a:p>
          <a:p>
            <a:pPr lvl="2"/>
            <a:r>
              <a:rPr lang="en-US" altLang="en-US" sz="1814"/>
              <a:t>Meta data contains the location of where the different data blocks reside.</a:t>
            </a:r>
          </a:p>
          <a:p>
            <a:r>
              <a:rPr lang="en-US" altLang="en-US" sz="1814"/>
              <a:t>DataNodes</a:t>
            </a:r>
          </a:p>
          <a:p>
            <a:pPr lvl="1"/>
            <a:r>
              <a:rPr lang="en-US" altLang="en-US" sz="1814"/>
              <a:t>Stores the actual data blocks.</a:t>
            </a:r>
          </a:p>
          <a:p>
            <a:r>
              <a:rPr lang="en-US" altLang="en-US" sz="1814"/>
              <a:t>Client application first communicates with the NameNode to find where the data resides and then directly contacts the DataNodes to get the required data.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B5FBF1D1-78D5-C312-773D-28943003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0119" b="18176"/>
          <a:stretch>
            <a:fillRect/>
          </a:stretch>
        </p:blipFill>
        <p:spPr bwMode="auto">
          <a:xfrm>
            <a:off x="2698684" y="1208288"/>
            <a:ext cx="7422539" cy="35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C4A1F24-BFA1-CE3B-2811-8F944BE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75" y="750319"/>
            <a:ext cx="8728756" cy="691273"/>
          </a:xfrm>
        </p:spPr>
        <p:txBody>
          <a:bodyPr/>
          <a:lstStyle/>
          <a:p>
            <a:r>
              <a:rPr lang="en-US" altLang="en-US" sz="3266"/>
              <a:t>Hadoop Distributed File System HDFS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6474ECE0-80F4-3207-F7E2-62C3B93FB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Single Namespace for entire cluster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Data Coherency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</a:t>
            </a:r>
            <a:r>
              <a:rPr lang="en-US" altLang="en-US" sz="2903">
                <a:solidFill>
                  <a:srgbClr val="FF0000"/>
                </a:solidFill>
                <a:latin typeface="Calibri" panose="020F0502020204030204" pitchFamily="34" charset="0"/>
              </a:rPr>
              <a:t>Write-once-read-many access model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Client can only append to existing files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Files are broken up into blocks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Typically 128 MB block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Each block replicated on multiple DataNodes</a:t>
            </a:r>
          </a:p>
          <a:p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DA0976C-0D43-8F00-F838-4F96F0BD9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55445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NameNode Metadata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3AB24DF2-CB79-D0C2-6E0C-C31609A91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1339341"/>
            <a:ext cx="8639467" cy="49224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Meta-data in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The entire metadata is in main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No demand paging of meta-data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Scalability of HDFS determined by memory size of NameNode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903">
                <a:latin typeface="Calibri" panose="020F0502020204030204" pitchFamily="34" charset="0"/>
              </a:rPr>
              <a:t>Usually put NameNode on a bigger more powerful server with more memory than DataNodes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 b="1">
                <a:latin typeface="Calibri" panose="020F0502020204030204" pitchFamily="34" charset="0"/>
              </a:rPr>
              <a:t>Types of Metadata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List of files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List of Blocks for each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List of DataNodes for each block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903">
                <a:latin typeface="Calibri" panose="020F0502020204030204" pitchFamily="34" charset="0"/>
              </a:rPr>
              <a:t>	– File attributes, e.g creation time, replication factor</a:t>
            </a:r>
          </a:p>
          <a:p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EF8DE80-F2B5-E304-E64D-51101E8B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20"/>
            <a:ext cx="8141175" cy="445006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DataNode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3E43E453-AE2F-A6F8-D3D6-3C7883AF3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208288"/>
            <a:ext cx="8639467" cy="49224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40" b="1">
                <a:latin typeface="Calibri" panose="020F0502020204030204" pitchFamily="34" charset="0"/>
              </a:rPr>
              <a:t>A Block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	 </a:t>
            </a:r>
            <a:r>
              <a:rPr lang="en-US" altLang="en-US" sz="2540">
                <a:solidFill>
                  <a:srgbClr val="FF0000"/>
                </a:solidFill>
                <a:latin typeface="Calibri" panose="020F0502020204030204" pitchFamily="34" charset="0"/>
              </a:rPr>
              <a:t>Stores data in the local file system </a:t>
            </a:r>
            <a:r>
              <a:rPr lang="en-US" altLang="en-US" sz="2540">
                <a:latin typeface="Calibri" panose="020F0502020204030204" pitchFamily="34" charset="0"/>
              </a:rPr>
              <a:t>(e.g. ext4)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	 Stores meta-data of a block (e.g. CRC)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	 Serves data and meta-data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40" b="1">
                <a:latin typeface="Calibri" panose="020F0502020204030204" pitchFamily="34" charset="0"/>
              </a:rPr>
              <a:t>Block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Periodically sends a report of all existing blocks to the NameNode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If no block report received by NameNode within certain time frame (say 30 minutes) then assume DataNode down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Replicate all blocks of the failed DataNode to other DataNodes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40" b="1">
                <a:latin typeface="Calibri" panose="020F0502020204030204" pitchFamily="34" charset="0"/>
              </a:rPr>
              <a:t>Facilitates Pipelining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Forwards data to other specified DataNodes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540">
                <a:latin typeface="Calibri" panose="020F0502020204030204" pitchFamily="34" charset="0"/>
              </a:rPr>
              <a:t>Next slide shows what happens when data is written into HDFS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540">
              <a:latin typeface="Calibri" panose="020F0502020204030204" pitchFamily="34" charset="0"/>
            </a:endParaRPr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14D756-AEF9-4078-9ED7-19C1AF923F50}"/>
</file>

<file path=customXml/itemProps2.xml><?xml version="1.0" encoding="utf-8"?>
<ds:datastoreItem xmlns:ds="http://schemas.openxmlformats.org/officeDocument/2006/customXml" ds:itemID="{FC02B323-758F-477A-86DF-C9779D4CB4CA}"/>
</file>

<file path=customXml/itemProps3.xml><?xml version="1.0" encoding="utf-8"?>
<ds:datastoreItem xmlns:ds="http://schemas.openxmlformats.org/officeDocument/2006/customXml" ds:itemID="{67539F31-BE18-4DA5-BEB3-521CC2262297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1196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Condensed</vt:lpstr>
      <vt:lpstr>StarSymbol</vt:lpstr>
      <vt:lpstr>Office Theme</vt:lpstr>
      <vt:lpstr>Hadoop distributed file system (HDFS)</vt:lpstr>
      <vt:lpstr>Hadoop Internals</vt:lpstr>
      <vt:lpstr>How does Hadoop Work?</vt:lpstr>
      <vt:lpstr>Goals of Hadoop Distributed File System HDFS</vt:lpstr>
      <vt:lpstr>HDFS: DataNodes / NameNode</vt:lpstr>
      <vt:lpstr>HDFS: DataNodes / NameNode</vt:lpstr>
      <vt:lpstr>Hadoop Distributed File System HDFS</vt:lpstr>
      <vt:lpstr>NameNode Metadata</vt:lpstr>
      <vt:lpstr>DataNode</vt:lpstr>
      <vt:lpstr>Write Path in HDFS</vt:lpstr>
      <vt:lpstr>Read Path in HDFS</vt:lpstr>
      <vt:lpstr>HDFS blocks and local storage</vt:lpstr>
      <vt:lpstr>Small Files</vt:lpstr>
      <vt:lpstr>Data Correctness</vt:lpstr>
      <vt:lpstr>Rebalancer</vt:lpstr>
      <vt:lpstr>NameNode Failure</vt:lpstr>
      <vt:lpstr>Secondary NameNodes</vt:lpstr>
      <vt:lpstr>NameNode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distributed file system (HDFS)</dc:title>
  <dc:creator>Butler, Kylie</dc:creator>
  <cp:lastModifiedBy>Butler, Kylie</cp:lastModifiedBy>
  <cp:revision>1</cp:revision>
  <dcterms:created xsi:type="dcterms:W3CDTF">2022-08-25T00:43:07Z</dcterms:created>
  <dcterms:modified xsi:type="dcterms:W3CDTF">2022-08-25T00:44:15Z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