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444" r:id="rId3"/>
    <p:sldId id="445" r:id="rId4"/>
    <p:sldId id="524" r:id="rId5"/>
    <p:sldId id="446" r:id="rId6"/>
    <p:sldId id="525" r:id="rId7"/>
    <p:sldId id="44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0BCD-5EB7-4390-E035-DE2AF367D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22CEE-8D40-1A8E-5B4E-AEDB11EF7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19CA1-A9B6-122E-FE72-E585D19B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468A-C2C0-46D0-86FF-0ACB677507B2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4701A-A47E-1DBD-B57C-5FF820BC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1D4AA-34CA-0612-890C-0F3A56FA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E7D7-B034-4BF2-8FB1-B4B226A739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11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AE5A-19A6-169E-AA54-C1485A3E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C2942-EF13-5AFA-BB6D-AF10B2992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D5C93-249B-A0EF-AB92-B276B1C1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468A-C2C0-46D0-86FF-0ACB677507B2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14309-67D6-68C6-07E4-455CDB16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7EECA-0454-162E-C883-805D96D2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E7D7-B034-4BF2-8FB1-B4B226A739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61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444DAC-C6EB-71D5-4523-59F961114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5F3DB-3ACB-CA53-2F14-C82F37384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E1EC7-123C-5A2C-4A2A-2918AD7F4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468A-C2C0-46D0-86FF-0ACB677507B2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5FD4D-0C47-22E7-087C-3B0026EC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AAE3C-5456-F86F-FF68-99D02053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E7D7-B034-4BF2-8FB1-B4B226A739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1891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52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2"/>
          <p:cNvSpPr txBox="1">
            <a:spLocks noChangeAspect="1" noChangeArrowheads="1"/>
          </p:cNvSpPr>
          <p:nvPr userDrawn="1"/>
        </p:nvSpPr>
        <p:spPr bwMode="auto">
          <a:xfrm>
            <a:off x="11001904" y="1"/>
            <a:ext cx="1190097" cy="303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144000" tIns="72000" r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latrobe.edu.au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781388" y="2716111"/>
            <a:ext cx="8622453" cy="1737005"/>
          </a:xfrm>
        </p:spPr>
        <p:txBody>
          <a:bodyPr wrap="square" anchor="b" anchorCtr="1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388" y="4858004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– Presenter 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781388" y="5261033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71" y="866431"/>
            <a:ext cx="1763659" cy="1278134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121993" y="6477868"/>
            <a:ext cx="47345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AU" sz="800" kern="12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 Trobe University CRICOS Provider Code Number 00115M</a:t>
            </a:r>
            <a:endParaRPr lang="en-US" altLang="en-US" sz="800" kern="12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08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7364-7F1F-9546-D959-6F8F8434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438B-27F3-58D9-0848-6B690B881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93C6D-3884-5751-0274-45746914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468A-C2C0-46D0-86FF-0ACB677507B2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1C491-6B47-73FF-E044-6BA11FFF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9B1D-5423-F869-2E5E-85AFD671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E7D7-B034-4BF2-8FB1-B4B226A739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962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A364C-F899-6FB1-6753-FE05DE20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EE1ED-A228-9C70-1603-864BAB1F4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70499-58C4-F8F7-4DAF-08B41534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468A-C2C0-46D0-86FF-0ACB677507B2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D707A-64AF-3016-B790-89049197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8FA21-8976-8608-DA5F-94E35587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E7D7-B034-4BF2-8FB1-B4B226A739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801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64CB-0BCD-348D-3435-B63688B1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F9172-DA75-EB0B-0FD4-45781CDDF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A5008-4726-C3AA-499F-633BB5671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D8C2A-A349-4C85-E34B-E9B4446B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468A-C2C0-46D0-86FF-0ACB677507B2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0ECD8-1284-A5F5-C458-5EA0D558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0255C-703D-20D3-673C-FCBF0019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E7D7-B034-4BF2-8FB1-B4B226A739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627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7DA1-10BC-8740-826A-C4B02D9E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FF17E-3B78-B4A1-A1BD-76F4ACA37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E6B66-9FDC-FEDD-60F3-7FE3B5644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0B6B3-8E74-BDEA-F489-9A2F4FCBC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A7BB3F-C553-2BC9-8FF4-3B9B8635C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EE0A7-650F-616A-D8FF-D1EBBFBE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468A-C2C0-46D0-86FF-0ACB677507B2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736A28-626D-48B1-8F01-5EFF1CA38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05B41-39B5-D792-2323-65489407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E7D7-B034-4BF2-8FB1-B4B226A739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208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0795-1622-99EF-3128-9B9852D1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05BF2-591C-49CA-F1CF-AB79BAE1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468A-C2C0-46D0-86FF-0ACB677507B2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8C918-F616-725F-4220-1FC379F4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E46B5-140D-288D-947A-055C0A1E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E7D7-B034-4BF2-8FB1-B4B226A739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173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E9FBB1-5C25-B20F-8851-FCB20301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468A-C2C0-46D0-86FF-0ACB677507B2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4F51AF-FE2B-CB1C-D6B5-C803B251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382A-1BE3-C5D2-0C29-0EE356C3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E7D7-B034-4BF2-8FB1-B4B226A739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789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C660-6687-FD10-3975-C8DD35F72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18A81-5BBF-53F6-12B5-3C95B8DD8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ABB7D-0E3D-05DB-408D-8D35E9B91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AC2C-B4FB-608A-A07F-161787AE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468A-C2C0-46D0-86FF-0ACB677507B2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80503-9517-93BF-D7D5-FB021A05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001B1-AEA7-DF0B-6CCD-748CFDD24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E7D7-B034-4BF2-8FB1-B4B226A739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99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6005-64A2-7ED6-DCD3-0B42E2222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0CE63E-1BF7-8C6A-26CD-152F2FB04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F57F4-690B-69A8-AA03-B8C54D4D1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A6944-189A-2EF5-629D-9B55EAD9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468A-C2C0-46D0-86FF-0ACB677507B2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42381-C4FE-0C1C-1D99-97CC4AA9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5CEF5-200B-0908-316D-22008EC0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E7D7-B034-4BF2-8FB1-B4B226A739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98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0CE90-14F5-68F5-D9EE-155B510B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88FC3-882F-2037-49CE-FC8D0ACEA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78814-0E09-611D-C3E4-F1BF1B4C1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468A-C2C0-46D0-86FF-0ACB677507B2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6F46A-110B-9A9C-8AAC-017B7FD19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BDF65-EDDA-9A75-C8AE-4CF301454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AE7D7-B034-4BF2-8FB1-B4B226A739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979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71F1-8972-AD14-72EC-CB1A0B4FB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0615" y="3429000"/>
            <a:ext cx="8141175" cy="69127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Hive data types</a:t>
            </a:r>
          </a:p>
        </p:txBody>
      </p:sp>
    </p:spTree>
    <p:extLst>
      <p:ext uri="{BB962C8B-B14F-4D97-AF65-F5344CB8AC3E}">
        <p14:creationId xmlns:p14="http://schemas.microsoft.com/office/powerpoint/2010/main" val="162935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A7B6E42B-9864-23BF-676E-F531C82E79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1102" y="750320"/>
            <a:ext cx="8141175" cy="326914"/>
          </a:xfrm>
        </p:spPr>
        <p:txBody>
          <a:bodyPr>
            <a:normAutofit fontScale="90000"/>
          </a:bodyPr>
          <a:lstStyle/>
          <a:p>
            <a:r>
              <a:rPr lang="en-US" altLang="en-US" sz="2903"/>
              <a:t>Data Types</a:t>
            </a:r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EC3A5A5F-5CD8-48CB-78D4-55F67657C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21" y="1273095"/>
            <a:ext cx="9144960" cy="4323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A791EE29-E0A0-0025-A34F-864C438DD4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20706"/>
            <a:ext cx="8141174" cy="521335"/>
          </a:xfrm>
        </p:spPr>
        <p:txBody>
          <a:bodyPr/>
          <a:lstStyle/>
          <a:p>
            <a:r>
              <a:rPr lang="en-US" altLang="en-US" sz="2540"/>
              <a:t>Complex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B7D6C-79FB-D6D9-4913-1D3197C011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19382" y="3624862"/>
            <a:ext cx="8639467" cy="1997489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177"/>
              <a:t>Most relational databases don’t support complex data types since  they tend to break normal form.</a:t>
            </a:r>
          </a:p>
          <a:p>
            <a:pPr lvl="1"/>
            <a:r>
              <a:rPr lang="en-US" altLang="en-US" sz="2177"/>
              <a:t>For example structures in relational DB are usually captured in separate tables with foreign keys, etc.</a:t>
            </a:r>
          </a:p>
          <a:p>
            <a:r>
              <a:rPr lang="en-US" altLang="en-US" sz="2177"/>
              <a:t>Breaking normal form results in data duplication</a:t>
            </a:r>
          </a:p>
          <a:p>
            <a:pPr lvl="1"/>
            <a:r>
              <a:rPr lang="en-US" altLang="en-US" sz="2177"/>
              <a:t>More disk consumption</a:t>
            </a:r>
          </a:p>
          <a:p>
            <a:pPr lvl="1"/>
            <a:r>
              <a:rPr lang="en-US" altLang="en-US" sz="2177"/>
              <a:t>Data inconsistencies</a:t>
            </a:r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8373997E-93F9-96A2-9DAB-0DB479A98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1" b="3613"/>
          <a:stretch>
            <a:fillRect/>
          </a:stretch>
        </p:blipFill>
        <p:spPr bwMode="auto">
          <a:xfrm>
            <a:off x="1654575" y="1077234"/>
            <a:ext cx="8864130" cy="233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0C1DC847-50BC-6BDC-7732-32F88CAD1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20706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Normal Form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65EEF-28DF-364B-CF25-6B0AA9F2B0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84188" y="5126939"/>
            <a:ext cx="8639467" cy="887133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177"/>
              <a:t>The above is an example of a schema which conforms to normal form.</a:t>
            </a:r>
          </a:p>
          <a:p>
            <a:r>
              <a:rPr lang="en-US" altLang="en-US" sz="2177"/>
              <a:t>Typically relational databases use the above schema since it means there are no data duplication.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DC03D8-7952-0671-C47B-91C34ACA5BDC}"/>
              </a:ext>
            </a:extLst>
          </p:cNvPr>
          <p:cNvGraphicFramePr>
            <a:graphicFrameLocks noGrp="1"/>
          </p:cNvGraphicFramePr>
          <p:nvPr/>
        </p:nvGraphicFramePr>
        <p:xfrm>
          <a:off x="2175910" y="1337902"/>
          <a:ext cx="7382215" cy="1121877"/>
        </p:xfrm>
        <a:graphic>
          <a:graphicData uri="http://schemas.openxmlformats.org/drawingml/2006/table">
            <a:tbl>
              <a:tblPr/>
              <a:tblGrid>
                <a:gridCol w="1846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3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7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3737"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Student ID</a:t>
                      </a:r>
                    </a:p>
                  </a:txBody>
                  <a:tcPr marL="82959" marR="82959" marT="41432" marB="4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Student First name</a:t>
                      </a:r>
                    </a:p>
                  </a:txBody>
                  <a:tcPr marL="82959" marR="82959" marT="41432" marB="4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Student Last name</a:t>
                      </a:r>
                    </a:p>
                  </a:txBody>
                  <a:tcPr marL="82959" marR="82959" marT="41432" marB="4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Email</a:t>
                      </a:r>
                    </a:p>
                  </a:txBody>
                  <a:tcPr marL="82959" marR="82959" marT="41432" marB="4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071"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82959" marR="82959" marT="41432" marB="4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82959" marR="82959" marT="41432" marB="4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82959" marR="82959" marT="41432" marB="4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82959" marR="82959" marT="41432" marB="4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71"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82959" marR="82959" marT="41432" marB="4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82959" marR="82959" marT="41432" marB="4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82959" marR="82959" marT="41432" marB="4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82959" marR="82959" marT="41432" marB="414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4ED41E-BFFE-58AA-5760-A00161707417}"/>
              </a:ext>
            </a:extLst>
          </p:cNvPr>
          <p:cNvGraphicFramePr>
            <a:graphicFrameLocks noGrp="1"/>
          </p:cNvGraphicFramePr>
          <p:nvPr/>
        </p:nvGraphicFramePr>
        <p:xfrm>
          <a:off x="2175910" y="2645559"/>
          <a:ext cx="7186354" cy="1178044"/>
        </p:xfrm>
        <a:graphic>
          <a:graphicData uri="http://schemas.openxmlformats.org/drawingml/2006/table">
            <a:tbl>
              <a:tblPr/>
              <a:tblGrid>
                <a:gridCol w="1797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5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5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7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242"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Subject code</a:t>
                      </a:r>
                    </a:p>
                  </a:txBody>
                  <a:tcPr marL="82961" marR="82961" marT="41495" marB="414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Subject Name</a:t>
                      </a:r>
                    </a:p>
                  </a:txBody>
                  <a:tcPr marL="82961" marR="82961" marT="41495" marB="414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Lecturer Name</a:t>
                      </a:r>
                    </a:p>
                  </a:txBody>
                  <a:tcPr marL="82961" marR="82961" marT="41495" marB="414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Semester</a:t>
                      </a:r>
                    </a:p>
                  </a:txBody>
                  <a:tcPr marL="82961" marR="82961" marT="41495" marB="414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01"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82961" marR="82961" marT="41495" marB="414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82961" marR="82961" marT="41495" marB="414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82961" marR="82961" marT="41495" marB="414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82961" marR="82961" marT="41495" marB="414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901"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82961" marR="82961" marT="41495" marB="414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82961" marR="82961" marT="41495" marB="414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82961" marR="82961" marT="41495" marB="414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82961" marR="82961" marT="41495" marB="414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E9C666-2FF5-1827-DFA0-F088C5595796}"/>
              </a:ext>
            </a:extLst>
          </p:cNvPr>
          <p:cNvGraphicFramePr>
            <a:graphicFrameLocks noGrp="1"/>
          </p:cNvGraphicFramePr>
          <p:nvPr/>
        </p:nvGraphicFramePr>
        <p:xfrm>
          <a:off x="2111102" y="4082830"/>
          <a:ext cx="3593178" cy="995144"/>
        </p:xfrm>
        <a:graphic>
          <a:graphicData uri="http://schemas.openxmlformats.org/drawingml/2006/table">
            <a:tbl>
              <a:tblPr/>
              <a:tblGrid>
                <a:gridCol w="1797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5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718"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Student ID</a:t>
                      </a:r>
                    </a:p>
                  </a:txBody>
                  <a:tcPr marL="82961" marR="82961" marT="41430" marB="414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Subject Code</a:t>
                      </a:r>
                    </a:p>
                  </a:txBody>
                  <a:tcPr marL="82961" marR="82961" marT="41430" marB="414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18"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82961" marR="82961" marT="41430" marB="414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82961" marR="82961" marT="41430" marB="414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18"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82961" marR="82961" marT="41430" marB="414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82961" marR="82961" marT="41430" marB="414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9FE2197E-770F-5302-A501-F8285D7B1B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20707"/>
            <a:ext cx="8141174" cy="456527"/>
          </a:xfrm>
        </p:spPr>
        <p:txBody>
          <a:bodyPr>
            <a:normAutofit fontScale="90000"/>
          </a:bodyPr>
          <a:lstStyle/>
          <a:p>
            <a:r>
              <a:rPr lang="en-US" altLang="en-US" sz="3992"/>
              <a:t>Complex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D4EE3-22CF-55F4-51E3-7D7F46BBEC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54574" y="3755915"/>
            <a:ext cx="8639467" cy="245401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814"/>
              <a:t>For Big Data</a:t>
            </a:r>
          </a:p>
          <a:p>
            <a:pPr lvl="1"/>
            <a:r>
              <a:rPr lang="en-US" altLang="en-US" sz="1814"/>
              <a:t>Data are normally not updated</a:t>
            </a:r>
          </a:p>
          <a:p>
            <a:pPr lvl="1"/>
            <a:r>
              <a:rPr lang="en-US" altLang="en-US" sz="1814"/>
              <a:t>We get better performance by sacrificing normal form</a:t>
            </a:r>
          </a:p>
          <a:p>
            <a:pPr lvl="2"/>
            <a:r>
              <a:rPr lang="en-US" altLang="en-US" sz="1814"/>
              <a:t>Less need to join tables</a:t>
            </a:r>
          </a:p>
          <a:p>
            <a:pPr lvl="2"/>
            <a:r>
              <a:rPr lang="en-US" altLang="en-US" sz="1814"/>
              <a:t>Embedding collections inside records minimizes seeks.</a:t>
            </a:r>
          </a:p>
          <a:p>
            <a:pPr lvl="2"/>
            <a:r>
              <a:rPr lang="en-US" altLang="en-US" sz="1814"/>
              <a:t>Navigating each foreign key relation requires seeking across disk and/or getting data from other nodes.</a:t>
            </a:r>
          </a:p>
          <a:p>
            <a:pPr lvl="2"/>
            <a:r>
              <a:rPr lang="en-US" altLang="en-US" sz="1814"/>
              <a:t>Can directly use data files that are not in normal form without needing to first load the data into the database.</a:t>
            </a:r>
          </a:p>
          <a:p>
            <a:endParaRPr lang="en-US" altLang="en-US"/>
          </a:p>
        </p:txBody>
      </p:sp>
      <p:pic>
        <p:nvPicPr>
          <p:cNvPr id="24580" name="Picture 2">
            <a:extLst>
              <a:ext uri="{FF2B5EF4-FFF2-40B4-BE49-F238E27FC236}">
                <a16:creationId xmlns:a16="http://schemas.microsoft.com/office/drawing/2014/main" id="{C40A7242-AFAC-8807-7BB1-8F7641FE1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1" b="3613"/>
          <a:stretch>
            <a:fillRect/>
          </a:stretch>
        </p:blipFill>
        <p:spPr bwMode="auto">
          <a:xfrm>
            <a:off x="1654575" y="1337902"/>
            <a:ext cx="8864130" cy="233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4F70E76D-9A8F-80E4-2247-DCF8689A7E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20706"/>
            <a:ext cx="8141174" cy="691273"/>
          </a:xfrm>
        </p:spPr>
        <p:txBody>
          <a:bodyPr/>
          <a:lstStyle/>
          <a:p>
            <a:r>
              <a:rPr lang="en-US" altLang="en-US" sz="3266"/>
              <a:t>Complex Data Type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43984-83BD-E09E-4408-FF8C700F5A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4147636"/>
            <a:ext cx="8639467" cy="2520265"/>
          </a:xfrm>
        </p:spPr>
        <p:txBody>
          <a:bodyPr/>
          <a:lstStyle/>
          <a:p>
            <a:r>
              <a:rPr lang="en-US" altLang="en-US" sz="1814"/>
              <a:t>We can imagine the above is from a file that contains the class list of students for each subject in the university.</a:t>
            </a:r>
          </a:p>
          <a:p>
            <a:r>
              <a:rPr lang="en-US" altLang="en-US" sz="1814"/>
              <a:t>Hive does not need to touch the file but instead just needs to impose the above schema on the file as the file is read from the disk.</a:t>
            </a:r>
          </a:p>
          <a:p>
            <a:r>
              <a:rPr lang="en-US" altLang="en-US" sz="1814"/>
              <a:t>For example when a student changes his/her email address the above schema causes a problem since all entries that contain that student need to be updated. However, typically when we doing data analytics (typical use for Hive and MapReduce) data is never updated.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47619A-03D2-144D-DA00-B76F8C966948}"/>
              </a:ext>
            </a:extLst>
          </p:cNvPr>
          <p:cNvGraphicFramePr>
            <a:graphicFrameLocks noGrp="1"/>
          </p:cNvGraphicFramePr>
          <p:nvPr/>
        </p:nvGraphicFramePr>
        <p:xfrm>
          <a:off x="1654574" y="1468955"/>
          <a:ext cx="8882853" cy="2526025"/>
        </p:xfrm>
        <a:graphic>
          <a:graphicData uri="http://schemas.openxmlformats.org/drawingml/2006/table">
            <a:tbl>
              <a:tblPr/>
              <a:tblGrid>
                <a:gridCol w="1777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5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5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52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1840"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Subject code</a:t>
                      </a:r>
                    </a:p>
                  </a:txBody>
                  <a:tcPr marL="82941" marR="82941" marT="41480" marB="414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Subject Name</a:t>
                      </a:r>
                    </a:p>
                  </a:txBody>
                  <a:tcPr marL="82941" marR="82941" marT="41480" marB="414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Lecturer Name</a:t>
                      </a:r>
                    </a:p>
                  </a:txBody>
                  <a:tcPr marL="82941" marR="82941" marT="41480" marB="414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Semester</a:t>
                      </a:r>
                    </a:p>
                  </a:txBody>
                  <a:tcPr marL="82941" marR="82941" marT="41480" marB="414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Array of students</a:t>
                      </a:r>
                    </a:p>
                  </a:txBody>
                  <a:tcPr marL="82941" marR="82941" marT="41480" marB="414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7818"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CSE3BDC</a:t>
                      </a:r>
                    </a:p>
                  </a:txBody>
                  <a:tcPr marL="82941" marR="82941" marT="41480" marB="414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Big data management on the cloud </a:t>
                      </a:r>
                    </a:p>
                  </a:txBody>
                  <a:tcPr marL="82941" marR="82941" marT="41480" marB="414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Zhen He</a:t>
                      </a:r>
                    </a:p>
                  </a:txBody>
                  <a:tcPr marL="82941" marR="82941" marT="41480" marB="414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82941" marR="82941" marT="41480" marB="414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[&lt;9198, Peter, Smith, p.smith@gmail.com&gt;, &lt;9291, John, Wilson, j.wilson@gmail.com&gt;, etc.] </a:t>
                      </a:r>
                    </a:p>
                  </a:txBody>
                  <a:tcPr marL="82941" marR="82941" marT="41480" marB="414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366"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82941" marR="82941" marT="41480" marB="414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82941" marR="82941" marT="41480" marB="414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82941" marR="82941" marT="41480" marB="414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82941" marR="82941" marT="41480" marB="414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lnSpc>
                          <a:spcPct val="97000"/>
                        </a:lnSpc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9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45000"/>
                        <a:buFont typeface="StarSymbol" charset="0"/>
                        <a:defRPr sz="3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82941" marR="82941" marT="41480" marB="414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4DEAFBC5-505D-6F98-2859-200346835D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85513"/>
            <a:ext cx="8141174" cy="378760"/>
          </a:xfrm>
        </p:spPr>
        <p:txBody>
          <a:bodyPr>
            <a:normAutofit fontScale="90000"/>
          </a:bodyPr>
          <a:lstStyle/>
          <a:p>
            <a:r>
              <a:rPr lang="en-US" altLang="en-US" sz="2903"/>
              <a:t>Complex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07938-DECD-0507-4E08-075A65D28D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19382" y="3168333"/>
            <a:ext cx="8639467" cy="2193351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sz="2177"/>
              <a:t>We can treat the </a:t>
            </a:r>
            <a:r>
              <a:rPr lang="en-US" altLang="en-US" sz="2177">
                <a:solidFill>
                  <a:srgbClr val="FF0000"/>
                </a:solidFill>
              </a:rPr>
              <a:t>name</a:t>
            </a:r>
            <a:r>
              <a:rPr lang="en-US" altLang="en-US" sz="2177"/>
              <a:t> as a primary key</a:t>
            </a:r>
          </a:p>
          <a:p>
            <a:r>
              <a:rPr lang="en-US" altLang="en-US" sz="2177">
                <a:solidFill>
                  <a:srgbClr val="FF0000"/>
                </a:solidFill>
              </a:rPr>
              <a:t>Subordinates</a:t>
            </a:r>
            <a:r>
              <a:rPr lang="en-US" altLang="en-US" sz="2177"/>
              <a:t> would reference another record in the table.</a:t>
            </a:r>
          </a:p>
          <a:p>
            <a:r>
              <a:rPr lang="en-US" altLang="en-US" sz="2177">
                <a:solidFill>
                  <a:srgbClr val="FF0000"/>
                </a:solidFill>
              </a:rPr>
              <a:t>Deductions</a:t>
            </a:r>
            <a:r>
              <a:rPr lang="en-US" altLang="en-US" sz="2177"/>
              <a:t> is a map that holds a key-value pair</a:t>
            </a:r>
          </a:p>
          <a:p>
            <a:pPr lvl="1"/>
            <a:r>
              <a:rPr lang="en-US" altLang="en-US" sz="2177"/>
              <a:t>Every deduction has a name (e.g. “Federal Taxes”) and the percentage of deduction (e.g. 10).</a:t>
            </a:r>
          </a:p>
          <a:p>
            <a:pPr lvl="1"/>
            <a:r>
              <a:rPr lang="en-US" altLang="en-US" sz="2177"/>
              <a:t>For traditional DBs this map would be stored in a separate table.</a:t>
            </a:r>
          </a:p>
          <a:p>
            <a:r>
              <a:rPr lang="en-US" altLang="en-US" sz="2177">
                <a:solidFill>
                  <a:srgbClr val="FF0000"/>
                </a:solidFill>
              </a:rPr>
              <a:t>Address</a:t>
            </a:r>
            <a:r>
              <a:rPr lang="en-US" altLang="en-US" sz="2177"/>
              <a:t> is stored as a separate </a:t>
            </a:r>
            <a:r>
              <a:rPr lang="en-US" altLang="en-US" sz="2177">
                <a:solidFill>
                  <a:srgbClr val="FF0000"/>
                </a:solidFill>
              </a:rPr>
              <a:t>struct</a:t>
            </a:r>
            <a:r>
              <a:rPr lang="en-US" altLang="en-US" sz="2177"/>
              <a:t>.</a:t>
            </a:r>
          </a:p>
          <a:p>
            <a:r>
              <a:rPr lang="en-US" altLang="en-US" sz="2177"/>
              <a:t>Java syntax conventions for </a:t>
            </a:r>
            <a:r>
              <a:rPr lang="en-US" altLang="en-US" sz="2177">
                <a:solidFill>
                  <a:srgbClr val="FF0000"/>
                </a:solidFill>
              </a:rPr>
              <a:t>generics</a:t>
            </a:r>
            <a:r>
              <a:rPr lang="en-US" altLang="en-US" sz="2177"/>
              <a:t> are followed for the collection types.</a:t>
            </a:r>
          </a:p>
          <a:p>
            <a:pPr lvl="1"/>
            <a:r>
              <a:rPr lang="en-US" altLang="en-US" sz="2177"/>
              <a:t>E.g. MAP&lt;STRING, FLOAT&gt;, ARRAY&lt;STRING&gt;</a:t>
            </a:r>
          </a:p>
          <a:p>
            <a:pPr lvl="1"/>
            <a:endParaRPr lang="en-US" altLang="en-US" sz="2177"/>
          </a:p>
        </p:txBody>
      </p:sp>
      <p:pic>
        <p:nvPicPr>
          <p:cNvPr id="26628" name="Picture 3">
            <a:extLst>
              <a:ext uri="{FF2B5EF4-FFF2-40B4-BE49-F238E27FC236}">
                <a16:creationId xmlns:a16="http://schemas.microsoft.com/office/drawing/2014/main" id="{5731B379-7847-6E87-D966-9C1A0BF0F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242" y="1142041"/>
            <a:ext cx="8335595" cy="189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A6A12A54A941428A39BCE980E8631F" ma:contentTypeVersion="16" ma:contentTypeDescription="Create a new document." ma:contentTypeScope="" ma:versionID="917f6c06737dcb768fbd71a34d0fba89">
  <xsd:schema xmlns:xsd="http://www.w3.org/2001/XMLSchema" xmlns:xs="http://www.w3.org/2001/XMLSchema" xmlns:p="http://schemas.microsoft.com/office/2006/metadata/properties" xmlns:ns2="e9492af6-ed02-4680-a232-c3f10c11c09b" xmlns:ns3="bc05ee0a-d906-4c5e-bb5c-b1f70f11b0b9" targetNamespace="http://schemas.microsoft.com/office/2006/metadata/properties" ma:root="true" ma:fieldsID="6b5fc966ce192b7ff4dbdd50ebfa49d6" ns2:_="" ns3:_="">
    <xsd:import namespace="e9492af6-ed02-4680-a232-c3f10c11c09b"/>
    <xsd:import namespace="bc05ee0a-d906-4c5e-bb5c-b1f70f11b0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92af6-ed02-4680-a232-c3f10c11c0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7414def-154c-4d25-b3bb-ada8546948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5ee0a-d906-4c5e-bb5c-b1f70f11b0b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92a3772-13a1-4de5-a6d8-6c3e331cca4c}" ma:internalName="TaxCatchAll" ma:showField="CatchAllData" ma:web="bc05ee0a-d906-4c5e-bb5c-b1f70f11b0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05ee0a-d906-4c5e-bb5c-b1f70f11b0b9" xsi:nil="true"/>
    <lcf76f155ced4ddcb4097134ff3c332f xmlns="e9492af6-ed02-4680-a232-c3f10c11c09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3CDC93A-462B-4A60-84F2-A7A96800D0DC}"/>
</file>

<file path=customXml/itemProps2.xml><?xml version="1.0" encoding="utf-8"?>
<ds:datastoreItem xmlns:ds="http://schemas.openxmlformats.org/officeDocument/2006/customXml" ds:itemID="{4A339EEA-FCD2-4E09-8882-287876F356F7}"/>
</file>

<file path=customXml/itemProps3.xml><?xml version="1.0" encoding="utf-8"?>
<ds:datastoreItem xmlns:ds="http://schemas.openxmlformats.org/officeDocument/2006/customXml" ds:itemID="{82AE5FEC-2C59-48CB-9E93-CE5006F533A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Roboto Condensed</vt:lpstr>
      <vt:lpstr>Office Theme</vt:lpstr>
      <vt:lpstr>Hive data types</vt:lpstr>
      <vt:lpstr>Data Types</vt:lpstr>
      <vt:lpstr>Complex Data Types</vt:lpstr>
      <vt:lpstr>Normal Form Example</vt:lpstr>
      <vt:lpstr>Complex Data Types</vt:lpstr>
      <vt:lpstr>Complex Data Type Example</vt:lpstr>
      <vt:lpstr>Complex Data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 data types</dc:title>
  <dc:creator>Butler, Kylie</dc:creator>
  <cp:lastModifiedBy>Butler, Kylie</cp:lastModifiedBy>
  <cp:revision>1</cp:revision>
  <dcterms:created xsi:type="dcterms:W3CDTF">2022-08-25T01:50:20Z</dcterms:created>
  <dcterms:modified xsi:type="dcterms:W3CDTF">2022-08-25T01:50:57Z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0x010100FDA6A12A54A941428A39BCE980E8631F</vt:lpwstr>
  </property>
</Properties>
</file>