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76" r:id="rId3"/>
    <p:sldId id="481" r:id="rId4"/>
    <p:sldId id="480" r:id="rId5"/>
    <p:sldId id="482" r:id="rId6"/>
    <p:sldId id="557" r:id="rId7"/>
    <p:sldId id="499" r:id="rId8"/>
    <p:sldId id="5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1000-EF4D-92CC-5168-3EE2663D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3C195-CC3E-8D82-858C-C066B13A1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B5227-9AAA-EAE6-5275-0CB14FBA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DAC-59A4-4B96-92D5-F9CA63B661AF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747C5-CA76-6B1F-9FB9-81B1E892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FC84C-88D3-A219-8DFC-55BE5863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96B3-D25D-42FB-987A-522D5979E8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16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5F6D-78D8-05C0-0360-9102D2E5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7FD3B-5EF3-BFC5-1F5C-51594F2CC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2499C-10BF-746D-B0C4-2C092B9A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DAC-59A4-4B96-92D5-F9CA63B661AF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FA6CD-F0FC-6BDF-A89A-4009BFFD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7D2C9-69FB-43B6-DEF7-86A968A8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96B3-D25D-42FB-987A-522D5979E8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364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74771-481E-D697-C433-032008F38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DF7B4-7E5E-B489-A848-25A0919BB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C362-AE5F-69D8-F67E-295071DE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DAC-59A4-4B96-92D5-F9CA63B661AF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C3EE3-7986-57EA-F485-55E1AE1C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CD89-A904-C2A6-7BBC-83196249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96B3-D25D-42FB-987A-522D5979E8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712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96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8298-C798-27F6-8EB9-43D78B03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E8C2D-FA1E-E094-6862-D630B886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31336-E175-6944-EABC-38872F91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DAC-59A4-4B96-92D5-F9CA63B661AF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3E3EE-507B-0596-145B-D845D093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1F34D-C444-5CC5-4D56-2D019695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96B3-D25D-42FB-987A-522D5979E8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8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9989-DFDD-ADF1-5098-E0DC98856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23A9-D1E5-6F87-4005-AE6B16F5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16CC5-A444-4D41-4DD6-70F7B1C5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DAC-59A4-4B96-92D5-F9CA63B661AF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0286-3DE3-9726-56AD-21F02284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4AC8E-79BD-36A1-BD80-CDC00644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96B3-D25D-42FB-987A-522D5979E8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17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1ED2-49E3-3FB9-F183-93CCF4CE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CC30-535E-725B-8C33-2CE554B42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C5942-E607-DE40-F4EE-373D36230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3FA66-6C80-6FA4-C56B-AEEBDF37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DAC-59A4-4B96-92D5-F9CA63B661AF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6DBA0-9984-B58C-91DC-3D6A695D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E738D-4C4D-43EF-D6E1-1BD8AF99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96B3-D25D-42FB-987A-522D5979E8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930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17A9-8E49-AB5A-A2E3-310B2288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922EA-CEBD-19F3-359B-25CA0B333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7BE0E-6495-5D8B-0E09-90D6E986A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410B5-C322-9053-6CEE-B097CCEA4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7DFE19-00DD-164F-ADC1-47C0E2245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21E4F-4509-F88A-D0CC-9CF4052D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DAC-59A4-4B96-92D5-F9CA63B661AF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8032-4675-9396-2B79-2061685B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3CF44-8914-4E0F-5185-3C8BC0D3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96B3-D25D-42FB-987A-522D5979E8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42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6A3C-C9EA-158F-1C81-79F5AD0C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7F850-4A97-2E66-BF50-CDAE7606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DAC-59A4-4B96-92D5-F9CA63B661AF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7465C-DD03-9486-8316-9D11D146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0919D-C041-CBB1-7528-885CC6EE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96B3-D25D-42FB-987A-522D5979E8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90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AF0CB-F53C-3F87-A1F1-158A83E7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DAC-59A4-4B96-92D5-F9CA63B661AF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8947E-3A99-225C-5417-258BB570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798D0-E94C-9401-929E-CF4E4134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96B3-D25D-42FB-987A-522D5979E8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974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042B-2937-7F08-0F38-1B989707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4136-832C-9436-204B-8031BE608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F95F4-B795-3909-EDB5-237192C2A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37003-CFD3-191A-C304-91C32718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DAC-59A4-4B96-92D5-F9CA63B661AF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3FA96-602C-368E-A0E3-ABFEE129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5C715-52BF-CBB3-F193-3B4FB2E9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96B3-D25D-42FB-987A-522D5979E8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22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5254-AC33-6DA1-5005-57167930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BD944-0AEC-497D-302F-E5199ED3D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E02AB-6A82-8D59-BADD-D6D9D1906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13A9A-DA87-C10B-6CCD-DA4E0E82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BDAC-59A4-4B96-92D5-F9CA63B661AF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F51DA-88CD-A554-214F-7D0CEAC5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87236-19EC-182B-EEA7-EFDA3C3E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696B3-D25D-42FB-987A-522D5979E8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020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587FC-3828-292D-8554-07C3A437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ACCAD-E599-19AB-6BB5-328EF3675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D560-2BA6-0F57-4689-DACCDF54D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BDAC-59A4-4B96-92D5-F9CA63B661AF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0B07A-5B1B-340C-A146-5F4CFFF89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A12A-0DFA-EB05-892E-B76288DA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696B3-D25D-42FB-987A-522D5979E8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45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71F1-8972-AD14-72EC-CB1A0B4FB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0615" y="3429000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Hive sorting, join and subqueries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F8BEE295-80FC-EF83-73C5-6DF83CAE6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750319"/>
            <a:ext cx="8141174" cy="691273"/>
          </a:xfrm>
        </p:spPr>
        <p:txBody>
          <a:bodyPr/>
          <a:lstStyle/>
          <a:p>
            <a:r>
              <a:rPr lang="en-US" altLang="en-US" sz="3266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9F0A-7D64-F970-A50A-CAAD03839F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77"/>
              <a:t>ORDER BY is used for producing globally sorted data</a:t>
            </a:r>
          </a:p>
          <a:p>
            <a:pPr lvl="1"/>
            <a:r>
              <a:rPr lang="en-US" altLang="en-US" sz="2177"/>
              <a:t>However, can be slow since it uses just 1 reducer to produce a total sort</a:t>
            </a:r>
          </a:p>
          <a:p>
            <a:pPr lvl="1"/>
            <a:r>
              <a:rPr lang="en-US" altLang="en-US" sz="2177"/>
              <a:t>Newer versions of Hive will improve on this.</a:t>
            </a:r>
          </a:p>
          <a:p>
            <a:r>
              <a:rPr lang="en-US" altLang="en-US" sz="2177"/>
              <a:t>If we are happy with data just stored </a:t>
            </a:r>
            <a:r>
              <a:rPr lang="en-US" altLang="en-US" sz="2177">
                <a:solidFill>
                  <a:srgbClr val="FF0000"/>
                </a:solidFill>
              </a:rPr>
              <a:t>within</a:t>
            </a:r>
            <a:r>
              <a:rPr lang="en-US" altLang="en-US" sz="2177"/>
              <a:t> each reducer but not </a:t>
            </a:r>
            <a:r>
              <a:rPr lang="en-US" altLang="en-US" sz="2177">
                <a:solidFill>
                  <a:srgbClr val="FF0000"/>
                </a:solidFill>
              </a:rPr>
              <a:t>globally</a:t>
            </a:r>
            <a:r>
              <a:rPr lang="en-US" altLang="en-US" sz="2177"/>
              <a:t> sorted.</a:t>
            </a:r>
          </a:p>
          <a:p>
            <a:pPr lvl="1"/>
            <a:r>
              <a:rPr lang="en-US" altLang="en-US" sz="2177"/>
              <a:t>Then use SORT BY</a:t>
            </a:r>
          </a:p>
          <a:p>
            <a:pPr lvl="1"/>
            <a:r>
              <a:rPr lang="en-US" altLang="en-US" sz="2177"/>
              <a:t>This is much faster than ORDER BY since we can use more than 1 reducer.</a:t>
            </a:r>
          </a:p>
          <a:p>
            <a:endParaRPr lang="en-US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9E8EA516-955D-33F5-4031-CB10B5FBF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750319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Explain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67F91-A81F-9AA3-EAFD-27457FC8D8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3429001"/>
            <a:ext cx="8639467" cy="3434760"/>
          </a:xfrm>
        </p:spPr>
        <p:txBody>
          <a:bodyPr/>
          <a:lstStyle/>
          <a:p>
            <a:r>
              <a:rPr lang="en-US" altLang="en-US" sz="2540"/>
              <a:t>You can get Hive to show you the query execution plan using the EXPLAIN command. </a:t>
            </a:r>
          </a:p>
          <a:p>
            <a:r>
              <a:rPr lang="en-US" altLang="en-US" sz="2540"/>
              <a:t>More detailed execution plan is available using</a:t>
            </a:r>
          </a:p>
          <a:p>
            <a:pPr lvl="1"/>
            <a:r>
              <a:rPr lang="en-US" altLang="en-US" sz="2540"/>
              <a:t>EXPLAIN EXTENDED</a:t>
            </a:r>
          </a:p>
        </p:txBody>
      </p:sp>
      <p:pic>
        <p:nvPicPr>
          <p:cNvPr id="55300" name="Picture 3">
            <a:extLst>
              <a:ext uri="{FF2B5EF4-FFF2-40B4-BE49-F238E27FC236}">
                <a16:creationId xmlns:a16="http://schemas.microsoft.com/office/drawing/2014/main" id="{3B1AF176-E8E7-04B1-CEAB-317FDF1AB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17" y="1664816"/>
            <a:ext cx="7642882" cy="105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3BAD5156-9866-CC51-F286-92ECF002E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3"/>
            <a:ext cx="8141174" cy="456528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Inner Join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A0042B75-0D19-4CF2-1604-E02F00F8D7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4474551"/>
            <a:ext cx="8639467" cy="1997489"/>
          </a:xfrm>
        </p:spPr>
        <p:txBody>
          <a:bodyPr/>
          <a:lstStyle/>
          <a:p>
            <a:r>
              <a:rPr lang="en-US" altLang="en-US" sz="2540"/>
              <a:t>Inner joins are easy, see above</a:t>
            </a:r>
          </a:p>
        </p:txBody>
      </p:sp>
      <p:pic>
        <p:nvPicPr>
          <p:cNvPr id="56324" name="Picture 3">
            <a:extLst>
              <a:ext uri="{FF2B5EF4-FFF2-40B4-BE49-F238E27FC236}">
                <a16:creationId xmlns:a16="http://schemas.microsoft.com/office/drawing/2014/main" id="{FD25BE49-CC61-27F5-3CAE-9A88DB970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96" y="1208288"/>
            <a:ext cx="3681026" cy="156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4">
            <a:extLst>
              <a:ext uri="{FF2B5EF4-FFF2-40B4-BE49-F238E27FC236}">
                <a16:creationId xmlns:a16="http://schemas.microsoft.com/office/drawing/2014/main" id="{1306707A-9E26-5B9E-CAF5-E92AED898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086" y="1273095"/>
            <a:ext cx="3679587" cy="121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5">
            <a:extLst>
              <a:ext uri="{FF2B5EF4-FFF2-40B4-BE49-F238E27FC236}">
                <a16:creationId xmlns:a16="http://schemas.microsoft.com/office/drawing/2014/main" id="{7E8D2B37-FDD0-ABA9-1735-B9F39ABA3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96" y="2775172"/>
            <a:ext cx="7511829" cy="7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6">
            <a:extLst>
              <a:ext uri="{FF2B5EF4-FFF2-40B4-BE49-F238E27FC236}">
                <a16:creationId xmlns:a16="http://schemas.microsoft.com/office/drawing/2014/main" id="{00F58D8F-3B90-9427-DFEC-74D44E5EA1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38" y="3364194"/>
            <a:ext cx="3135209" cy="106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9AB0A5CC-2E7E-C252-198E-A417D322A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620706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Outer Joins</a:t>
            </a:r>
          </a:p>
        </p:txBody>
      </p:sp>
      <p:pic>
        <p:nvPicPr>
          <p:cNvPr id="57347" name="Picture 3">
            <a:extLst>
              <a:ext uri="{FF2B5EF4-FFF2-40B4-BE49-F238E27FC236}">
                <a16:creationId xmlns:a16="http://schemas.microsoft.com/office/drawing/2014/main" id="{30BD3D35-2E2D-30BA-E157-F5AAF9605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49" y="1273094"/>
            <a:ext cx="6924247" cy="112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>
            <a:extLst>
              <a:ext uri="{FF2B5EF4-FFF2-40B4-BE49-F238E27FC236}">
                <a16:creationId xmlns:a16="http://schemas.microsoft.com/office/drawing/2014/main" id="{BCC85EA1-E297-CEFA-41A9-617D7680F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49" y="2253838"/>
            <a:ext cx="2418013" cy="45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5">
            <a:extLst>
              <a:ext uri="{FF2B5EF4-FFF2-40B4-BE49-F238E27FC236}">
                <a16:creationId xmlns:a16="http://schemas.microsoft.com/office/drawing/2014/main" id="{AC6FDD8B-68CF-2A7C-6F63-F6DB12BF8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81" y="2775173"/>
            <a:ext cx="7599678" cy="156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7">
            <a:extLst>
              <a:ext uri="{FF2B5EF4-FFF2-40B4-BE49-F238E27FC236}">
                <a16:creationId xmlns:a16="http://schemas.microsoft.com/office/drawing/2014/main" id="{38F8B72F-4F56-1EB2-4741-34114960F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436" y="4539357"/>
            <a:ext cx="6662139" cy="1751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624BC9D4-6683-9374-ECD3-F8A98ABC8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Subqueries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0629010C-8DC4-7134-5437-E12A9B1B4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540"/>
              <a:t>Subqueries are supported in both the FROM and WHERE clause.</a:t>
            </a:r>
          </a:p>
          <a:p>
            <a:r>
              <a:rPr lang="en-US" altLang="en-US" sz="2540"/>
              <a:t>Here is an example of subqueries in the FROM clause</a:t>
            </a:r>
          </a:p>
          <a:p>
            <a:pPr>
              <a:buFont typeface="StarSymbol" charset="0"/>
              <a:buNone/>
            </a:pPr>
            <a:endParaRPr lang="en-US" altLang="en-US" sz="2540"/>
          </a:p>
          <a:p>
            <a:pPr>
              <a:buFont typeface="StarSymbol" charset="0"/>
              <a:buNone/>
            </a:pPr>
            <a:r>
              <a:rPr lang="en-US" altLang="en-US" sz="2177"/>
              <a:t>SELECT col</a:t>
            </a:r>
          </a:p>
          <a:p>
            <a:pPr>
              <a:buFont typeface="StarSymbol" charset="0"/>
              <a:buNone/>
            </a:pPr>
            <a:r>
              <a:rPr lang="en-US" altLang="en-US" sz="2177"/>
              <a:t>FROM (</a:t>
            </a:r>
          </a:p>
          <a:p>
            <a:pPr>
              <a:buFont typeface="StarSymbol" charset="0"/>
              <a:buNone/>
            </a:pPr>
            <a:r>
              <a:rPr lang="en-US" altLang="en-US" sz="2177"/>
              <a:t>  SELECT a+b AS col</a:t>
            </a:r>
          </a:p>
          <a:p>
            <a:pPr>
              <a:buFont typeface="StarSymbol" charset="0"/>
              <a:buNone/>
            </a:pPr>
            <a:r>
              <a:rPr lang="en-US" altLang="en-US" sz="2177"/>
              <a:t>  FROM t1</a:t>
            </a:r>
          </a:p>
          <a:p>
            <a:pPr>
              <a:buFont typeface="StarSymbol" charset="0"/>
              <a:buNone/>
            </a:pPr>
            <a:r>
              <a:rPr lang="en-US" altLang="en-US" sz="2177"/>
              <a:t>) t2</a:t>
            </a:r>
          </a:p>
          <a:p>
            <a:pPr>
              <a:buFont typeface="StarSymbol" charset="0"/>
              <a:buNone/>
            </a:pPr>
            <a:endParaRPr lang="en-US" altLang="en-US" sz="2177"/>
          </a:p>
          <a:p>
            <a:r>
              <a:rPr lang="en-US" altLang="en-US" sz="2177"/>
              <a:t>In the above example a subquery is used in the FROM clause to create temporary table which is used by the outer query.</a:t>
            </a:r>
          </a:p>
          <a:p>
            <a:r>
              <a:rPr lang="en-US" altLang="en-US" sz="2177"/>
              <a:t>The AS keyword is used to give a name for the column inside the temporary table.</a:t>
            </a:r>
          </a:p>
          <a:p>
            <a:pPr>
              <a:buFont typeface="StarSymbol" charset="0"/>
              <a:buNone/>
            </a:pPr>
            <a:endParaRPr lang="en-US" altLang="en-US" sz="254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4998AD7A-DAE9-B042-2644-F83FA08EC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750319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Subqueries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AEF3E831-AE85-E75D-5A2D-F59FCD026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535202"/>
            <a:ext cx="8639467" cy="4922437"/>
          </a:xfrm>
        </p:spPr>
        <p:txBody>
          <a:bodyPr>
            <a:normAutofit lnSpcReduction="10000"/>
          </a:bodyPr>
          <a:lstStyle/>
          <a:p>
            <a:pPr marL="95052" indent="0">
              <a:buNone/>
            </a:pPr>
            <a:r>
              <a:rPr lang="en-US" altLang="en-US" sz="2540"/>
              <a:t>SELECT col1, col2</a:t>
            </a:r>
          </a:p>
          <a:p>
            <a:pPr marL="95052" indent="0">
              <a:buNone/>
            </a:pPr>
            <a:r>
              <a:rPr lang="en-US" altLang="en-US" sz="2540"/>
              <a:t>FROM table1 </a:t>
            </a:r>
          </a:p>
          <a:p>
            <a:pPr marL="95052" indent="0">
              <a:buNone/>
            </a:pPr>
            <a:r>
              <a:rPr lang="en-US" altLang="en-US" sz="2540"/>
              <a:t>JOIN (</a:t>
            </a:r>
          </a:p>
          <a:p>
            <a:pPr marL="95052" indent="0">
              <a:buNone/>
            </a:pPr>
            <a:r>
              <a:rPr lang="en-US" altLang="en-US" sz="2540"/>
              <a:t>   SELECT col3, COUNT(col1) AS c1 </a:t>
            </a:r>
          </a:p>
          <a:p>
            <a:pPr marL="95052" indent="0">
              <a:buNone/>
            </a:pPr>
            <a:r>
              <a:rPr lang="en-US" altLang="en-US" sz="2540"/>
              <a:t>   FROM table1 </a:t>
            </a:r>
          </a:p>
          <a:p>
            <a:pPr marL="95052" indent="0">
              <a:buNone/>
            </a:pPr>
            <a:r>
              <a:rPr lang="en-US" altLang="en-US" sz="2540"/>
              <a:t>   GROUP BY col3 </a:t>
            </a:r>
          </a:p>
          <a:p>
            <a:pPr marL="95052" indent="0">
              <a:buNone/>
            </a:pPr>
            <a:r>
              <a:rPr lang="en-US" altLang="en-US" sz="2540"/>
              <a:t>   SORT BY col1 </a:t>
            </a:r>
          </a:p>
          <a:p>
            <a:pPr marL="95052" indent="0">
              <a:buNone/>
            </a:pPr>
            <a:r>
              <a:rPr lang="en-US" altLang="en-US" sz="2540"/>
              <a:t>   LIMIT 15</a:t>
            </a:r>
          </a:p>
          <a:p>
            <a:pPr marL="95052" indent="0">
              <a:buNone/>
            </a:pPr>
            <a:r>
              <a:rPr lang="en-US" altLang="en-US" sz="2540"/>
              <a:t>) myt ON table1.col3 = myt.col3;</a:t>
            </a:r>
          </a:p>
          <a:p>
            <a:pPr marL="95052" indent="0">
              <a:buNone/>
            </a:pPr>
            <a:endParaRPr lang="en-US" altLang="en-US" sz="2540"/>
          </a:p>
          <a:p>
            <a:pPr marL="95052" indent="0"/>
            <a:r>
              <a:rPr lang="en-US" altLang="en-US" sz="2540"/>
              <a:t>Example of Hive supporting join queries from the FROM clause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1E50B529-1230-453B-855F-3B38051C5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66"/>
              <a:t>Subqueries in WHERE clause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0D8EBE91-C5DA-5AB2-77F5-284832B9AB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1941325"/>
            <a:ext cx="8639467" cy="1945645"/>
          </a:xfrm>
        </p:spPr>
        <p:txBody>
          <a:bodyPr/>
          <a:lstStyle/>
          <a:p>
            <a:pPr marL="95052" indent="0">
              <a:buNone/>
            </a:pPr>
            <a:r>
              <a:rPr lang="en-US" altLang="en-US" sz="2540"/>
              <a:t>SELECT state, net_payments</a:t>
            </a:r>
          </a:p>
          <a:p>
            <a:pPr marL="95052" indent="0">
              <a:buNone/>
            </a:pPr>
            <a:r>
              <a:rPr lang="en-US" altLang="en-US" sz="2540"/>
              <a:t>FROM transfer_payments </a:t>
            </a:r>
          </a:p>
          <a:p>
            <a:pPr marL="95052" indent="0">
              <a:buNone/>
            </a:pPr>
            <a:r>
              <a:rPr lang="en-US" altLang="en-US" sz="2540"/>
              <a:t>WHERE transfer_payments.year IN (SELECT year FROM us_census)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E2DA3EE-8EED-4C8E-A3D8-88404B8CCC95}"/>
</file>

<file path=customXml/itemProps2.xml><?xml version="1.0" encoding="utf-8"?>
<ds:datastoreItem xmlns:ds="http://schemas.openxmlformats.org/officeDocument/2006/customXml" ds:itemID="{0AA34DA4-D762-4AC8-A588-CFA920E0EA2E}"/>
</file>

<file path=customXml/itemProps3.xml><?xml version="1.0" encoding="utf-8"?>
<ds:datastoreItem xmlns:ds="http://schemas.openxmlformats.org/officeDocument/2006/customXml" ds:itemID="{DC709D96-E05C-4B97-A221-40E3BDA0159D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Condensed</vt:lpstr>
      <vt:lpstr>StarSymbol</vt:lpstr>
      <vt:lpstr>Office Theme</vt:lpstr>
      <vt:lpstr>Hive sorting, join and subqueries</vt:lpstr>
      <vt:lpstr>Sorting</vt:lpstr>
      <vt:lpstr>Explain</vt:lpstr>
      <vt:lpstr>Inner Join</vt:lpstr>
      <vt:lpstr>Outer Joins</vt:lpstr>
      <vt:lpstr>Subqueries</vt:lpstr>
      <vt:lpstr>Subqueries</vt:lpstr>
      <vt:lpstr>Subqueries in WHERE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sorting, join and subqueries</dc:title>
  <dc:creator>Butler, Kylie</dc:creator>
  <cp:lastModifiedBy>Butler, Kylie</cp:lastModifiedBy>
  <cp:revision>1</cp:revision>
  <dcterms:created xsi:type="dcterms:W3CDTF">2022-08-25T02:04:14Z</dcterms:created>
  <dcterms:modified xsi:type="dcterms:W3CDTF">2022-08-25T02:05:21Z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