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95" r:id="rId10"/>
    <p:sldId id="496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94" r:id="rId19"/>
    <p:sldId id="462" r:id="rId20"/>
    <p:sldId id="463" r:id="rId21"/>
    <p:sldId id="464" r:id="rId22"/>
    <p:sldId id="465" r:id="rId23"/>
    <p:sldId id="560" r:id="rId24"/>
    <p:sldId id="466" r:id="rId25"/>
    <p:sldId id="561" r:id="rId26"/>
    <p:sldId id="4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8EAB-2836-5044-4FA2-5361A36D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B71E1-6A58-DAA7-93E2-882C43C9D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4465-A49F-B58D-6394-7FD63102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362E-BE1F-9802-C116-2D413E7D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9F3D-3C81-7E1F-8445-3D735315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17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0C4E-2E61-FC19-5E3C-F7C3C890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D9DD2-EA89-55D2-4092-1107E3873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04F9-8FA7-E612-CD7C-DB252677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9CD4-F12C-73F9-5607-DAAA2158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79DA-2E3E-891E-7798-1E9EDF45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32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D91DB-C834-C78B-EC36-634751E09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05685-2386-CD12-B69C-1F6D8BEF2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7840-5464-6554-AA60-E4D98C9D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AD7F-046F-70F5-9092-1F129383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9362A-CB97-465A-7677-BD7F3498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89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3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A239-8D30-7B94-689E-3408BB67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40BA-002F-B25D-D676-E4419AA7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F06A-2CCD-EA61-DA26-5265BAC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B4B7-D4E4-D469-DD77-3362F181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85CC-CADA-F9E5-92C6-098112B3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25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44E9-B715-1EEE-D4A6-F337E762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6A8C-0F5F-B89B-9084-16A959B9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46B7-AD9F-3863-B625-121F17ED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1FE7-706E-5634-4B99-D97915D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68011-9FA9-BB6E-3206-A7AC75FD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61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D63-D499-7510-F155-0E307982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9054-D2D4-94C0-CB23-644720FE2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6576C-B0FC-652D-A170-115E09BFD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2135C-FA4B-2765-CF63-F7C34E86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4E388-22B7-64B3-2F28-A2AC2289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920F9-24B1-003A-8434-C5A52A7E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27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C380-E9E4-A379-401C-EFBA0F5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9A8F6-FB64-48CA-F3A7-7C8FAAA1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AB1F0-90EB-6C56-F246-9F606BC1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41F44-BE5C-70ED-F715-F857AE8FB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8531-920D-869F-6E39-62DC81DCC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1D9F4-B611-4F49-F3F3-784A02E5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44F77-F992-FF14-646B-4CFEDFD9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07292-5C09-70CD-0D32-9CF0CEE6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B05F-B8BD-61A9-A778-DEBB8CE1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C6E60-4532-6D84-8DF5-F4B12E2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4E19B-2E84-0C66-C96C-9E76A31B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3BBE9-E80C-4461-760A-E060C491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81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63DCC-131F-372C-C839-BAC8D754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925B2-EEE3-33CB-D0AD-CDB1FD11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23AA-3A19-396E-D4A1-FF60BE1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6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8BA7-6138-E373-DD66-9B46B3AC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1DED-EA49-8087-C95A-C5FF6767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CA768-5952-0174-00D1-1BFE4B079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A90D2-9E5D-8061-77B0-E4A61266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9F139-C177-5F46-D3DC-458067B8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1F0F-5CC7-3917-832D-C52F9602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05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96F6-C698-1696-82FA-A8B0C4AD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E081A-8B66-044D-4C4B-D024BEB4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8281D-7F88-FCC2-3711-B0C697D75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557A-95CF-27FC-F235-D0E6EA3A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A9834-DA04-379E-A978-B3218F36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6CDA7-0C19-2D5C-1588-292CC4B3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8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DED48-9D0F-5166-61EC-549B5B0C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6CED-588B-AEEC-97EA-5810D7ED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BAD8-8607-102E-8277-466F5D0E7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786C-1E1D-4982-98A9-B344EDCC033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D289-8FC5-4189-0650-446B354DE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DBDC8-AF3D-ADA3-57C4-896A024D5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1E49-DEDF-4CC1-B282-D9C5976259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1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71F1-8972-AD14-72EC-CB1A0B4F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615" y="3429000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Hive table operations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57571F7-FDB7-6FAD-719D-B26D8D68C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750319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 sz="3266"/>
              <a:t>Partitioned table logically includes the partitioned column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407CCC9-BF41-6155-E9B7-75F17ACB8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1664816"/>
            <a:ext cx="8639467" cy="1241410"/>
          </a:xfrm>
        </p:spPr>
        <p:txBody>
          <a:bodyPr>
            <a:normAutofit fontScale="25000" lnSpcReduction="20000"/>
          </a:bodyPr>
          <a:lstStyle/>
          <a:p>
            <a:endParaRPr lang="en-AU" altLang="en-US" sz="1814"/>
          </a:p>
          <a:p>
            <a:pPr>
              <a:buFont typeface="StarSymbol" charset="0"/>
              <a:buNone/>
            </a:pPr>
            <a:r>
              <a:rPr lang="en-AU" altLang="en-US" sz="1814"/>
              <a:t>	CREATE TABLE employee(emp_id INT, name STRING) PARTITIONED</a:t>
            </a:r>
          </a:p>
          <a:p>
            <a:pPr>
              <a:buFont typeface="StarSymbol" charset="0"/>
              <a:buNone/>
            </a:pPr>
            <a:r>
              <a:rPr lang="en-AU" altLang="en-US" sz="1814"/>
              <a:t>     BY(country STRING);</a:t>
            </a:r>
          </a:p>
          <a:p>
            <a:pPr>
              <a:buFont typeface="StarSymbol" charset="0"/>
              <a:buNone/>
            </a:pPr>
            <a:endParaRPr lang="en-AU" altLang="en-US" sz="1814"/>
          </a:p>
          <a:p>
            <a:r>
              <a:rPr lang="en-AU" altLang="en-US" sz="1814"/>
              <a:t>Actually creates a table that logically contains the country column like the following.</a:t>
            </a:r>
          </a:p>
          <a:p>
            <a:endParaRPr lang="en-AU" altLang="en-US" sz="1814"/>
          </a:p>
          <a:p>
            <a:pPr>
              <a:buFont typeface="StarSymbol" charset="0"/>
              <a:buNone/>
            </a:pPr>
            <a:r>
              <a:rPr lang="en-AU" altLang="en-US" sz="1814"/>
              <a:t>	CREATE TABLE employee(emp_id INT, name STRING, country STRING)</a:t>
            </a:r>
          </a:p>
          <a:p>
            <a:endParaRPr lang="en-AU" altLang="en-US" sz="1814"/>
          </a:p>
          <a:p>
            <a:r>
              <a:rPr lang="en-AU" altLang="en-US" sz="1814"/>
              <a:t>So we can then write queries like</a:t>
            </a:r>
          </a:p>
          <a:p>
            <a:pPr>
              <a:buFont typeface="StarSymbol" charset="0"/>
              <a:buNone/>
            </a:pPr>
            <a:endParaRPr lang="en-AU" altLang="en-US" sz="1814"/>
          </a:p>
          <a:p>
            <a:pPr>
              <a:buFont typeface="StarSymbol" charset="0"/>
              <a:buNone/>
            </a:pPr>
            <a:r>
              <a:rPr lang="en-AU" altLang="en-US" sz="1814"/>
              <a:t>	SELECT emp_id, country  FROM employee</a:t>
            </a:r>
          </a:p>
          <a:p>
            <a:pPr>
              <a:buFont typeface="StarSymbol" charset="0"/>
              <a:buNone/>
            </a:pPr>
            <a:r>
              <a:rPr lang="en-AU" altLang="en-US" sz="1814"/>
              <a:t>	WHERE country = ‘Australia’</a:t>
            </a:r>
            <a:endParaRPr lang="en-AU" altLang="ja-JP" sz="1814"/>
          </a:p>
          <a:p>
            <a:endParaRPr lang="en-AU" altLang="en-US" sz="1814"/>
          </a:p>
          <a:p>
            <a:endParaRPr lang="en-AU" altLang="en-US" sz="1814"/>
          </a:p>
          <a:p>
            <a:endParaRPr lang="en-AU" altLang="en-US" sz="1814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937506D-1DE2-5BFE-968F-27A2A05B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EED9-F01B-12D3-22DB-37A0DBA7C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You may have the following question</a:t>
            </a:r>
          </a:p>
          <a:p>
            <a:pPr lvl="1"/>
            <a:r>
              <a:rPr lang="en-US" altLang="en-US" sz="2540"/>
              <a:t>What if we all my data is in one file and we want to split it into different partitions?</a:t>
            </a:r>
          </a:p>
          <a:p>
            <a:r>
              <a:rPr lang="en-US" altLang="en-US" sz="2540"/>
              <a:t>The answer is you can not use the </a:t>
            </a:r>
            <a:r>
              <a:rPr lang="en-US" altLang="en-US" sz="2540" i="1"/>
              <a:t>Load</a:t>
            </a:r>
            <a:r>
              <a:rPr lang="en-US" altLang="en-US" sz="2540"/>
              <a:t> command since load just copies files into Hive directories.</a:t>
            </a:r>
          </a:p>
          <a:p>
            <a:pPr lvl="1"/>
            <a:r>
              <a:rPr lang="en-US" altLang="en-US" sz="2540"/>
              <a:t>It can not split a file into multiple files.</a:t>
            </a:r>
          </a:p>
          <a:p>
            <a:r>
              <a:rPr lang="en-US" altLang="en-US" sz="2540"/>
              <a:t>See the next slide for the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34C0E73F-FAE3-4062-4489-741E07AC7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521335"/>
          </a:xfrm>
        </p:spPr>
        <p:txBody>
          <a:bodyPr>
            <a:normAutofit fontScale="90000"/>
          </a:bodyPr>
          <a:lstStyle/>
          <a:p>
            <a:r>
              <a:rPr lang="en-US" altLang="en-US" sz="3629"/>
              <a:t>Partitions using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7F55-8855-E371-FE49-E6225C065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4" y="4212443"/>
            <a:ext cx="8639467" cy="255050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77"/>
              <a:t>In the above example we first create an external table called </a:t>
            </a:r>
            <a:r>
              <a:rPr lang="en-US" altLang="en-US" sz="2177" i="1">
                <a:solidFill>
                  <a:srgbClr val="FF0000"/>
                </a:solidFill>
              </a:rPr>
              <a:t>stage_employees</a:t>
            </a:r>
            <a:r>
              <a:rPr lang="en-US" altLang="en-US" sz="2177"/>
              <a:t> and then link our external input data with it. </a:t>
            </a:r>
          </a:p>
          <a:p>
            <a:r>
              <a:rPr lang="en-US" altLang="en-US" sz="2177"/>
              <a:t>Next we create a partitioned table called employees</a:t>
            </a:r>
          </a:p>
          <a:p>
            <a:r>
              <a:rPr lang="en-US" altLang="en-US" sz="2177"/>
              <a:t>Next we select all the rows of the staged_employees table which have the country set to US and state set to OR into the corresponding partition in the employees table.</a:t>
            </a:r>
          </a:p>
          <a:p>
            <a:r>
              <a:rPr lang="en-US" altLang="en-US" sz="2177"/>
              <a:t>The OVERWRITE command overwrites the previous contents of the partition as it inserts the new tuples.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9813F3-7DB7-C7F3-08DC-CD75098D489A}"/>
              </a:ext>
            </a:extLst>
          </p:cNvPr>
          <p:cNvSpPr txBox="1">
            <a:spLocks/>
          </p:cNvSpPr>
          <p:nvPr/>
        </p:nvSpPr>
        <p:spPr bwMode="auto">
          <a:xfrm>
            <a:off x="1915242" y="1208288"/>
            <a:ext cx="8639467" cy="278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03188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StarSymbol" charset="0"/>
              <a:buNone/>
            </a:pPr>
            <a:r>
              <a:rPr lang="en-US" altLang="en-US" sz="1814"/>
              <a:t>CREATE EXTERNAL TABLE staged_employees (cnty STRING, st STRING)</a:t>
            </a:r>
          </a:p>
          <a:p>
            <a:pPr>
              <a:buFont typeface="StarSymbol" charset="0"/>
              <a:buNone/>
            </a:pPr>
            <a:r>
              <a:rPr lang="en-US" altLang="en-US" sz="1814"/>
              <a:t>	LOCATION ‘/user/tom/external_table’;</a:t>
            </a:r>
          </a:p>
          <a:p>
            <a:pPr>
              <a:buFont typeface="StarSymbol" charset="0"/>
              <a:buNone/>
            </a:pPr>
            <a:r>
              <a:rPr lang="en-US" altLang="en-US" sz="1814"/>
              <a:t>LOAD DATA INPATH ‘/user/tom/data.txt’ INTO TABLE staged_employees;</a:t>
            </a:r>
          </a:p>
          <a:p>
            <a:pPr>
              <a:buFont typeface="StarSymbol" charset="0"/>
              <a:buNone/>
            </a:pPr>
            <a:endParaRPr lang="en-US" altLang="en-US" sz="1814"/>
          </a:p>
          <a:p>
            <a:pPr>
              <a:buFont typeface="StarSymbol" charset="0"/>
              <a:buNone/>
            </a:pPr>
            <a:r>
              <a:rPr lang="en-US" altLang="en-US" sz="1814"/>
              <a:t>CREATE TABLE employees (cnty STRING, st STRING)</a:t>
            </a:r>
          </a:p>
          <a:p>
            <a:pPr>
              <a:buFont typeface="StarSymbol" charset="0"/>
              <a:buNone/>
            </a:pPr>
            <a:r>
              <a:rPr lang="en-US" altLang="en-US" sz="1814"/>
              <a:t>PARITITIONED BY (country STRING, state STRING);</a:t>
            </a:r>
          </a:p>
          <a:p>
            <a:pPr>
              <a:buFont typeface="StarSymbol" charset="0"/>
              <a:buNone/>
            </a:pPr>
            <a:endParaRPr lang="en-US" altLang="en-US" sz="1814"/>
          </a:p>
          <a:p>
            <a:pPr>
              <a:buFont typeface="StarSymbol" charset="0"/>
              <a:buNone/>
            </a:pPr>
            <a:r>
              <a:rPr lang="en-US" altLang="en-US" sz="1814"/>
              <a:t>INSERT OVERWRITE TABLE employees</a:t>
            </a:r>
          </a:p>
          <a:p>
            <a:pPr>
              <a:buFont typeface="StarSymbol" charset="0"/>
              <a:buNone/>
            </a:pPr>
            <a:r>
              <a:rPr lang="en-US" altLang="en-US" sz="1814"/>
              <a:t>PARTITION (country = ‘US’, state = ‘OR’)</a:t>
            </a:r>
          </a:p>
          <a:p>
            <a:pPr>
              <a:buFont typeface="StarSymbol" charset="0"/>
              <a:buNone/>
            </a:pPr>
            <a:r>
              <a:rPr lang="en-US" altLang="en-US" sz="1814"/>
              <a:t>SELECT * FROM staged_employees se</a:t>
            </a:r>
          </a:p>
          <a:p>
            <a:pPr>
              <a:buFont typeface="StarSymbol" charset="0"/>
              <a:buNone/>
            </a:pPr>
            <a:r>
              <a:rPr lang="en-US" altLang="en-US" sz="1814"/>
              <a:t>WHERE se.cnty = ‘US’ AND se.st = ‘OR’;</a:t>
            </a:r>
          </a:p>
          <a:p>
            <a:pPr>
              <a:buFont typeface="StarSymbol" charset="0"/>
              <a:buNone/>
            </a:pPr>
            <a:endParaRPr lang="en-US" altLang="en-US" sz="181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57E1DE7-F35D-A03F-4CEE-F13B4E00F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52133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Partitions using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E657-A40A-5135-F7D1-2C633CC22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88327" y="4082830"/>
            <a:ext cx="8639467" cy="1735382"/>
          </a:xfrm>
        </p:spPr>
        <p:txBody>
          <a:bodyPr/>
          <a:lstStyle/>
          <a:p>
            <a:r>
              <a:rPr lang="en-US" altLang="en-US" sz="2177"/>
              <a:t>We can write the above to insert data into the other partitions.</a:t>
            </a:r>
          </a:p>
          <a:p>
            <a:r>
              <a:rPr lang="en-US" altLang="en-US" sz="2177"/>
              <a:t>But the above is quite tedious, we have 52 states for the US we would need to write 52 more INSERT statements just for the US alone.</a:t>
            </a:r>
          </a:p>
          <a:p>
            <a:r>
              <a:rPr lang="en-US" altLang="en-US" sz="2177"/>
              <a:t>Is there a better way?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689CF046-EF0E-4704-EAF9-2C5033F8C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56" y="1208288"/>
            <a:ext cx="7447021" cy="287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61DAD39-A8A5-EB2B-0988-F019BEA48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Partition Inserts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C357-698E-6972-0795-943AB3730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3624862"/>
            <a:ext cx="8639467" cy="2128543"/>
          </a:xfrm>
        </p:spPr>
        <p:txBody>
          <a:bodyPr/>
          <a:lstStyle/>
          <a:p>
            <a:r>
              <a:rPr lang="en-US" altLang="en-US" sz="2540"/>
              <a:t>The above example infers the partitions to create based on query parameters.</a:t>
            </a:r>
          </a:p>
          <a:p>
            <a:r>
              <a:rPr lang="en-US" altLang="en-US" sz="2540"/>
              <a:t>Hive determines the values of the partition keys, </a:t>
            </a:r>
            <a:r>
              <a:rPr lang="en-US" altLang="en-US" sz="2540" i="1">
                <a:solidFill>
                  <a:srgbClr val="FF0000"/>
                </a:solidFill>
              </a:rPr>
              <a:t>country</a:t>
            </a:r>
            <a:r>
              <a:rPr lang="en-US" altLang="en-US" sz="2540"/>
              <a:t> and </a:t>
            </a:r>
            <a:r>
              <a:rPr lang="en-US" altLang="en-US" sz="2540" i="1">
                <a:solidFill>
                  <a:srgbClr val="FF0000"/>
                </a:solidFill>
              </a:rPr>
              <a:t>state</a:t>
            </a:r>
            <a:r>
              <a:rPr lang="en-US" altLang="en-US" sz="2540"/>
              <a:t>, from the last two columns of the </a:t>
            </a:r>
            <a:r>
              <a:rPr lang="en-US" altLang="en-US" sz="2540">
                <a:solidFill>
                  <a:srgbClr val="FF0000"/>
                </a:solidFill>
              </a:rPr>
              <a:t>SELECT </a:t>
            </a:r>
            <a:r>
              <a:rPr lang="en-US" altLang="en-US" sz="2540"/>
              <a:t>clause.</a:t>
            </a:r>
          </a:p>
        </p:txBody>
      </p:sp>
      <p:pic>
        <p:nvPicPr>
          <p:cNvPr id="39940" name="Picture 3">
            <a:extLst>
              <a:ext uri="{FF2B5EF4-FFF2-40B4-BE49-F238E27FC236}">
                <a16:creationId xmlns:a16="http://schemas.microsoft.com/office/drawing/2014/main" id="{507FD0C8-E73D-A7A6-6080-34A134E6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31" y="1795870"/>
            <a:ext cx="5878697" cy="154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FCB1B9D-0640-E37B-D856-F017F8FF7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85A5-69E2-BC05-CF47-E9A7E1236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3"/>
              <a:t>We can append a row into a table without overwriting it by using</a:t>
            </a:r>
          </a:p>
          <a:p>
            <a:pPr marL="508384" lvl="1" indent="0">
              <a:buNone/>
            </a:pPr>
            <a:r>
              <a:rPr lang="en-US" altLang="en-US" sz="2903"/>
              <a:t>INSERT INTO TABLE &lt;table name&gt;</a:t>
            </a:r>
          </a:p>
          <a:p>
            <a:pPr marL="508384" lvl="1" indent="0">
              <a:buNone/>
            </a:pPr>
            <a:r>
              <a:rPr lang="en-US" altLang="en-US" sz="2903"/>
              <a:t>	Instead of  </a:t>
            </a:r>
          </a:p>
          <a:p>
            <a:pPr marL="508384" lvl="1" indent="0">
              <a:buNone/>
            </a:pPr>
            <a:r>
              <a:rPr lang="en-US" altLang="en-US" sz="2903"/>
              <a:t>INSERT OVERWRITE TABLE &lt;table name&gt;</a:t>
            </a:r>
          </a:p>
          <a:p>
            <a:pPr marL="508384" lvl="1" indent="0">
              <a:buNone/>
            </a:pPr>
            <a:endParaRPr lang="en-US" altLang="en-US" sz="290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83F0F0B-FA20-7A49-7A08-4DD68A40D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20"/>
            <a:ext cx="8141174" cy="522774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Buckets (clustering)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00BE-78E7-CB5F-756D-29F20DFE5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926923"/>
            <a:ext cx="8639467" cy="454511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77"/>
              <a:t>Tables or partitions can be split into buckets</a:t>
            </a:r>
          </a:p>
          <a:p>
            <a:r>
              <a:rPr lang="en-US" altLang="en-US" sz="2177"/>
              <a:t>Bucketing effectively hash partitions the data.</a:t>
            </a:r>
          </a:p>
          <a:p>
            <a:r>
              <a:rPr lang="en-US" altLang="en-US" sz="2177"/>
              <a:t>Three reason for using buckets</a:t>
            </a:r>
          </a:p>
          <a:p>
            <a:pPr lvl="1"/>
            <a:r>
              <a:rPr lang="en-US" altLang="en-US" sz="2177"/>
              <a:t>Partitioning sometimes produces too many files (overwhelms the file-system)</a:t>
            </a:r>
          </a:p>
          <a:p>
            <a:pPr lvl="2"/>
            <a:r>
              <a:rPr lang="en-US" altLang="en-US" sz="2177"/>
              <a:t>Use bucketing to produce less files.</a:t>
            </a:r>
          </a:p>
          <a:p>
            <a:pPr lvl="1"/>
            <a:r>
              <a:rPr lang="en-US" altLang="en-US" sz="2177"/>
              <a:t>Enable more efficient queries</a:t>
            </a:r>
          </a:p>
          <a:p>
            <a:pPr lvl="2"/>
            <a:r>
              <a:rPr lang="en-US" altLang="en-US" sz="2177"/>
              <a:t>In particular joins are more efficient</a:t>
            </a:r>
          </a:p>
          <a:p>
            <a:pPr lvl="2"/>
            <a:r>
              <a:rPr lang="en-US" altLang="en-US" sz="2177"/>
              <a:t>We will demonstrate this soon.</a:t>
            </a:r>
          </a:p>
          <a:p>
            <a:pPr lvl="1"/>
            <a:r>
              <a:rPr lang="en-US" altLang="en-US" sz="2177"/>
              <a:t>More efficient sampling.</a:t>
            </a:r>
          </a:p>
          <a:p>
            <a:r>
              <a:rPr lang="en-US" altLang="en-US" sz="2177"/>
              <a:t>The above example splits the table buckets_users into 4 buckets</a:t>
            </a:r>
          </a:p>
          <a:p>
            <a:pPr lvl="1"/>
            <a:r>
              <a:rPr lang="en-US" altLang="en-US" sz="2177"/>
              <a:t>Rows are placed into buckets based on the user id attribute</a:t>
            </a:r>
          </a:p>
          <a:p>
            <a:pPr lvl="1"/>
            <a:r>
              <a:rPr lang="en-US" altLang="en-US" sz="2177"/>
              <a:t>It will use a hash function to determine which user ids go into which bucket</a:t>
            </a:r>
          </a:p>
          <a:p>
            <a:pPr lvl="1"/>
            <a:r>
              <a:rPr lang="en-US" altLang="en-US" sz="2177"/>
              <a:t>Rows will be effectively placed evenly into the buckets </a:t>
            </a:r>
          </a:p>
          <a:p>
            <a:pPr lvl="1"/>
            <a:endParaRPr lang="en-US" altLang="en-US" sz="2177"/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95F10D15-8ADE-E357-9303-A0C96EF0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0"/>
          <a:stretch>
            <a:fillRect/>
          </a:stretch>
        </p:blipFill>
        <p:spPr bwMode="auto">
          <a:xfrm>
            <a:off x="2373210" y="1404148"/>
            <a:ext cx="6989054" cy="58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09C01112-1242-BA67-0775-CB6F8FA8C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75" y="620706"/>
            <a:ext cx="3657984" cy="391721"/>
          </a:xfrm>
        </p:spPr>
        <p:txBody>
          <a:bodyPr>
            <a:normAutofit fontScale="90000"/>
          </a:bodyPr>
          <a:lstStyle/>
          <a:p>
            <a:r>
              <a:rPr lang="en-US" altLang="en-US" sz="3266"/>
              <a:t>Buckets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BC2743EA-1D45-86FB-3C71-7107AA369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60807" y="620706"/>
            <a:ext cx="4638727" cy="496420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77"/>
              <a:t>Bucket 0, filename: 00000_0 contains</a:t>
            </a:r>
          </a:p>
          <a:p>
            <a:pPr>
              <a:buFont typeface="StarSymbol" charset="0"/>
              <a:buNone/>
            </a:pPr>
            <a:endParaRPr lang="en-US" altLang="en-US" sz="2177"/>
          </a:p>
          <a:p>
            <a:pPr>
              <a:buFont typeface="StarSymbol" charset="0"/>
              <a:buNone/>
            </a:pPr>
            <a:endParaRPr lang="en-US" altLang="en-US" sz="2177"/>
          </a:p>
          <a:p>
            <a:pPr>
              <a:buFont typeface="StarSymbol" charset="0"/>
              <a:buNone/>
            </a:pPr>
            <a:endParaRPr lang="en-US" altLang="en-US" sz="2177"/>
          </a:p>
          <a:p>
            <a:r>
              <a:rPr lang="en-US" altLang="en-US" sz="2177"/>
              <a:t>Bucket 1, filename: 00000_1 contains</a:t>
            </a:r>
          </a:p>
          <a:p>
            <a:endParaRPr lang="en-US" altLang="en-US" sz="2177"/>
          </a:p>
          <a:p>
            <a:endParaRPr lang="en-US" altLang="en-US" sz="2177"/>
          </a:p>
          <a:p>
            <a:endParaRPr lang="en-US" altLang="en-US" sz="2177"/>
          </a:p>
          <a:p>
            <a:r>
              <a:rPr lang="en-US" altLang="en-US" sz="2177"/>
              <a:t>Bucket 2, filename: 00000_2 contains</a:t>
            </a:r>
          </a:p>
          <a:p>
            <a:endParaRPr lang="en-US" altLang="en-US" sz="2177"/>
          </a:p>
          <a:p>
            <a:endParaRPr lang="en-US" altLang="en-US" sz="2177"/>
          </a:p>
          <a:p>
            <a:endParaRPr lang="en-US" altLang="en-US" sz="2177"/>
          </a:p>
          <a:p>
            <a:r>
              <a:rPr lang="en-US" altLang="en-US" sz="2177"/>
              <a:t>Bucket 3, filename: 00000_3 contains</a:t>
            </a:r>
          </a:p>
          <a:p>
            <a:endParaRPr lang="en-US" altLang="en-US" sz="2177"/>
          </a:p>
          <a:p>
            <a:pPr>
              <a:buFont typeface="StarSymbol" charset="0"/>
              <a:buNone/>
            </a:pPr>
            <a:endParaRPr lang="en-US" altLang="en-US" sz="2177"/>
          </a:p>
          <a:p>
            <a:pPr>
              <a:buFont typeface="StarSymbol" charset="0"/>
              <a:buNone/>
            </a:pPr>
            <a:endParaRPr lang="en-US" altLang="en-US" sz="2177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90DAB5-D1A4-ED5A-8CB2-0FAF7CE93860}"/>
              </a:ext>
            </a:extLst>
          </p:cNvPr>
          <p:cNvGraphicFramePr>
            <a:graphicFrameLocks noGrp="1"/>
          </p:cNvGraphicFramePr>
          <p:nvPr/>
        </p:nvGraphicFramePr>
        <p:xfrm>
          <a:off x="1785134" y="999176"/>
          <a:ext cx="3396866" cy="306161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9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591">
                <a:tc>
                  <a:txBody>
                    <a:bodyPr/>
                    <a:lstStyle/>
                    <a:p>
                      <a:r>
                        <a:rPr lang="en-US" sz="1500" dirty="0"/>
                        <a:t>User id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4"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Matt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4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Phil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34">
                <a:tc>
                  <a:txBody>
                    <a:bodyPr/>
                    <a:lstStyle/>
                    <a:p>
                      <a:r>
                        <a:rPr lang="en-US" sz="1500" dirty="0"/>
                        <a:t>24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Steve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34">
                <a:tc>
                  <a:txBody>
                    <a:bodyPr/>
                    <a:lstStyle/>
                    <a:p>
                      <a:r>
                        <a:rPr lang="en-US" sz="1500" dirty="0"/>
                        <a:t>42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Sam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34">
                <a:tc>
                  <a:txBody>
                    <a:bodyPr/>
                    <a:lstStyle/>
                    <a:p>
                      <a:r>
                        <a:rPr lang="en-US" sz="1500" dirty="0"/>
                        <a:t>19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Arthur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985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Caroline 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434">
                <a:tc>
                  <a:txBody>
                    <a:bodyPr/>
                    <a:lstStyle/>
                    <a:p>
                      <a:r>
                        <a:rPr lang="en-US" sz="1500" dirty="0"/>
                        <a:t>21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Zhen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434"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John 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1C8B87-2F4D-6326-62AC-29EDAACB3FDA}"/>
              </a:ext>
            </a:extLst>
          </p:cNvPr>
          <p:cNvGraphicFramePr>
            <a:graphicFrameLocks noGrp="1"/>
          </p:cNvGraphicFramePr>
          <p:nvPr/>
        </p:nvGraphicFramePr>
        <p:xfrm>
          <a:off x="6618595" y="1403948"/>
          <a:ext cx="3396866" cy="67486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9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34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Steve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4"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John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9D287D-4EA4-BC87-0EE3-7CD33C2BE71B}"/>
              </a:ext>
            </a:extLst>
          </p:cNvPr>
          <p:cNvGraphicFramePr>
            <a:graphicFrameLocks noGrp="1"/>
          </p:cNvGraphicFramePr>
          <p:nvPr/>
        </p:nvGraphicFramePr>
        <p:xfrm>
          <a:off x="6618595" y="3102382"/>
          <a:ext cx="3396866" cy="67486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9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34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Caroline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4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Zhen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4030EE-25B7-E4FA-1873-38F9889191E9}"/>
              </a:ext>
            </a:extLst>
          </p:cNvPr>
          <p:cNvGraphicFramePr>
            <a:graphicFrameLocks noGrp="1"/>
          </p:cNvGraphicFramePr>
          <p:nvPr/>
        </p:nvGraphicFramePr>
        <p:xfrm>
          <a:off x="6683919" y="4670163"/>
          <a:ext cx="3396866" cy="65541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9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98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Matt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4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Sam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3590D-9F3E-B10D-1904-5CCFB613B6B9}"/>
              </a:ext>
            </a:extLst>
          </p:cNvPr>
          <p:cNvGraphicFramePr>
            <a:graphicFrameLocks noGrp="1"/>
          </p:cNvGraphicFramePr>
          <p:nvPr/>
        </p:nvGraphicFramePr>
        <p:xfrm>
          <a:off x="6683919" y="6128271"/>
          <a:ext cx="3396866" cy="65541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9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98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Phil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4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Arthur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AAF868-550C-95E8-B0F5-24C8C8790663}"/>
              </a:ext>
            </a:extLst>
          </p:cNvPr>
          <p:cNvSpPr txBox="1">
            <a:spLocks/>
          </p:cNvSpPr>
          <p:nvPr/>
        </p:nvSpPr>
        <p:spPr bwMode="auto">
          <a:xfrm>
            <a:off x="1588327" y="4733779"/>
            <a:ext cx="4572480" cy="16331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406400" indent="-3016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38200" indent="-2762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270000" indent="-2127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01800" indent="-19367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133600" indent="-19367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908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6pPr>
            <a:lvl7pPr marL="30480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7pPr>
            <a:lvl8pPr marL="35052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8pPr>
            <a:lvl9pPr marL="39624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14" dirty="0"/>
              <a:t>The above command takes the users table and writes the rows into our </a:t>
            </a:r>
            <a:r>
              <a:rPr lang="en-US" sz="1814" dirty="0" err="1"/>
              <a:t>bucketed_users</a:t>
            </a:r>
            <a:r>
              <a:rPr lang="en-US" sz="1814" dirty="0"/>
              <a:t> table.</a:t>
            </a:r>
          </a:p>
          <a:p>
            <a:pPr>
              <a:defRPr/>
            </a:pPr>
            <a:r>
              <a:rPr lang="en-US" sz="1814" dirty="0"/>
              <a:t>Each bucket will store the data in a different file. </a:t>
            </a:r>
          </a:p>
          <a:p>
            <a:pPr>
              <a:defRPr/>
            </a:pPr>
            <a:r>
              <a:rPr lang="en-US" sz="1814" dirty="0"/>
              <a:t>In this example we are using the following simple hash function:</a:t>
            </a:r>
          </a:p>
          <a:p>
            <a:pPr marL="95052" indent="0">
              <a:buNone/>
              <a:defRPr/>
            </a:pPr>
            <a:r>
              <a:rPr lang="en-US" sz="1814" dirty="0"/>
              <a:t>          User id % 4</a:t>
            </a:r>
          </a:p>
          <a:p>
            <a:pPr>
              <a:defRPr/>
            </a:pPr>
            <a:endParaRPr lang="en-US" sz="1814" dirty="0"/>
          </a:p>
          <a:p>
            <a:pPr marL="94983" indent="0">
              <a:buNone/>
              <a:defRPr/>
            </a:pPr>
            <a:endParaRPr lang="en-US" sz="1814" dirty="0"/>
          </a:p>
          <a:p>
            <a:pPr marL="94983" indent="0">
              <a:buNone/>
              <a:defRPr/>
            </a:pPr>
            <a:endParaRPr lang="en-US" sz="1814" dirty="0"/>
          </a:p>
        </p:txBody>
      </p:sp>
      <p:pic>
        <p:nvPicPr>
          <p:cNvPr id="43018" name="Picture 9">
            <a:extLst>
              <a:ext uri="{FF2B5EF4-FFF2-40B4-BE49-F238E27FC236}">
                <a16:creationId xmlns:a16="http://schemas.microsoft.com/office/drawing/2014/main" id="{BAA14228-5F22-FC02-4811-B6A8F65ED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78"/>
          <a:stretch>
            <a:fillRect/>
          </a:stretch>
        </p:blipFill>
        <p:spPr bwMode="auto">
          <a:xfrm>
            <a:off x="1523521" y="4084270"/>
            <a:ext cx="4376620" cy="61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F58E169-3CFC-F6C7-831C-0CBE9954C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489652"/>
            <a:ext cx="8141174" cy="691273"/>
          </a:xfrm>
        </p:spPr>
        <p:txBody>
          <a:bodyPr/>
          <a:lstStyle/>
          <a:p>
            <a:r>
              <a:rPr lang="en-US" altLang="en-US" sz="2540"/>
              <a:t>Too many files using partitioning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A77D45B5-B386-302A-1DDC-012B045BA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795870"/>
            <a:ext cx="8686992" cy="783442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2177"/>
              <a:t>This create table command would create too many directories if there are many different users for each date (dt).</a:t>
            </a:r>
          </a:p>
          <a:p>
            <a:pPr lvl="1"/>
            <a:r>
              <a:rPr lang="en-US" altLang="en-US" sz="2177"/>
              <a:t>The reason is it creates one directory per dt, user_id pair.</a:t>
            </a:r>
          </a:p>
          <a:p>
            <a:r>
              <a:rPr lang="en-US" altLang="en-US" sz="2177"/>
              <a:t>Hive will not let you create any more directories after a certain limit has been reached.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BFBD4193-8C8D-36D1-DEAD-537093955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2" b="16730"/>
          <a:stretch>
            <a:fillRect/>
          </a:stretch>
        </p:blipFill>
        <p:spPr bwMode="auto">
          <a:xfrm>
            <a:off x="1850436" y="1142041"/>
            <a:ext cx="6989053" cy="55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>
            <a:extLst>
              <a:ext uri="{FF2B5EF4-FFF2-40B4-BE49-F238E27FC236}">
                <a16:creationId xmlns:a16="http://schemas.microsoft.com/office/drawing/2014/main" id="{5E828D14-51A8-91FF-180C-8EAC44F31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81" y="3560054"/>
            <a:ext cx="8110932" cy="79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Content Placeholder 2">
            <a:extLst>
              <a:ext uri="{FF2B5EF4-FFF2-40B4-BE49-F238E27FC236}">
                <a16:creationId xmlns:a16="http://schemas.microsoft.com/office/drawing/2014/main" id="{367244FA-FB18-ED1B-72A7-0D481A8F1191}"/>
              </a:ext>
            </a:extLst>
          </p:cNvPr>
          <p:cNvSpPr txBox="1">
            <a:spLocks/>
          </p:cNvSpPr>
          <p:nvPr/>
        </p:nvSpPr>
        <p:spPr bwMode="auto">
          <a:xfrm>
            <a:off x="1850435" y="4408304"/>
            <a:ext cx="8686992" cy="78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06400" indent="-301625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/>
              <a:t>We can reduce the number of directories produced by using bucketing for the user_id attribute.</a:t>
            </a:r>
          </a:p>
          <a:p>
            <a:r>
              <a:rPr lang="en-US" altLang="en-US" sz="2177"/>
              <a:t>In the above example we limit the number of buckets used to store user_ids to just 96.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EF1EE1C-DE81-AF88-40D1-251BD2E1E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Buckets good for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A38F-010D-0B45-F2F7-A495F85AD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1664816"/>
            <a:ext cx="8639467" cy="3316669"/>
          </a:xfrm>
        </p:spPr>
        <p:txBody>
          <a:bodyPr/>
          <a:lstStyle/>
          <a:p>
            <a:r>
              <a:rPr lang="en-US" altLang="en-US" sz="2177"/>
              <a:t>If both tables involved in a join are split into the same number of buckets on the join attribute then we can do a map-side join.</a:t>
            </a:r>
          </a:p>
          <a:p>
            <a:pPr lvl="1"/>
            <a:r>
              <a:rPr lang="en-US" altLang="en-US" sz="2177"/>
              <a:t>Note this is different from both the replicated join and reduce-side join we talked about earlier.</a:t>
            </a:r>
          </a:p>
          <a:p>
            <a:r>
              <a:rPr lang="en-US" altLang="en-US" sz="2177"/>
              <a:t>The map-side join is faster the normal replicated join since no reducers are needed.</a:t>
            </a:r>
          </a:p>
          <a:p>
            <a:pPr lvl="1"/>
            <a:endParaRPr lang="en-US" altLang="en-US" sz="2177"/>
          </a:p>
          <a:p>
            <a:pPr lvl="1"/>
            <a:r>
              <a:rPr lang="en-US" altLang="en-US" sz="2177"/>
              <a:t>The map side join is a hint embedded into an SQL C-style comment. </a:t>
            </a:r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36D8F801-D759-F707-5423-45B2ED37F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31" y="4866272"/>
            <a:ext cx="6924247" cy="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B1A2E7F-FCDD-A87E-9836-76D1200AF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/>
          <a:lstStyle/>
          <a:p>
            <a:r>
              <a:rPr lang="en-US" altLang="en-US" sz="2903"/>
              <a:t>Creating Tables and 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D43F-CEB8-5AED-135F-C3308EC0B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4" y="2579312"/>
            <a:ext cx="8639467" cy="297823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77"/>
              <a:t>Remember Schema on Read?</a:t>
            </a:r>
          </a:p>
          <a:p>
            <a:pPr lvl="1"/>
            <a:r>
              <a:rPr lang="en-US" altLang="en-US" sz="2177"/>
              <a:t>Loading data just involves copying file instead of inserting data into DB a line at a time.</a:t>
            </a:r>
          </a:p>
          <a:p>
            <a:pPr lvl="1"/>
            <a:r>
              <a:rPr lang="en-US" altLang="en-US" sz="2177"/>
              <a:t>Very fast</a:t>
            </a:r>
          </a:p>
          <a:p>
            <a:pPr lvl="1"/>
            <a:r>
              <a:rPr lang="en-US" altLang="en-US" sz="2177"/>
              <a:t>No checking if the file conforms to the schema</a:t>
            </a:r>
          </a:p>
          <a:p>
            <a:pPr lvl="2"/>
            <a:r>
              <a:rPr lang="en-US" altLang="en-US" sz="2177"/>
              <a:t>Can get a nasty surprise when querying data later.</a:t>
            </a:r>
          </a:p>
          <a:p>
            <a:r>
              <a:rPr lang="en-US" altLang="en-US" sz="2177"/>
              <a:t>When you load data into a table created in Hive it is moved into Hive’s warehouse </a:t>
            </a:r>
            <a:r>
              <a:rPr lang="en-US" altLang="en-US" sz="2177">
                <a:solidFill>
                  <a:srgbClr val="FF0000"/>
                </a:solidFill>
              </a:rPr>
              <a:t>directory</a:t>
            </a:r>
          </a:p>
          <a:p>
            <a:r>
              <a:rPr lang="en-US" altLang="en-US" sz="2177"/>
              <a:t>In the above example the file </a:t>
            </a:r>
            <a:r>
              <a:rPr lang="en-US" altLang="en-US" sz="2177" i="1">
                <a:solidFill>
                  <a:srgbClr val="FF0000"/>
                </a:solidFill>
              </a:rPr>
              <a:t>hdfs://user/tom/data.txt </a:t>
            </a:r>
            <a:r>
              <a:rPr lang="en-US" altLang="en-US" sz="2177"/>
              <a:t>will be moved into warehouse directory for</a:t>
            </a:r>
            <a:r>
              <a:rPr lang="en-US" altLang="en-US" sz="2177" i="1"/>
              <a:t> </a:t>
            </a:r>
            <a:r>
              <a:rPr lang="en-US" altLang="en-US" sz="2177" i="1">
                <a:solidFill>
                  <a:srgbClr val="FF0000"/>
                </a:solidFill>
              </a:rPr>
              <a:t>managed_table</a:t>
            </a:r>
            <a:r>
              <a:rPr lang="en-US" altLang="en-US" sz="2177" i="1"/>
              <a:t> </a:t>
            </a:r>
            <a:r>
              <a:rPr lang="en-US" altLang="en-US" sz="2177"/>
              <a:t>table, which is</a:t>
            </a:r>
            <a:r>
              <a:rPr lang="en-US" altLang="en-US" sz="2177">
                <a:solidFill>
                  <a:srgbClr val="FF0000"/>
                </a:solidFill>
              </a:rPr>
              <a:t> </a:t>
            </a:r>
            <a:r>
              <a:rPr lang="en-US" altLang="en-US" sz="2177" i="1">
                <a:solidFill>
                  <a:srgbClr val="FF0000"/>
                </a:solidFill>
              </a:rPr>
              <a:t>hdfs://user/hive/warehouse/managed_table</a:t>
            </a:r>
          </a:p>
          <a:p>
            <a:pPr lvl="1"/>
            <a:endParaRPr lang="en-US" altLang="en-US" sz="2177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317B5D25-A32F-4DBE-D445-F4396043C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1664815"/>
            <a:ext cx="7707689" cy="53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D3DC34A-1EC0-78F7-B1EF-1578BE277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sorted in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3D4C-9BA4-3657-9256-50AFD63A8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3297947"/>
            <a:ext cx="8639467" cy="2716125"/>
          </a:xfrm>
        </p:spPr>
        <p:txBody>
          <a:bodyPr/>
          <a:lstStyle/>
          <a:p>
            <a:r>
              <a:rPr lang="en-US" altLang="en-US" sz="2540"/>
              <a:t>The data in buckets can be sorted by one or more columns</a:t>
            </a:r>
          </a:p>
          <a:p>
            <a:r>
              <a:rPr lang="en-US" altLang="en-US" sz="2540"/>
              <a:t>If the data is sorted within buckets then the map-side join can be even more efficient</a:t>
            </a:r>
          </a:p>
          <a:p>
            <a:pPr lvl="1"/>
            <a:r>
              <a:rPr lang="en-US" altLang="en-US" sz="2540"/>
              <a:t>Merge join per bucket</a:t>
            </a:r>
          </a:p>
        </p:txBody>
      </p:sp>
      <p:pic>
        <p:nvPicPr>
          <p:cNvPr id="46084" name="Picture 5">
            <a:extLst>
              <a:ext uri="{FF2B5EF4-FFF2-40B4-BE49-F238E27FC236}">
                <a16:creationId xmlns:a16="http://schemas.microsoft.com/office/drawing/2014/main" id="{4FC86F24-795E-B0E9-5BDC-AD15369E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96" y="2056536"/>
            <a:ext cx="8339915" cy="79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68EDBDC-F6E5-CD10-15F4-FCCD102C2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81373"/>
            <a:ext cx="8141174" cy="691273"/>
          </a:xfrm>
        </p:spPr>
        <p:txBody>
          <a:bodyPr/>
          <a:lstStyle/>
          <a:p>
            <a:r>
              <a:rPr lang="en-US" altLang="en-US" sz="3629"/>
              <a:t>Buckets good for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4C55-3D02-45A4-0AF6-BF1FB003F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4" y="3429001"/>
            <a:ext cx="8882853" cy="3331069"/>
          </a:xfrm>
        </p:spPr>
        <p:txBody>
          <a:bodyPr/>
          <a:lstStyle/>
          <a:p>
            <a:r>
              <a:rPr lang="en-US" altLang="en-US" sz="2177"/>
              <a:t>Sampling is much quicker after the data is in buckets.</a:t>
            </a:r>
          </a:p>
          <a:p>
            <a:r>
              <a:rPr lang="en-US" altLang="en-US" sz="2177"/>
              <a:t>Assume for the above example the </a:t>
            </a:r>
            <a:r>
              <a:rPr lang="en-US" altLang="en-US" sz="2177" i="1"/>
              <a:t>bucketed_users</a:t>
            </a:r>
            <a:r>
              <a:rPr lang="en-US" altLang="en-US" sz="2177"/>
              <a:t> table is clustered into 4 buckets.</a:t>
            </a:r>
          </a:p>
          <a:p>
            <a:r>
              <a:rPr lang="en-US" altLang="en-US" sz="2177"/>
              <a:t>For example if we just want to take a 25% sample of the data we just use the first command above.</a:t>
            </a:r>
          </a:p>
          <a:p>
            <a:pPr lvl="1"/>
            <a:r>
              <a:rPr lang="en-US" altLang="en-US" sz="2177"/>
              <a:t>It just involves taking the rows in one of the 4 buckets.</a:t>
            </a:r>
          </a:p>
          <a:p>
            <a:r>
              <a:rPr lang="en-US" altLang="en-US" sz="2177"/>
              <a:t>Similarly if we want to take a 50% sample we just need to use the second command </a:t>
            </a:r>
          </a:p>
          <a:p>
            <a:pPr lvl="1"/>
            <a:r>
              <a:rPr lang="en-US" altLang="en-US" sz="2177"/>
              <a:t>It just involves taking the rows in two of the 4 buckets.</a:t>
            </a:r>
          </a:p>
          <a:p>
            <a:endParaRPr lang="en-US" altLang="en-US" sz="2177"/>
          </a:p>
        </p:txBody>
      </p:sp>
      <p:pic>
        <p:nvPicPr>
          <p:cNvPr id="47108" name="Picture 3">
            <a:extLst>
              <a:ext uri="{FF2B5EF4-FFF2-40B4-BE49-F238E27FC236}">
                <a16:creationId xmlns:a16="http://schemas.microsoft.com/office/drawing/2014/main" id="{3A8471D6-CFCE-3993-FCA0-282E7A0CB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1795870"/>
            <a:ext cx="7176273" cy="6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>
            <a:extLst>
              <a:ext uri="{FF2B5EF4-FFF2-40B4-BE49-F238E27FC236}">
                <a16:creationId xmlns:a16="http://schemas.microsoft.com/office/drawing/2014/main" id="{183616F3-6565-F892-C060-C6EB86ED3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318" y="2579312"/>
            <a:ext cx="6184009" cy="59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4296A31-8E43-EF7B-26F7-D3DF53D94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Storage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1DCE-E652-F212-0B93-656A71887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337902"/>
            <a:ext cx="8639467" cy="4922437"/>
          </a:xfrm>
        </p:spPr>
        <p:txBody>
          <a:bodyPr>
            <a:normAutofit lnSpcReduction="10000"/>
          </a:bodyPr>
          <a:lstStyle/>
          <a:p>
            <a:r>
              <a:rPr lang="en-US" altLang="en-US" sz="2540"/>
              <a:t>Hive supports </a:t>
            </a:r>
            <a:r>
              <a:rPr lang="en-US" altLang="en-US" sz="2540" i="1"/>
              <a:t>row format </a:t>
            </a:r>
            <a:r>
              <a:rPr lang="en-US" altLang="en-US" sz="2540"/>
              <a:t>and </a:t>
            </a:r>
            <a:r>
              <a:rPr lang="en-US" altLang="en-US" sz="2540" i="1"/>
              <a:t>file format</a:t>
            </a:r>
            <a:endParaRPr lang="en-US" altLang="en-US" sz="2540"/>
          </a:p>
          <a:p>
            <a:r>
              <a:rPr lang="en-US" altLang="en-US" sz="2540"/>
              <a:t>Row format</a:t>
            </a:r>
          </a:p>
          <a:p>
            <a:pPr lvl="1"/>
            <a:r>
              <a:rPr lang="en-US" altLang="en-US" sz="2540"/>
              <a:t>store data in Hive internal format, like what databases do</a:t>
            </a:r>
          </a:p>
          <a:p>
            <a:pPr lvl="2"/>
            <a:r>
              <a:rPr lang="en-US" altLang="en-US" sz="2540"/>
              <a:t>Super optimized</a:t>
            </a:r>
          </a:p>
          <a:p>
            <a:pPr lvl="1"/>
            <a:r>
              <a:rPr lang="en-US" altLang="en-US" sz="2540"/>
              <a:t>Dictates how rows and fields are stored</a:t>
            </a:r>
          </a:p>
          <a:p>
            <a:pPr lvl="1"/>
            <a:r>
              <a:rPr lang="en-US" altLang="en-US" sz="2540"/>
              <a:t>SerDe – Serializer-Deserializer</a:t>
            </a:r>
          </a:p>
          <a:p>
            <a:pPr lvl="2"/>
            <a:r>
              <a:rPr lang="en-US" altLang="en-US" sz="2540"/>
              <a:t>Deserialize a row from bytes into Hive internal representation of the row as an object</a:t>
            </a:r>
          </a:p>
          <a:p>
            <a:pPr lvl="2"/>
            <a:r>
              <a:rPr lang="en-US" altLang="en-US" sz="2540"/>
              <a:t>Serialize does the opposite to the deserializer</a:t>
            </a:r>
          </a:p>
          <a:p>
            <a:pPr lvl="2"/>
            <a:r>
              <a:rPr lang="en-US" altLang="en-US" sz="2540"/>
              <a:t>Reads data in using Hadoop input format and the deserializes using SerDe.</a:t>
            </a:r>
          </a:p>
          <a:p>
            <a:pPr lvl="2"/>
            <a:r>
              <a:rPr lang="en-US" altLang="en-US" sz="2540"/>
              <a:t>Allows attributes to be deserialized lazily</a:t>
            </a:r>
          </a:p>
          <a:p>
            <a:pPr lvl="1"/>
            <a:r>
              <a:rPr lang="en-US" altLang="en-US" sz="2540"/>
              <a:t>Compression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8266538-ED39-FA76-8917-5E081F4C9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Storage Format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3497E03-8632-2918-D883-FF16E9C61C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540"/>
              <a:t>File format</a:t>
            </a:r>
          </a:p>
          <a:p>
            <a:pPr lvl="1"/>
            <a:r>
              <a:rPr lang="en-US" altLang="en-US" sz="2540"/>
              <a:t>Makes Hive compatible with the rest of Hadoop.</a:t>
            </a:r>
          </a:p>
          <a:p>
            <a:pPr lvl="2"/>
            <a:r>
              <a:rPr lang="en-US" altLang="en-US" sz="2540"/>
              <a:t>Can read data outputted from MapReduce</a:t>
            </a:r>
          </a:p>
          <a:p>
            <a:pPr lvl="2"/>
            <a:r>
              <a:rPr lang="en-US" altLang="en-US" sz="2540"/>
              <a:t>Can write data that can be read by MapReduce. </a:t>
            </a:r>
          </a:p>
          <a:p>
            <a:pPr lvl="1"/>
            <a:r>
              <a:rPr lang="en-US" altLang="en-US" sz="2540"/>
              <a:t>Many different formats available</a:t>
            </a:r>
          </a:p>
          <a:p>
            <a:pPr lvl="2"/>
            <a:r>
              <a:rPr lang="en-US" altLang="en-US" sz="2540"/>
              <a:t>Text file</a:t>
            </a:r>
          </a:p>
          <a:p>
            <a:pPr lvl="2"/>
            <a:r>
              <a:rPr lang="en-US" altLang="en-US" sz="2540"/>
              <a:t>XML, JSON formats</a:t>
            </a:r>
          </a:p>
          <a:p>
            <a:pPr lvl="2"/>
            <a:r>
              <a:rPr lang="en-US" altLang="en-US" sz="2540"/>
              <a:t>Sequence files (Hadoop objects stored in binary format)</a:t>
            </a:r>
          </a:p>
          <a:p>
            <a:pPr lvl="3"/>
            <a:r>
              <a:rPr lang="en-US" altLang="en-US" sz="2540"/>
              <a:t>Compression option available </a:t>
            </a:r>
          </a:p>
          <a:p>
            <a:pPr lvl="2"/>
            <a:r>
              <a:rPr lang="en-US" altLang="en-US" sz="2540"/>
              <a:t>Row-oriented binary format</a:t>
            </a:r>
          </a:p>
          <a:p>
            <a:pPr lvl="2"/>
            <a:r>
              <a:rPr lang="en-US" altLang="en-US" sz="2540"/>
              <a:t>Column-oriented binary format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EBAE966-0EB3-20D1-E940-005471B3D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85513"/>
            <a:ext cx="8141175" cy="522775"/>
          </a:xfrm>
        </p:spPr>
        <p:txBody>
          <a:bodyPr/>
          <a:lstStyle/>
          <a:p>
            <a:r>
              <a:rPr lang="en-US" altLang="en-US" sz="2540"/>
              <a:t>Default Storage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6DAA-1A6F-2014-F0F1-2E2FA82A7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4278690"/>
            <a:ext cx="8639467" cy="258507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77"/>
              <a:t>Default storage format is delimited text with one row per line</a:t>
            </a:r>
          </a:p>
          <a:p>
            <a:r>
              <a:rPr lang="en-US" altLang="en-US" sz="2177"/>
              <a:t>Default field delimiter is not tab but Control-A (^A)</a:t>
            </a:r>
          </a:p>
          <a:p>
            <a:r>
              <a:rPr lang="en-US" altLang="en-US" sz="2177"/>
              <a:t>Default ARRAY or STRUCT delimiter is Control-B</a:t>
            </a:r>
          </a:p>
          <a:p>
            <a:r>
              <a:rPr lang="en-US" altLang="en-US" sz="2177"/>
              <a:t>Default map key delimiter is Control-C</a:t>
            </a:r>
          </a:p>
          <a:p>
            <a:r>
              <a:rPr lang="en-US" altLang="en-US" sz="2177"/>
              <a:t>Default row delimiter is the newline character.</a:t>
            </a:r>
          </a:p>
          <a:p>
            <a:r>
              <a:rPr lang="en-US" altLang="en-US" sz="2177"/>
              <a:t>By default SerDec uses LazySimpleSerDe.</a:t>
            </a:r>
          </a:p>
          <a:p>
            <a:pPr lvl="1"/>
            <a:r>
              <a:rPr lang="en-US" altLang="en-US" sz="2177"/>
              <a:t>This means it only deseralizes a field when it is accessed.</a:t>
            </a:r>
          </a:p>
        </p:txBody>
      </p:sp>
      <p:pic>
        <p:nvPicPr>
          <p:cNvPr id="50180" name="Picture 3">
            <a:extLst>
              <a:ext uri="{FF2B5EF4-FFF2-40B4-BE49-F238E27FC236}">
                <a16:creationId xmlns:a16="http://schemas.microsoft.com/office/drawing/2014/main" id="{BA776C41-C1E7-D185-B5D2-79060A37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427" y="1273094"/>
            <a:ext cx="4308932" cy="52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4">
            <a:extLst>
              <a:ext uri="{FF2B5EF4-FFF2-40B4-BE49-F238E27FC236}">
                <a16:creationId xmlns:a16="http://schemas.microsoft.com/office/drawing/2014/main" id="{BFA55C6F-6C8E-A7EF-8340-4FED6DACA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41" y="1860676"/>
            <a:ext cx="5749084" cy="223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72BEA38-1A4A-07CB-DB79-D795E46CB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685512"/>
            <a:ext cx="8141174" cy="691273"/>
          </a:xfrm>
        </p:spPr>
        <p:txBody>
          <a:bodyPr/>
          <a:lstStyle/>
          <a:p>
            <a:r>
              <a:rPr lang="en-US" altLang="en-US" sz="2903"/>
              <a:t>Binary storage formats: Sequence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4621-E7DD-E209-65C9-B866D30F73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941324"/>
            <a:ext cx="8639467" cy="2075258"/>
          </a:xfrm>
        </p:spPr>
        <p:txBody>
          <a:bodyPr/>
          <a:lstStyle/>
          <a:p>
            <a:r>
              <a:rPr lang="en-US" altLang="en-US" sz="2540"/>
              <a:t>Hadoop’s sequence file format is a general-purpose binary format for sequence of records (key-value pairs)</a:t>
            </a:r>
          </a:p>
          <a:p>
            <a:pPr marL="508384" lvl="1" indent="0">
              <a:buNone/>
            </a:pPr>
            <a:r>
              <a:rPr lang="en-US" altLang="en-US" sz="2540"/>
              <a:t>STORED AS SEQUENCEFILE</a:t>
            </a:r>
          </a:p>
          <a:p>
            <a:r>
              <a:rPr lang="en-US" altLang="en-US" sz="2540"/>
              <a:t>One of the really nice things is that you can compress sequence files like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6E17D-604A-D78A-74A2-FF70FB1F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4408304"/>
            <a:ext cx="9144960" cy="219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D1EB7A0-2BCF-06B1-F76B-F87E40905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/>
          <a:lstStyle/>
          <a:p>
            <a:r>
              <a:rPr lang="en-US" altLang="en-US" sz="3266"/>
              <a:t>Create Table As Select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115F9E7-1A50-C37D-3555-B7CB5F9941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3689668"/>
            <a:ext cx="8639467" cy="3174093"/>
          </a:xfrm>
        </p:spPr>
        <p:txBody>
          <a:bodyPr/>
          <a:lstStyle/>
          <a:p>
            <a:r>
              <a:rPr lang="en-US" altLang="en-US" sz="2903"/>
              <a:t>Creates a table based on the result of a query 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43AAD1DA-CFF4-801F-93B2-9412FC310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234" y="1600009"/>
            <a:ext cx="3657984" cy="151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C92CB79-9BAC-8D8D-7207-0D367268F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Dropping data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D827C47A-0E21-F3FB-8B70-CFA084216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2841419"/>
            <a:ext cx="8639467" cy="3172653"/>
          </a:xfrm>
        </p:spPr>
        <p:txBody>
          <a:bodyPr/>
          <a:lstStyle/>
          <a:p>
            <a:r>
              <a:rPr lang="en-US" altLang="en-US" sz="2540"/>
              <a:t>When a table is dropped its metadata and data are deleted.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F4DED601-6949-B848-1393-8B577E309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1860676"/>
            <a:ext cx="5253672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9E82340-C80A-3BFD-23AC-B3E5995E0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/>
          <a:lstStyle/>
          <a:p>
            <a:r>
              <a:rPr lang="en-US" altLang="en-US" sz="3629"/>
              <a:t>External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29B3-21E4-1D5D-CC1E-B647D5A27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2775173"/>
            <a:ext cx="8639467" cy="2716125"/>
          </a:xfrm>
        </p:spPr>
        <p:txBody>
          <a:bodyPr/>
          <a:lstStyle/>
          <a:p>
            <a:r>
              <a:rPr lang="en-US" altLang="en-US" sz="2540"/>
              <a:t>Hive will just update its metadata to say this table resides in the external directory/file you have specified</a:t>
            </a:r>
          </a:p>
          <a:p>
            <a:r>
              <a:rPr lang="en-US" altLang="en-US" sz="2540"/>
              <a:t>It will not even check that the file actually exists</a:t>
            </a:r>
          </a:p>
          <a:p>
            <a:pPr lvl="1"/>
            <a:r>
              <a:rPr lang="en-US" altLang="en-US" sz="2540"/>
              <a:t>Allows you to lazily create the data after creating the table.</a:t>
            </a:r>
          </a:p>
          <a:p>
            <a:r>
              <a:rPr lang="en-US" altLang="en-US" sz="2540"/>
              <a:t>When the external table is dropped, Hive will leave the data untouched and just delete the metadata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D15CBCF4-CB04-766B-3ED3-E2AE6D5E2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1404149"/>
            <a:ext cx="8231904" cy="83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EB3FD52-3BFB-5A2C-B917-79A198954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29"/>
              <a:t>When to Use External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0C41-23A2-A5B4-DB32-90005FB55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664816"/>
            <a:ext cx="8639467" cy="4922437"/>
          </a:xfrm>
        </p:spPr>
        <p:txBody>
          <a:bodyPr/>
          <a:lstStyle/>
          <a:p>
            <a:r>
              <a:rPr lang="en-US" altLang="en-US" sz="2540"/>
              <a:t>If you are using Hive and other tools on the same dataset</a:t>
            </a:r>
          </a:p>
          <a:p>
            <a:r>
              <a:rPr lang="en-US" altLang="en-US" sz="2540"/>
              <a:t>A common pattern </a:t>
            </a:r>
          </a:p>
          <a:p>
            <a:pPr lvl="1"/>
            <a:r>
              <a:rPr lang="en-US" altLang="en-US" sz="2540"/>
              <a:t>Use an external table to access an initial dataset stored in HDFS</a:t>
            </a:r>
          </a:p>
          <a:p>
            <a:pPr lvl="1"/>
            <a:r>
              <a:rPr lang="en-US" altLang="en-US" sz="2540"/>
              <a:t>Transform data and store into managed Hive table</a:t>
            </a:r>
          </a:p>
          <a:p>
            <a:pPr lvl="2"/>
            <a:r>
              <a:rPr lang="en-US" altLang="en-US" sz="2540"/>
              <a:t>Transform data: dropping some columns</a:t>
            </a:r>
          </a:p>
          <a:p>
            <a:pPr lvl="2"/>
            <a:r>
              <a:rPr lang="en-US" altLang="en-US" sz="2540"/>
              <a:t>Transform data: dropping some rows </a:t>
            </a:r>
          </a:p>
          <a:p>
            <a:pPr lvl="2"/>
            <a:r>
              <a:rPr lang="en-US" altLang="en-US" sz="2540"/>
              <a:t>Etc.</a:t>
            </a:r>
          </a:p>
          <a:p>
            <a:r>
              <a:rPr lang="en-US" altLang="en-US" sz="2540"/>
              <a:t>External table can also be used by Hive to export data.</a:t>
            </a:r>
          </a:p>
          <a:p>
            <a:r>
              <a:rPr lang="en-US" altLang="en-US" sz="2540"/>
              <a:t>External table can be used to associate multiple schemas with the same dataset.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FE69AE8-54EE-3874-2EFF-8BCAA2B23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85512"/>
            <a:ext cx="8141175" cy="58758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5BE1-4E52-B42B-527F-5D448A410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3493807"/>
            <a:ext cx="8639467" cy="2259598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1633"/>
              <a:t>Hive allows you to horizontally partition a table into multiple files.</a:t>
            </a:r>
          </a:p>
          <a:p>
            <a:pPr lvl="1"/>
            <a:r>
              <a:rPr lang="en-US" altLang="en-US" sz="1633"/>
              <a:t>One file per partition</a:t>
            </a:r>
          </a:p>
          <a:p>
            <a:pPr lvl="1"/>
            <a:r>
              <a:rPr lang="en-US" altLang="en-US" sz="1633"/>
              <a:t>The data for each partition is physically stored in separate locations.</a:t>
            </a:r>
          </a:p>
          <a:p>
            <a:r>
              <a:rPr lang="en-US" altLang="en-US" sz="1633"/>
              <a:t>This way it will be faster to lookup data.</a:t>
            </a:r>
          </a:p>
          <a:p>
            <a:r>
              <a:rPr lang="en-US" altLang="en-US" sz="1633"/>
              <a:t>For example a query that is just interested in data for 2001-01-01 will only need to access one file </a:t>
            </a:r>
            <a:r>
              <a:rPr lang="en-US" altLang="en-US" sz="1633">
                <a:solidFill>
                  <a:srgbClr val="FF0000"/>
                </a:solidFill>
              </a:rPr>
              <a:t>containing only data with date 2001-01-01</a:t>
            </a:r>
            <a:r>
              <a:rPr lang="en-US" altLang="en-US" sz="1633"/>
              <a:t>.</a:t>
            </a:r>
          </a:p>
          <a:p>
            <a:r>
              <a:rPr lang="en-US" altLang="en-US" sz="1633"/>
              <a:t>For the above example we can create the table as follows:</a:t>
            </a:r>
          </a:p>
          <a:p>
            <a:pPr lvl="1">
              <a:buFont typeface="StarSymbol" charset="0"/>
              <a:buNone/>
            </a:pPr>
            <a:r>
              <a:rPr lang="en-US" altLang="en-US" sz="1633"/>
              <a:t>CREATE TABLE logs (ts BIGINT, line STRING)</a:t>
            </a:r>
          </a:p>
          <a:p>
            <a:pPr lvl="1">
              <a:buFont typeface="StarSymbol" charset="0"/>
              <a:buNone/>
            </a:pPr>
            <a:r>
              <a:rPr lang="en-US" altLang="en-US" sz="1633"/>
              <a:t>PARTITIONED BY (dt STRING);</a:t>
            </a:r>
          </a:p>
          <a:p>
            <a:r>
              <a:rPr lang="en-US" altLang="en-US" sz="1633"/>
              <a:t>We can then load a file into one of the partitions as follows:</a:t>
            </a:r>
          </a:p>
          <a:p>
            <a:pPr lvl="1">
              <a:buFont typeface="StarSymbol" charset="0"/>
              <a:buNone/>
            </a:pPr>
            <a:r>
              <a:rPr lang="en-US" altLang="en-US" sz="1633"/>
              <a:t>LOAD DATA LOCAL INPATH ‘input/hive/partitions/file20010101’</a:t>
            </a:r>
          </a:p>
          <a:p>
            <a:pPr lvl="1">
              <a:buFont typeface="StarSymbol" charset="0"/>
              <a:buNone/>
            </a:pPr>
            <a:r>
              <a:rPr lang="en-US" altLang="en-US" sz="1633"/>
              <a:t>INTO TABLE logs</a:t>
            </a:r>
          </a:p>
          <a:p>
            <a:pPr lvl="1">
              <a:buFont typeface="StarSymbol" charset="0"/>
              <a:buNone/>
            </a:pPr>
            <a:r>
              <a:rPr lang="en-US" altLang="en-US" sz="1633"/>
              <a:t>PARTITION (dt = ‘2001-01-01’);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8A7CC8-FD5B-F689-F396-2F01826CC0DB}"/>
              </a:ext>
            </a:extLst>
          </p:cNvPr>
          <p:cNvGraphicFramePr>
            <a:graphicFrameLocks noGrp="1"/>
          </p:cNvGraphicFramePr>
          <p:nvPr/>
        </p:nvGraphicFramePr>
        <p:xfrm>
          <a:off x="2764459" y="1338625"/>
          <a:ext cx="6401786" cy="201135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33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261">
                <a:tc>
                  <a:txBody>
                    <a:bodyPr/>
                    <a:lstStyle/>
                    <a:p>
                      <a:r>
                        <a:rPr lang="en-US" sz="1500" dirty="0" err="1"/>
                        <a:t>dt</a:t>
                      </a:r>
                      <a:r>
                        <a:rPr lang="en-US" sz="1500" baseline="0" dirty="0"/>
                        <a:t> (date)</a:t>
                      </a:r>
                      <a:endParaRPr lang="en-US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ts</a:t>
                      </a:r>
                      <a:r>
                        <a:rPr lang="en-US" sz="1500" dirty="0"/>
                        <a:t> (timestamp)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line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r>
                        <a:rPr lang="en-US" sz="1500" dirty="0"/>
                        <a:t>2001-01-01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122030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Good day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r>
                        <a:rPr lang="en-US" sz="1500" dirty="0"/>
                        <a:t>2001-01-01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012982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 am happy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r>
                        <a:rPr lang="en-US" sz="1500" dirty="0"/>
                        <a:t>2001-01-02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012022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This is</a:t>
                      </a:r>
                      <a:r>
                        <a:rPr lang="en-US" sz="1500" baseline="0" dirty="0"/>
                        <a:t> a good subject</a:t>
                      </a:r>
                      <a:endParaRPr lang="en-US" sz="1500" dirty="0"/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r>
                        <a:rPr lang="en-US" sz="1500" dirty="0"/>
                        <a:t>2001-01-02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020811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 like</a:t>
                      </a:r>
                      <a:r>
                        <a:rPr lang="en-US" sz="1500" baseline="0" dirty="0"/>
                        <a:t> computers</a:t>
                      </a:r>
                      <a:endParaRPr lang="en-US" sz="1500" dirty="0"/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r>
                        <a:rPr lang="en-US" sz="1500" dirty="0"/>
                        <a:t>2001-01-02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180211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 don’t like computers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49" name="Rectangle 5">
            <a:extLst>
              <a:ext uri="{FF2B5EF4-FFF2-40B4-BE49-F238E27FC236}">
                <a16:creationId xmlns:a16="http://schemas.microsoft.com/office/drawing/2014/main" id="{C05CE72F-07D5-1C4B-57DF-6067D2370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157" y="1664816"/>
            <a:ext cx="7576635" cy="653829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9FF5085B-62AD-C9B1-A2FE-2FD0E150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157" y="2383451"/>
            <a:ext cx="7576635" cy="980743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31751" name="TextBox 7">
            <a:extLst>
              <a:ext uri="{FF2B5EF4-FFF2-40B4-BE49-F238E27FC236}">
                <a16:creationId xmlns:a16="http://schemas.microsoft.com/office/drawing/2014/main" id="{EBA5600A-1794-88A5-E5CB-53041CF3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597" y="1795869"/>
            <a:ext cx="462358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1752" name="TextBox 8">
            <a:extLst>
              <a:ext uri="{FF2B5EF4-FFF2-40B4-BE49-F238E27FC236}">
                <a16:creationId xmlns:a16="http://schemas.microsoft.com/office/drawing/2014/main" id="{1134128E-BE03-F05E-0332-0EA44387A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404" y="2645558"/>
            <a:ext cx="462358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P2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2A3CE97-574A-87E0-9942-9F5896990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20706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Partitions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8C2CB7F-2451-33AC-79EA-CDBB911AD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2775173"/>
            <a:ext cx="8639467" cy="2455457"/>
          </a:xfrm>
        </p:spPr>
        <p:txBody>
          <a:bodyPr/>
          <a:lstStyle/>
          <a:p>
            <a:r>
              <a:rPr lang="en-US" altLang="en-US" sz="2177"/>
              <a:t>We can partition the data by more than one field.</a:t>
            </a:r>
          </a:p>
          <a:p>
            <a:r>
              <a:rPr lang="en-US" altLang="en-US" sz="2177"/>
              <a:t>The Hive directory structure for the above example is the following: 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AEB06D20-2BBB-34FA-AC4E-DFC752729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09" y="1273094"/>
            <a:ext cx="6467719" cy="63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>
            <a:extLst>
              <a:ext uri="{FF2B5EF4-FFF2-40B4-BE49-F238E27FC236}">
                <a16:creationId xmlns:a16="http://schemas.microsoft.com/office/drawing/2014/main" id="{0E1251C7-DC6D-B6CD-B3CC-47E9A5052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02" y="1860676"/>
            <a:ext cx="7750894" cy="93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5">
            <a:extLst>
              <a:ext uri="{FF2B5EF4-FFF2-40B4-BE49-F238E27FC236}">
                <a16:creationId xmlns:a16="http://schemas.microsoft.com/office/drawing/2014/main" id="{BBB69CFD-3A5D-F3CF-FCA0-DBAE70FF8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55" y="3429001"/>
            <a:ext cx="3312348" cy="333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EEADA48-D0BF-AEA5-72D8-BB36F2AAE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Show Partitions in a table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7B9FA7C6-BFB7-8BB4-6135-86AC81F96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52" y="2318644"/>
            <a:ext cx="4703534" cy="167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4D0DD47-5D39-11CB-776A-C962266BE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 sz="2903"/>
              <a:t>The partitioning attribute does not need to be inside the table itself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0489DA94-1D8C-49B9-DE55-272321F31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3521" y="5193186"/>
            <a:ext cx="8986543" cy="1502078"/>
          </a:xfrm>
        </p:spPr>
        <p:txBody>
          <a:bodyPr/>
          <a:lstStyle/>
          <a:p>
            <a:r>
              <a:rPr lang="en-US" altLang="en-US" sz="1814"/>
              <a:t>Note the country and state columns do not need to be stored inside the table itself. This information is actually encoded inside the directory names themselves.</a:t>
            </a:r>
          </a:p>
          <a:p>
            <a:r>
              <a:rPr lang="en-US" altLang="en-US" sz="1814"/>
              <a:t>So when we search for country = ‘US’ and state = ‘IL’ we do not need to look for these values inside the table since it should be encoded inside the directory names themselves.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03223DA7-E036-B3FE-86F4-83FD7177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83" y="1468955"/>
            <a:ext cx="8884292" cy="18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993BDD46-B7A6-C542-DF00-F1940F4BD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3364194"/>
            <a:ext cx="4919556" cy="66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>
            <a:extLst>
              <a:ext uri="{FF2B5EF4-FFF2-40B4-BE49-F238E27FC236}">
                <a16:creationId xmlns:a16="http://schemas.microsoft.com/office/drawing/2014/main" id="{DD7A3D97-246F-A3C4-56BE-3EDD57966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74" y="4016583"/>
            <a:ext cx="4596963" cy="115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9A4F47-EF83-46F3-9AAD-1EFF595F966C}"/>
</file>

<file path=customXml/itemProps2.xml><?xml version="1.0" encoding="utf-8"?>
<ds:datastoreItem xmlns:ds="http://schemas.openxmlformats.org/officeDocument/2006/customXml" ds:itemID="{B2EADCA3-3D75-4C12-AA10-B5B43DD1D398}"/>
</file>

<file path=customXml/itemProps3.xml><?xml version="1.0" encoding="utf-8"?>
<ds:datastoreItem xmlns:ds="http://schemas.openxmlformats.org/officeDocument/2006/customXml" ds:itemID="{5A180763-0DE3-497A-B65A-0DE0D972025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1771</Words>
  <Application>Microsoft Office PowerPoint</Application>
  <PresentationFormat>Widescreen</PresentationFormat>
  <Paragraphs>243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Roboto</vt:lpstr>
      <vt:lpstr>Roboto Condensed</vt:lpstr>
      <vt:lpstr>StarSymbol</vt:lpstr>
      <vt:lpstr>Times New Roman</vt:lpstr>
      <vt:lpstr>Office Theme</vt:lpstr>
      <vt:lpstr>Hive table operations</vt:lpstr>
      <vt:lpstr>Creating Tables and Loading Data</vt:lpstr>
      <vt:lpstr>Dropping data</vt:lpstr>
      <vt:lpstr>External Table</vt:lpstr>
      <vt:lpstr>When to Use External Table?</vt:lpstr>
      <vt:lpstr>Partitions</vt:lpstr>
      <vt:lpstr>Partitions</vt:lpstr>
      <vt:lpstr>Show Partitions in a table</vt:lpstr>
      <vt:lpstr>The partitioning attribute does not need to be inside the table itself</vt:lpstr>
      <vt:lpstr>Partitioned table logically includes the partitioned column</vt:lpstr>
      <vt:lpstr>Partitions</vt:lpstr>
      <vt:lpstr>Partitions using INSERT</vt:lpstr>
      <vt:lpstr>Partitions using INSERT</vt:lpstr>
      <vt:lpstr>Dynamic Partition Inserts</vt:lpstr>
      <vt:lpstr>Append</vt:lpstr>
      <vt:lpstr>Buckets (clustering)</vt:lpstr>
      <vt:lpstr>Buckets</vt:lpstr>
      <vt:lpstr>Too many files using partitioning</vt:lpstr>
      <vt:lpstr>Buckets good for join</vt:lpstr>
      <vt:lpstr>Data sorted in Buckets</vt:lpstr>
      <vt:lpstr>Buckets good for sampling</vt:lpstr>
      <vt:lpstr>Storage Format</vt:lpstr>
      <vt:lpstr>Storage Format</vt:lpstr>
      <vt:lpstr>Default Storage Format</vt:lpstr>
      <vt:lpstr>Binary storage formats: Sequence files</vt:lpstr>
      <vt:lpstr>Create Table As Select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table operations</dc:title>
  <dc:creator>Butler, Kylie</dc:creator>
  <cp:lastModifiedBy>Butler, Kylie</cp:lastModifiedBy>
  <cp:revision>1</cp:revision>
  <dcterms:created xsi:type="dcterms:W3CDTF">2022-08-25T01:51:59Z</dcterms:created>
  <dcterms:modified xsi:type="dcterms:W3CDTF">2022-08-25T01:52:42Z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