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34" r:id="rId3"/>
    <p:sldId id="435" r:id="rId4"/>
    <p:sldId id="436" r:id="rId5"/>
    <p:sldId id="437" r:id="rId6"/>
    <p:sldId id="439" r:id="rId7"/>
    <p:sldId id="438" r:id="rId8"/>
    <p:sldId id="4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07E3-9D57-82CF-F097-2FE98460B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0CE6-797F-BECA-F1FD-08456E0D6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0E47-858E-053A-7F2D-0B04FE0A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42FA6-1ADD-94A6-B317-D18F24C1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C0BBA-2A07-1EDD-9B22-3B0EB042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42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AC82-B356-9127-782A-42DA52AB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AB4A4-F3F9-0AA0-3EFD-F837038B2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8B53B-7A38-8E87-CB84-C58622B7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C024-4315-905D-3392-1EBA4B2D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7042-E50A-F043-4097-512F863B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04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B7CC7-DCA8-A430-EA9E-36C5C7BDB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65709-A2DA-F46F-FAEF-0445DB644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7629-D5AC-6A24-D62C-47B8AF8A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704B-053E-B31E-8BC3-D8C3EF82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281D-7131-AFD3-0759-E3ADA903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6455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47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C7D5-E007-1791-DF39-041B88BF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F523-E8D9-5352-4939-9C44D1F9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3FB8-6431-307D-976D-83B0B3B0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D872-77A9-2E90-3AB2-84626E45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A204B-28D3-5B99-68F1-7ACAB606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92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40FA-3F40-2EC4-131D-78B2D983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2B7C-91B3-02DA-D656-78211310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78E3-DB27-9D79-059F-857B0246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D018A-F8CB-164C-3EAC-F2B5734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49F2-E3B4-145A-5F8C-6B082391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99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A552-1161-623A-5FDC-E11F6087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BEDD-E921-181E-CEFD-AACA90A6D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4271C-15C7-D9EE-6D42-18DA8903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0B851-8B8B-958A-8E18-8FA54CD4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D9B77-2B8E-6C63-0D2F-EC74E44A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0386D-6751-A5D1-419D-4F348BBE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76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D53F-8E4A-9881-69DC-6D0C70CD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0DE3C-C4D6-2A5B-D5BF-803286E76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0011C-A2EF-5FBA-C478-22D92B399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7EC4F-2C36-8F74-26F6-D96F8B2E7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24723-5D4A-7687-C784-230A6BD8B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FA10BD-332F-A0C8-0737-B359D35C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AEAAE-58B5-42EA-E68C-05E865E1F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469D9-CAE9-B134-3897-DE4C8391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48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F622-EB12-9BC0-0052-D9039ACA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E7837-064A-6DDE-B24C-360571D6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714A6-207C-27A7-25D0-C359D2E8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E56D0-9930-A892-4DA5-98CC89F6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2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88C2D-AB54-57C4-7870-90E0B09A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7B3E0-EA1F-2BD1-E23A-3841A3C9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F43BC-38AD-5559-963F-104F81FA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00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8433-A607-D4B7-B69D-54D73BA6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BA50-6832-A905-BFAB-4F9E11CC9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B172-6045-DC55-9176-0DE1AB0AB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E4073-E6E1-924B-5DF5-B5457D2E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2B1C8-FB56-B82C-27F1-ABE61007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B78AC-2F78-6FEA-F0E1-BB1B98CD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FA28-D89D-745F-03AA-3CB14464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247C7-6DAA-4ABB-EC8C-8DBA66EEE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E2EA3-B982-BF54-2B41-3D278643B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A23BB-6945-EA05-7D87-41BFC3B7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C86D2-B418-2642-415B-0C9FE918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06BAC-5A38-84D8-5EA6-5F0219A4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3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E94CE-7487-BFB8-A86F-A63D93D6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2E8C-AFA7-2A11-78FE-5E70BFCB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9371F-E7ED-240B-A747-1074BD6CD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E18B-0750-4865-A9AE-FAD268FFE4A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4966-9143-FCB4-A1FB-7C394531A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73EA-B258-C795-7FD0-15FC4EBB5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0816-1468-4559-B2DB-B0851DFA6C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90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615" y="3429000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Hive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6092BBD-603A-CF35-C1BE-CFD03C83C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B679-9725-C0D9-0C54-3B3458328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339341"/>
            <a:ext cx="8639467" cy="492243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177"/>
              <a:t>A data warehouse package built on top of the MapReduce framework of Hadoop</a:t>
            </a:r>
          </a:p>
          <a:p>
            <a:r>
              <a:rPr lang="en-US" altLang="en-US" sz="2177"/>
              <a:t>Began in Facebook</a:t>
            </a:r>
          </a:p>
          <a:p>
            <a:r>
              <a:rPr lang="en-US" altLang="en-US" sz="2177"/>
              <a:t>Now an open source subproject of Hadoop</a:t>
            </a:r>
          </a:p>
          <a:p>
            <a:r>
              <a:rPr lang="en-US" altLang="en-US" sz="2177"/>
              <a:t>Target users</a:t>
            </a:r>
          </a:p>
          <a:p>
            <a:pPr lvl="1"/>
            <a:r>
              <a:rPr lang="en-US" altLang="en-US" sz="2177"/>
              <a:t>Data analysts who want to write ad-hoc SQL queries over massive data sets.</a:t>
            </a:r>
          </a:p>
          <a:p>
            <a:r>
              <a:rPr lang="en-US" altLang="en-US" sz="2177"/>
              <a:t>Hive provides SQL-like language</a:t>
            </a:r>
          </a:p>
          <a:p>
            <a:r>
              <a:rPr lang="en-US" altLang="en-US" sz="2177"/>
              <a:t>E.g. to get all active users from a user table you write the following:</a:t>
            </a:r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r>
              <a:rPr lang="en-US" altLang="en-US" sz="2177"/>
              <a:t>Hive was first introduced in the following paper:</a:t>
            </a:r>
          </a:p>
          <a:p>
            <a:pPr lvl="1"/>
            <a:r>
              <a:rPr lang="en-US" altLang="en-US" sz="1814"/>
              <a:t>Ashish Thusoo, Joydeep Sen Sarma, et. al.,Hive – A warehousing Solution Over a Map-Reduce Framework, VLDB 2009.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9B708-F3CD-834B-9CEF-044D8BF34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23" y="4278690"/>
            <a:ext cx="5618030" cy="144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0662CAC-A80E-A6CD-E121-0E42F0803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C050-9444-F25E-6054-BF1D27A17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Big difference between Pig and Hive is that Hive requires the definition of a schema</a:t>
            </a:r>
          </a:p>
          <a:p>
            <a:r>
              <a:rPr lang="en-US" altLang="en-US" sz="2540"/>
              <a:t>Hive uses relational database concepts of tables, rows, columns.</a:t>
            </a:r>
          </a:p>
          <a:p>
            <a:r>
              <a:rPr lang="en-US" altLang="en-US" sz="2540"/>
              <a:t>Hive uses the important metastore to store schema information.</a:t>
            </a:r>
          </a:p>
          <a:p>
            <a:r>
              <a:rPr lang="en-US" altLang="en-US" sz="2540"/>
              <a:t>The metastore typically resides in a relational database</a:t>
            </a:r>
          </a:p>
          <a:p>
            <a:r>
              <a:rPr lang="en-US" altLang="en-US" sz="2540"/>
              <a:t>The query language used by Hive is called HiveQL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7D5FD39-8BD0-0B6B-0387-CADEAD341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/>
          <a:lstStyle/>
          <a:p>
            <a:r>
              <a:rPr lang="en-US" altLang="en-US" sz="3266"/>
              <a:t>Hive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BC5A-446D-BC91-14CA-F401E8A72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1" y="1468955"/>
            <a:ext cx="4441426" cy="5357362"/>
          </a:xfrm>
        </p:spPr>
        <p:txBody>
          <a:bodyPr/>
          <a:lstStyle/>
          <a:p>
            <a:r>
              <a:rPr lang="en-US" altLang="en-US" sz="1814"/>
              <a:t>There are three ways of interacting with Hive</a:t>
            </a:r>
          </a:p>
          <a:p>
            <a:pPr lvl="1"/>
            <a:r>
              <a:rPr lang="en-US" altLang="en-US" sz="1814"/>
              <a:t>Web GUI</a:t>
            </a:r>
          </a:p>
          <a:p>
            <a:pPr lvl="1"/>
            <a:r>
              <a:rPr lang="en-US" altLang="en-US" sz="1814"/>
              <a:t>Java Database Connectivity (JDBC)</a:t>
            </a:r>
          </a:p>
          <a:p>
            <a:pPr lvl="1"/>
            <a:r>
              <a:rPr lang="en-US" altLang="en-US" sz="1814"/>
              <a:t>Command line interface (CLI)</a:t>
            </a:r>
          </a:p>
          <a:p>
            <a:pPr lvl="2"/>
            <a:r>
              <a:rPr lang="en-US" altLang="en-US" sz="1814"/>
              <a:t>The most popular way.</a:t>
            </a:r>
          </a:p>
          <a:p>
            <a:r>
              <a:rPr lang="en-US" altLang="en-US" sz="1814"/>
              <a:t>Queries are parsed and executed on Hadoop</a:t>
            </a:r>
          </a:p>
          <a:p>
            <a:r>
              <a:rPr lang="en-US" altLang="en-US" sz="1814"/>
              <a:t>The metastore stores the table schema and other metadata</a:t>
            </a:r>
          </a:p>
          <a:p>
            <a:pPr lvl="1"/>
            <a:r>
              <a:rPr lang="en-US" altLang="en-US" sz="1814"/>
              <a:t>It is important in determining how queries will be run.</a:t>
            </a:r>
          </a:p>
          <a:p>
            <a:r>
              <a:rPr lang="en-US" altLang="en-US" sz="1814"/>
              <a:t>The metastore is a single point of failure.</a:t>
            </a:r>
          </a:p>
          <a:p>
            <a:pPr lvl="1"/>
            <a:r>
              <a:rPr lang="en-US" altLang="en-US" sz="1814"/>
              <a:t>Need to make sure data can be recovered or use high availability by replicating the database.</a:t>
            </a:r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8504596A-BB06-8BD0-645F-03CCA55D1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81" y="1664816"/>
            <a:ext cx="4290211" cy="431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2C73B06-91C7-CE6D-DC9E-58A5C127C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85512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Schema on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0036-95B5-946F-1859-AD74A732F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4" y="1535202"/>
            <a:ext cx="8639467" cy="4922437"/>
          </a:xfrm>
        </p:spPr>
        <p:txBody>
          <a:bodyPr>
            <a:normAutofit lnSpcReduction="10000"/>
          </a:bodyPr>
          <a:lstStyle/>
          <a:p>
            <a:r>
              <a:rPr lang="en-US" altLang="en-US" sz="2177"/>
              <a:t>In traditional databases the database has total control of the data.</a:t>
            </a:r>
          </a:p>
          <a:p>
            <a:pPr lvl="1"/>
            <a:r>
              <a:rPr lang="en-US" altLang="en-US" sz="2177"/>
              <a:t>They can enforce the schema as data is written.</a:t>
            </a:r>
          </a:p>
          <a:p>
            <a:pPr lvl="2"/>
            <a:r>
              <a:rPr lang="en-US" altLang="en-US" sz="2177"/>
              <a:t>The data is written in a way that conforms to the schema</a:t>
            </a:r>
          </a:p>
          <a:p>
            <a:pPr lvl="3"/>
            <a:r>
              <a:rPr lang="en-US" altLang="en-US" sz="2177"/>
              <a:t>E.g. if a value is supposed to be an integer than the database will make sure an integer is written out.</a:t>
            </a:r>
          </a:p>
          <a:p>
            <a:r>
              <a:rPr lang="en-US" altLang="en-US" sz="2177"/>
              <a:t>Hive has no such control on the data</a:t>
            </a:r>
          </a:p>
          <a:p>
            <a:r>
              <a:rPr lang="en-US" altLang="en-US" sz="2177"/>
              <a:t>Hive can only enforce schema on read</a:t>
            </a:r>
          </a:p>
          <a:p>
            <a:pPr lvl="1"/>
            <a:r>
              <a:rPr lang="en-US" altLang="en-US" sz="2177"/>
              <a:t>Schema on read</a:t>
            </a:r>
          </a:p>
          <a:p>
            <a:r>
              <a:rPr lang="en-US" altLang="en-US" sz="2177"/>
              <a:t>Hive does its best to read the data to conform to the schema</a:t>
            </a:r>
          </a:p>
          <a:p>
            <a:pPr lvl="1"/>
            <a:r>
              <a:rPr lang="en-US" altLang="en-US" sz="2177"/>
              <a:t>Sometimes it needs to put in many null values for data that do not conform to the schema.</a:t>
            </a:r>
          </a:p>
          <a:p>
            <a:pPr lvl="2"/>
            <a:r>
              <a:rPr lang="en-US" altLang="en-US" sz="2177"/>
              <a:t>Eg. There are not enough fields in each record that match the schema</a:t>
            </a:r>
          </a:p>
          <a:p>
            <a:pPr lvl="2"/>
            <a:r>
              <a:rPr lang="en-US" altLang="en-US" sz="2177"/>
              <a:t>E.g. A nonnumeric string is found when it expects an integer.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F4B2883-8038-9323-8F06-9B18579F1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85513"/>
            <a:ext cx="8141175" cy="456528"/>
          </a:xfrm>
        </p:spPr>
        <p:txBody>
          <a:bodyPr/>
          <a:lstStyle/>
          <a:p>
            <a:r>
              <a:rPr lang="en-US" altLang="en-US" sz="2540"/>
              <a:t>Schema on Read Versus Schema on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E7C5A-4F97-945A-128A-EDA0E8A9D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339341"/>
            <a:ext cx="8639467" cy="5524420"/>
          </a:xfrm>
        </p:spPr>
        <p:txBody>
          <a:bodyPr>
            <a:normAutofit lnSpcReduction="10000"/>
          </a:bodyPr>
          <a:lstStyle/>
          <a:p>
            <a:r>
              <a:rPr lang="en-US" altLang="en-US" sz="2177"/>
              <a:t>Schema on read is much faster for initial load</a:t>
            </a:r>
          </a:p>
          <a:p>
            <a:pPr lvl="1"/>
            <a:r>
              <a:rPr lang="en-US" altLang="en-US" sz="2177"/>
              <a:t>No need to parse data and serialized it to disk in DB internal format first</a:t>
            </a:r>
          </a:p>
          <a:p>
            <a:pPr lvl="1"/>
            <a:r>
              <a:rPr lang="en-US" altLang="en-US" sz="2177"/>
              <a:t>Load operation is just a file copy or move</a:t>
            </a:r>
          </a:p>
          <a:p>
            <a:pPr lvl="2"/>
            <a:r>
              <a:rPr lang="en-US" altLang="en-US" sz="2177"/>
              <a:t>Or it is even possible directly reference the external file (stored on HDFS) without copying or moving anything.</a:t>
            </a:r>
          </a:p>
          <a:p>
            <a:r>
              <a:rPr lang="en-US" altLang="en-US" sz="2177"/>
              <a:t>Schema on read is more flexible</a:t>
            </a:r>
          </a:p>
          <a:p>
            <a:pPr lvl="1"/>
            <a:r>
              <a:rPr lang="en-US" altLang="en-US" sz="2177"/>
              <a:t>You can have two schemas for the same underlying data</a:t>
            </a:r>
          </a:p>
          <a:p>
            <a:r>
              <a:rPr lang="en-US" altLang="en-US" sz="2177"/>
              <a:t>In contrast</a:t>
            </a:r>
          </a:p>
          <a:p>
            <a:pPr lvl="1"/>
            <a:r>
              <a:rPr lang="en-US" altLang="en-US" sz="2177"/>
              <a:t>Schema on write makes query performance faster</a:t>
            </a:r>
          </a:p>
          <a:p>
            <a:pPr lvl="2"/>
            <a:r>
              <a:rPr lang="en-US" altLang="en-US" sz="2177"/>
              <a:t>Encode data in a more efficient way</a:t>
            </a:r>
          </a:p>
          <a:p>
            <a:pPr lvl="2"/>
            <a:r>
              <a:rPr lang="en-US" altLang="en-US" sz="2177"/>
              <a:t>Compression</a:t>
            </a:r>
          </a:p>
          <a:p>
            <a:pPr lvl="1"/>
            <a:r>
              <a:rPr lang="en-US" altLang="en-US" sz="2177"/>
              <a:t>Schema on write takes longer to load data into the DB.</a:t>
            </a:r>
          </a:p>
          <a:p>
            <a:r>
              <a:rPr lang="en-US" altLang="en-US" sz="2177"/>
              <a:t>Sometimes the schema is not known at load time since queries have not been formulated yet.</a:t>
            </a:r>
          </a:p>
          <a:p>
            <a:pPr lvl="1"/>
            <a:r>
              <a:rPr lang="en-US" altLang="en-US" sz="2177"/>
              <a:t>Hive is good for these situations.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3772791-5A9B-D6D8-3D19-625D500BD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Interactive 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195C-B8EE-412E-CD98-0B5147B8A3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Hive is not for interactive querying.</a:t>
            </a:r>
          </a:p>
          <a:p>
            <a:pPr lvl="1"/>
            <a:r>
              <a:rPr lang="en-US" altLang="en-US" sz="2540"/>
              <a:t>Too slow for that.</a:t>
            </a:r>
          </a:p>
          <a:p>
            <a:pPr lvl="1"/>
            <a:r>
              <a:rPr lang="en-US" altLang="en-US" sz="2540"/>
              <a:t>For large datasets often we need to write a query and wait hours for the answer.</a:t>
            </a:r>
          </a:p>
          <a:p>
            <a:r>
              <a:rPr lang="en-US" altLang="en-US" sz="2540"/>
              <a:t>For interactive SQL querying on Hadoop we need to use other tools</a:t>
            </a:r>
          </a:p>
          <a:p>
            <a:pPr lvl="1"/>
            <a:r>
              <a:rPr lang="en-US" altLang="en-US" sz="2540"/>
              <a:t>Presto</a:t>
            </a:r>
          </a:p>
          <a:p>
            <a:pPr lvl="1"/>
            <a:r>
              <a:rPr lang="en-US" altLang="en-US" sz="2540"/>
              <a:t>Impala</a:t>
            </a:r>
          </a:p>
          <a:p>
            <a:pPr lvl="1"/>
            <a:r>
              <a:rPr lang="en-US" altLang="en-US" sz="2540"/>
              <a:t>SparkSQL</a:t>
            </a:r>
          </a:p>
          <a:p>
            <a:pPr lvl="2"/>
            <a:r>
              <a:rPr lang="en-US" altLang="en-US" sz="2540"/>
              <a:t>Provides Hive interface</a:t>
            </a:r>
          </a:p>
          <a:p>
            <a:r>
              <a:rPr lang="en-US" altLang="en-US" sz="2540"/>
              <a:t>We will cover these later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8F31B0C-C37E-1884-ACED-2084CBB0E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Runtime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68EF-DB50-447F-D038-70B2F540B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3"/>
              <a:t>Like MapReduce, Hive can run in the following modes</a:t>
            </a:r>
          </a:p>
          <a:p>
            <a:pPr lvl="1"/>
            <a:r>
              <a:rPr lang="en-US" altLang="en-US" sz="2903"/>
              <a:t>Local</a:t>
            </a:r>
          </a:p>
          <a:p>
            <a:pPr lvl="1"/>
            <a:r>
              <a:rPr lang="en-US" altLang="en-US" sz="2903"/>
              <a:t>Pseudo distributed</a:t>
            </a:r>
          </a:p>
          <a:p>
            <a:pPr lvl="1"/>
            <a:r>
              <a:rPr lang="en-US" altLang="en-US" sz="2903"/>
              <a:t>Distributed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7D1BF08-4BCF-4A70-B728-6637FC37C536}"/>
</file>

<file path=customXml/itemProps2.xml><?xml version="1.0" encoding="utf-8"?>
<ds:datastoreItem xmlns:ds="http://schemas.openxmlformats.org/officeDocument/2006/customXml" ds:itemID="{5F21FAEA-5CF6-44D1-B3C1-691BCDC6E539}"/>
</file>

<file path=customXml/itemProps3.xml><?xml version="1.0" encoding="utf-8"?>
<ds:datastoreItem xmlns:ds="http://schemas.openxmlformats.org/officeDocument/2006/customXml" ds:itemID="{D436A2FA-5067-4030-9959-D8238AAA59A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Condensed</vt:lpstr>
      <vt:lpstr>Office Theme</vt:lpstr>
      <vt:lpstr>Hive</vt:lpstr>
      <vt:lpstr>Hive</vt:lpstr>
      <vt:lpstr>Hive</vt:lpstr>
      <vt:lpstr>Hive Architecture</vt:lpstr>
      <vt:lpstr>Schema on Read</vt:lpstr>
      <vt:lpstr>Schema on Read Versus Schema on Write</vt:lpstr>
      <vt:lpstr>Interactive Querying</vt:lpstr>
      <vt:lpstr>Runtime modes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</dc:title>
  <dc:creator>Butler, Kylie</dc:creator>
  <cp:lastModifiedBy>Butler, Kylie</cp:lastModifiedBy>
  <cp:revision>1</cp:revision>
  <dcterms:created xsi:type="dcterms:W3CDTF">2022-08-25T01:48:12Z</dcterms:created>
  <dcterms:modified xsi:type="dcterms:W3CDTF">2022-08-25T01:48:56Z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