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375" r:id="rId3"/>
    <p:sldId id="376" r:id="rId4"/>
    <p:sldId id="477" r:id="rId5"/>
    <p:sldId id="478" r:id="rId6"/>
    <p:sldId id="4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108F-43D7-98BB-7115-7806E2CA8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A08C-30DF-CC26-46B1-4DB6DAB9A3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22382-00E0-104C-B1F3-CC03BBD5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CCBD-E467-9485-5099-498F41D0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4E8B3-FCA4-754F-207F-16FDFDD19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15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B846-4A43-5199-F537-9CFECEB46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1686F5-24FB-90A8-AD69-DB4A9BD1A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AD257-2F86-C09C-4298-AEEAD33E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4A1C5-B2B4-69F8-75C3-40ADBF3A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9841-6F4E-2CF8-1E92-4AAB58CB4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524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689A0-FFAB-6B76-485B-B5A1B0CE3E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8764C5-A1F6-A35F-60AE-68774487B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56CEB-8AC0-7180-C0E9-E0065B78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1E5E8-8DEC-88E0-C76D-3B4A684B4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47B17-0AA7-E320-34C2-1698D32E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9760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885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8263-2D6F-7427-9220-47FD3CE6A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2637-A576-AF3E-0488-5C0696752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583F3A-F7BA-E5CC-885C-E7C15925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24DD2-7D80-A513-60E0-1398AA40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F596A-F721-0FEC-8322-8379A25FE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4009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944E-A558-31BA-9E93-E3978AE94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D5F85-92BF-C69B-48AC-005AE0B41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FD6E1-A366-91EE-11C5-58E54669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F7466-6BC5-4609-FC01-54617323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8E85-0E20-42A4-26B1-D17472B3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776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1EF3-A806-0760-26C8-23B190DE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AE4A0-8F1D-B9D0-6F5E-3E427CBED8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4DCAE-1A9D-4939-65C3-C1201E856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63A4C-8D2F-0F1A-B893-72A4CB829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F3F492-3885-887C-A194-8457E11E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85F35-4421-B45A-D225-FEB1AC48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6079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AB8CE-0E74-D14E-8F34-2F651C4DE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5020C-8204-9349-5635-1DCCD6F8F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F5BDA-6241-A602-E833-829C30098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F48B62-19A8-920E-597D-32C4DCE5C0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04F390-F92F-DEA5-95B9-C7451DB51B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CA91A-D947-53F2-02BD-0498B9E7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E9F2E1-AD53-ACF9-D7FA-012A8AD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67C374-1D90-65F4-E37D-5F7DCD94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2969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097F-AA92-FE11-3435-999A3DF8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734BA2-CB9E-4A1D-84B6-5D352ED34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4CE247-2BF7-15E5-A13F-D488DCC21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9E8A3-DE01-5B21-E101-081081301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412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8C225-E5DA-0B7B-D1E6-D45F1876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A4FBB-97D8-725D-DE4D-34E363B4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C5E6E-700B-93B4-98BF-4FC1BB5F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717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1053-A665-6021-2F62-02B8F692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C844B-E786-B71B-9669-1C80E1497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A92AD-7A66-C262-0E8C-131BB9314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8681-E4D7-1085-6A98-BC4BE3EC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8E19B-D9A7-E07B-5A54-1120983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7F570-D296-D4B5-3B0D-1FBAF3DA4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5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023A3-58F9-74F7-B87C-819B835B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31A687-F29F-18F1-686F-7E8AE2DDA5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21EAD-CF03-E41A-D221-6670BE30C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BFC33-712C-9BF2-6E62-7C228A66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C44EF-8BB0-769D-05F4-F65D829D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83105-234A-A971-410F-B82D9A065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0550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4F1CE6-95F2-DD22-4D02-08CBF2EF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A4963-D29C-E838-10CB-A3364FD5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A9D6F-2283-4CAB-3F77-4B8CB0434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577FB-2C95-42C8-88A1-7031B369520E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15E77-EF9A-CDB1-4414-F30D16FC65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24A63-CE16-3E3F-E765-925205B40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9DD25-C00A-4B9D-8342-3B2DE074C80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537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Introduction to Hadoop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BA3C4562-B460-FFA4-C1A7-4A4B4971D1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Hadoop</a:t>
            </a:r>
          </a:p>
        </p:txBody>
      </p:sp>
      <p:sp>
        <p:nvSpPr>
          <p:cNvPr id="73730" name="Content Placeholder 2">
            <a:extLst>
              <a:ext uri="{FF2B5EF4-FFF2-40B4-BE49-F238E27FC236}">
                <a16:creationId xmlns:a16="http://schemas.microsoft.com/office/drawing/2014/main" id="{3597F549-9018-C399-5871-E28B67C7D7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The open source MapReduce implementation</a:t>
            </a:r>
          </a:p>
          <a:p>
            <a:r>
              <a:rPr lang="en-US" altLang="en-US" sz="2540"/>
              <a:t>Developed initially by Yahoo! in 2008.</a:t>
            </a:r>
          </a:p>
          <a:p>
            <a:r>
              <a:rPr lang="en-US" altLang="en-US" sz="2540"/>
              <a:t>The implementation is based on the following paper by researchers from Google, published in 2004</a:t>
            </a:r>
          </a:p>
          <a:p>
            <a:pPr lvl="1"/>
            <a:r>
              <a:rPr lang="en-US" altLang="en-US" sz="2540"/>
              <a:t>Jeffrey Dean and Sanjay Ghermawat, MapReduce: Simplified Data Processing on Large Clusters, OSDI 2004</a:t>
            </a:r>
          </a:p>
          <a:p>
            <a:r>
              <a:rPr lang="en-US" altLang="en-US" sz="2540"/>
              <a:t>Hadoop has turned into THE platform for big data</a:t>
            </a:r>
          </a:p>
          <a:p>
            <a:r>
              <a:rPr lang="en-US" altLang="en-US" sz="2540"/>
              <a:t>According to Parikh, </a:t>
            </a:r>
            <a:r>
              <a:rPr lang="en-US" altLang="en-US" sz="2540" i="1"/>
              <a:t>“</a:t>
            </a:r>
            <a:r>
              <a:rPr lang="en-US" altLang="ja-JP" sz="2540" i="1"/>
              <a:t>Hadoop is used in every Facebook product and in a variety of ways.</a:t>
            </a:r>
            <a:r>
              <a:rPr lang="en-US" altLang="en-US" sz="2540" i="1"/>
              <a:t>”</a:t>
            </a:r>
            <a:endParaRPr lang="en-US" altLang="ja-JP" sz="2540" i="1"/>
          </a:p>
          <a:p>
            <a:endParaRPr lang="en-US" altLang="en-US" sz="2540"/>
          </a:p>
          <a:p>
            <a:pPr lvl="1"/>
            <a:endParaRPr lang="en-US" altLang="en-US" sz="254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A7C8B3D-44E0-8780-D182-BACFFDBD0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0049" y="750320"/>
            <a:ext cx="8141174" cy="522774"/>
          </a:xfrm>
        </p:spPr>
        <p:txBody>
          <a:bodyPr/>
          <a:lstStyle/>
          <a:p>
            <a:r>
              <a:rPr lang="en-US" altLang="en-US" sz="2903"/>
              <a:t>Who uses Hadoop?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643CC8EE-AB02-DD4B-6832-16CE210DF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067" y="1470396"/>
            <a:ext cx="1407027" cy="14070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C8F46DF-9006-B8CC-DC73-33870BB14D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6715" y="816567"/>
            <a:ext cx="2109821" cy="118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>
            <a:extLst>
              <a:ext uri="{FF2B5EF4-FFF2-40B4-BE49-F238E27FC236}">
                <a16:creationId xmlns:a16="http://schemas.microsoft.com/office/drawing/2014/main" id="{AC15F0BA-56C5-E116-C409-498877295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955" y="2318644"/>
            <a:ext cx="3115047" cy="907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7C2F91-702C-619C-73BE-808E69E27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192" y="2773732"/>
            <a:ext cx="1418548" cy="141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>
            <a:extLst>
              <a:ext uri="{FF2B5EF4-FFF2-40B4-BE49-F238E27FC236}">
                <a16:creationId xmlns:a16="http://schemas.microsoft.com/office/drawing/2014/main" id="{FD87BE32-A82B-7C7A-5887-089C77B5D0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785" y="3332511"/>
            <a:ext cx="2258157" cy="8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>
            <a:extLst>
              <a:ext uri="{FF2B5EF4-FFF2-40B4-BE49-F238E27FC236}">
                <a16:creationId xmlns:a16="http://schemas.microsoft.com/office/drawing/2014/main" id="{8FFC1030-4438-FF9D-B011-7DE0DAB6BC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357" y="3951775"/>
            <a:ext cx="2642678" cy="743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1" name="Picture 9">
            <a:extLst>
              <a:ext uri="{FF2B5EF4-FFF2-40B4-BE49-F238E27FC236}">
                <a16:creationId xmlns:a16="http://schemas.microsoft.com/office/drawing/2014/main" id="{25E2C08B-E121-64A1-765D-AD5D68F140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820" y="4339177"/>
            <a:ext cx="2322964" cy="1225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2" name="Picture 10">
            <a:extLst>
              <a:ext uri="{FF2B5EF4-FFF2-40B4-BE49-F238E27FC236}">
                <a16:creationId xmlns:a16="http://schemas.microsoft.com/office/drawing/2014/main" id="{CA1CD7AE-2983-F543-3B3B-3838F1886A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9784" y="4343497"/>
            <a:ext cx="1909640" cy="1070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3" name="Picture 11">
            <a:extLst>
              <a:ext uri="{FF2B5EF4-FFF2-40B4-BE49-F238E27FC236}">
                <a16:creationId xmlns:a16="http://schemas.microsoft.com/office/drawing/2014/main" id="{3669358F-8AB8-223A-C464-88DA49EC92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9800" y="5062132"/>
            <a:ext cx="1778587" cy="67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4" name="Picture 12">
            <a:extLst>
              <a:ext uri="{FF2B5EF4-FFF2-40B4-BE49-F238E27FC236}">
                <a16:creationId xmlns:a16="http://schemas.microsoft.com/office/drawing/2014/main" id="{093D3471-D6AF-7A9E-C4FB-25E61E7A8E7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7792" y="2167429"/>
            <a:ext cx="1618730" cy="121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5" name="Picture 13">
            <a:extLst>
              <a:ext uri="{FF2B5EF4-FFF2-40B4-BE49-F238E27FC236}">
                <a16:creationId xmlns:a16="http://schemas.microsoft.com/office/drawing/2014/main" id="{FB57E641-1A9E-4E5E-C9C4-02D5EF66AE3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8063" y="1600009"/>
            <a:ext cx="3270584" cy="535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6" name="Picture 14">
            <a:extLst>
              <a:ext uri="{FF2B5EF4-FFF2-40B4-BE49-F238E27FC236}">
                <a16:creationId xmlns:a16="http://schemas.microsoft.com/office/drawing/2014/main" id="{DB127B88-43FF-85E4-D311-7B1DD4B24F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4" y="5453854"/>
            <a:ext cx="2371929" cy="1103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7" name="Picture 15">
            <a:extLst>
              <a:ext uri="{FF2B5EF4-FFF2-40B4-BE49-F238E27FC236}">
                <a16:creationId xmlns:a16="http://schemas.microsoft.com/office/drawing/2014/main" id="{26A097D9-709A-F201-B7E7-45C447B3E2F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776" y="5518660"/>
            <a:ext cx="1126198" cy="1126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C93ADF1B-C463-DFCA-4CD7-412F8A3926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2" y="816566"/>
            <a:ext cx="8599143" cy="691273"/>
          </a:xfrm>
        </p:spPr>
        <p:txBody>
          <a:bodyPr/>
          <a:lstStyle/>
          <a:p>
            <a:r>
              <a:rPr lang="en-US" altLang="en-US" sz="2903"/>
              <a:t>What Hardware is Hadoop Designed for?</a:t>
            </a:r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5F034C52-A5E0-7F84-2BCD-76780BF1F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3624862"/>
            <a:ext cx="8639467" cy="271612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903"/>
              <a:t>Nodes of commodity PCs connected via network</a:t>
            </a:r>
          </a:p>
          <a:p>
            <a:r>
              <a:rPr lang="en-US" altLang="en-US" sz="2903"/>
              <a:t>This is often called cluster of workstations</a:t>
            </a:r>
          </a:p>
          <a:p>
            <a:r>
              <a:rPr lang="en-US" altLang="en-US" sz="2903"/>
              <a:t>Each node has its own:</a:t>
            </a:r>
          </a:p>
          <a:p>
            <a:pPr lvl="1"/>
            <a:r>
              <a:rPr lang="en-US" altLang="en-US" sz="2903"/>
              <a:t>Disk</a:t>
            </a:r>
          </a:p>
          <a:p>
            <a:pPr lvl="1"/>
            <a:r>
              <a:rPr lang="en-US" altLang="en-US" sz="2903"/>
              <a:t>CPUs</a:t>
            </a:r>
          </a:p>
          <a:p>
            <a:pPr lvl="1"/>
            <a:r>
              <a:rPr lang="en-US" altLang="en-US" sz="2903"/>
              <a:t>Memory</a:t>
            </a:r>
          </a:p>
          <a:p>
            <a:r>
              <a:rPr lang="en-US" altLang="en-US" sz="2903"/>
              <a:t>Very scalable architecture</a:t>
            </a:r>
          </a:p>
          <a:p>
            <a:endParaRPr lang="en-US" altLang="en-US" sz="2903"/>
          </a:p>
          <a:p>
            <a:endParaRPr lang="en-US" altLang="en-US" sz="2903"/>
          </a:p>
        </p:txBody>
      </p:sp>
      <p:pic>
        <p:nvPicPr>
          <p:cNvPr id="9220" name="Picture 3">
            <a:extLst>
              <a:ext uri="{FF2B5EF4-FFF2-40B4-BE49-F238E27FC236}">
                <a16:creationId xmlns:a16="http://schemas.microsoft.com/office/drawing/2014/main" id="{503E8F1A-CB4B-5DFF-25F4-94A12659E3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428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1" name="Picture 4">
            <a:extLst>
              <a:ext uri="{FF2B5EF4-FFF2-40B4-BE49-F238E27FC236}">
                <a16:creationId xmlns:a16="http://schemas.microsoft.com/office/drawing/2014/main" id="{0BA20C0F-FDC2-2BF3-AC53-6EB377207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05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5">
            <a:extLst>
              <a:ext uri="{FF2B5EF4-FFF2-40B4-BE49-F238E27FC236}">
                <a16:creationId xmlns:a16="http://schemas.microsoft.com/office/drawing/2014/main" id="{68940F6E-3939-92AB-3DCD-5B0C40CFE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915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>
            <a:extLst>
              <a:ext uri="{FF2B5EF4-FFF2-40B4-BE49-F238E27FC236}">
                <a16:creationId xmlns:a16="http://schemas.microsoft.com/office/drawing/2014/main" id="{6BC9534D-50D3-9D16-41FC-9F9B6ED00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186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24" name="Straight Connector 8">
            <a:extLst>
              <a:ext uri="{FF2B5EF4-FFF2-40B4-BE49-F238E27FC236}">
                <a16:creationId xmlns:a16="http://schemas.microsoft.com/office/drawing/2014/main" id="{254143BF-CDC8-FDFA-7D90-2241FC5602A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4902" y="1664815"/>
            <a:ext cx="431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5" name="Straight Connector 10">
            <a:extLst>
              <a:ext uri="{FF2B5EF4-FFF2-40B4-BE49-F238E27FC236}">
                <a16:creationId xmlns:a16="http://schemas.microsoft.com/office/drawing/2014/main" id="{3F66C87C-806A-C0D5-08EB-B9B951AAEB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04901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6" name="Straight Connector 11">
            <a:extLst>
              <a:ext uri="{FF2B5EF4-FFF2-40B4-BE49-F238E27FC236}">
                <a16:creationId xmlns:a16="http://schemas.microsoft.com/office/drawing/2014/main" id="{9830475C-98E0-0EF6-1885-41D349AA34A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73226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7" name="Straight Connector 12">
            <a:extLst>
              <a:ext uri="{FF2B5EF4-FFF2-40B4-BE49-F238E27FC236}">
                <a16:creationId xmlns:a16="http://schemas.microsoft.com/office/drawing/2014/main" id="{33B2BD6C-1600-9BBE-3853-37CF48A4CBC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9443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8" name="Straight Connector 13">
            <a:extLst>
              <a:ext uri="{FF2B5EF4-FFF2-40B4-BE49-F238E27FC236}">
                <a16:creationId xmlns:a16="http://schemas.microsoft.com/office/drawing/2014/main" id="{E9C8A44E-8783-681A-CA5C-B0748E701B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316714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27A2E2C-375C-6930-80EB-F430DD774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62405" y="620707"/>
            <a:ext cx="9080153" cy="717195"/>
          </a:xfrm>
        </p:spPr>
        <p:txBody>
          <a:bodyPr/>
          <a:lstStyle/>
          <a:p>
            <a:r>
              <a:rPr lang="en-US" altLang="en-US" sz="2540"/>
              <a:t>Very Large Hadoop Deployment in Data Centers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5346-40FC-AC00-BD98-C48DBEF971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4408304"/>
            <a:ext cx="8639467" cy="196004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177"/>
              <a:t>Hadoop spread over thousands of shared nothing nodes/blades.</a:t>
            </a:r>
          </a:p>
          <a:p>
            <a:r>
              <a:rPr lang="en-US" altLang="en-US" sz="2177"/>
              <a:t>Nodes/blades are grouped into racks</a:t>
            </a:r>
          </a:p>
          <a:p>
            <a:r>
              <a:rPr lang="en-US" altLang="en-US" sz="2177"/>
              <a:t>Each node/blade within a rack has own</a:t>
            </a:r>
          </a:p>
          <a:p>
            <a:pPr lvl="2"/>
            <a:r>
              <a:rPr lang="en-US" altLang="en-US" sz="2177"/>
              <a:t>memory, disk, CPUs</a:t>
            </a:r>
          </a:p>
          <a:p>
            <a:r>
              <a:rPr lang="en-US" altLang="en-US" sz="2177"/>
              <a:t>Communication within nodes/blades faster than across racks</a:t>
            </a:r>
          </a:p>
          <a:p>
            <a:pPr lvl="1"/>
            <a:r>
              <a:rPr lang="en-US" altLang="en-US" sz="2177"/>
              <a:t>Higher bandwidth</a:t>
            </a:r>
          </a:p>
          <a:p>
            <a:pPr lvl="1"/>
            <a:r>
              <a:rPr lang="en-US" altLang="en-US" sz="2177"/>
              <a:t>Lower latency</a:t>
            </a:r>
          </a:p>
          <a:p>
            <a:pPr lvl="1"/>
            <a:endParaRPr lang="en-US" altLang="en-US" sz="2177"/>
          </a:p>
          <a:p>
            <a:endParaRPr lang="en-US" altLang="en-US" sz="2177"/>
          </a:p>
          <a:p>
            <a:pPr>
              <a:buFont typeface="StarSymbol" charset="0"/>
              <a:buNone/>
            </a:pPr>
            <a:endParaRPr lang="en-US" altLang="en-US" sz="2177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DB60F3C-E6B9-C3A7-BC48-E22D49A43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02" y="1404149"/>
            <a:ext cx="3835123" cy="2789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4CA74D36-1F54-78CE-C2D7-7357AB123C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903"/>
              <a:t>Minimize Data Movement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B687ECBB-A9BC-744A-0681-C2984AEEEFA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3886969"/>
            <a:ext cx="8639467" cy="2780932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177"/>
              <a:t>The shared nothing architecture of Hadoop mean data movement across nodes is expensive.</a:t>
            </a:r>
          </a:p>
          <a:p>
            <a:r>
              <a:rPr lang="en-US" altLang="en-US" sz="2177"/>
              <a:t>Goal of Hadoop is to minimize data movement</a:t>
            </a:r>
          </a:p>
          <a:p>
            <a:r>
              <a:rPr lang="en-US" altLang="en-US" sz="2177"/>
              <a:t>Move computation to data</a:t>
            </a:r>
          </a:p>
          <a:p>
            <a:r>
              <a:rPr lang="en-US" altLang="en-US" sz="2177"/>
              <a:t>The map phase computation does not generate any network traffic since it just operates on the data within its local partition</a:t>
            </a:r>
          </a:p>
          <a:p>
            <a:r>
              <a:rPr lang="en-US" altLang="en-US" sz="2177"/>
              <a:t>Minimize cost of data shuffle</a:t>
            </a:r>
          </a:p>
          <a:p>
            <a:pPr lvl="1"/>
            <a:r>
              <a:rPr lang="en-US" altLang="en-US" sz="2177"/>
              <a:t>Write code that minimizes the amount of data shuffled.</a:t>
            </a:r>
          </a:p>
          <a:p>
            <a:pPr lvl="1"/>
            <a:r>
              <a:rPr lang="en-US" altLang="en-US" sz="2177"/>
              <a:t>Better shuffle algorithms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FEFCD557-AC9B-B41A-0897-C987D23E3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909" y="1404148"/>
            <a:ext cx="3201456" cy="2327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3">
            <a:extLst>
              <a:ext uri="{FF2B5EF4-FFF2-40B4-BE49-F238E27FC236}">
                <a16:creationId xmlns:a16="http://schemas.microsoft.com/office/drawing/2014/main" id="{CB6F6DB1-D8A7-FE55-D720-8FC03DBB4F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59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0" name="Picture 4">
            <a:extLst>
              <a:ext uri="{FF2B5EF4-FFF2-40B4-BE49-F238E27FC236}">
                <a16:creationId xmlns:a16="http://schemas.microsoft.com/office/drawing/2014/main" id="{8662F753-4090-8E63-3F62-1B0CD1794B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1937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5">
            <a:extLst>
              <a:ext uri="{FF2B5EF4-FFF2-40B4-BE49-F238E27FC236}">
                <a16:creationId xmlns:a16="http://schemas.microsoft.com/office/drawing/2014/main" id="{1EE9BD50-14CA-B493-182E-E113873425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3348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6">
            <a:extLst>
              <a:ext uri="{FF2B5EF4-FFF2-40B4-BE49-F238E27FC236}">
                <a16:creationId xmlns:a16="http://schemas.microsoft.com/office/drawing/2014/main" id="{0B33DB9A-B56A-00E9-47B1-353E74BFC9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19" y="2318644"/>
            <a:ext cx="855450" cy="1110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273" name="Straight Connector 8">
            <a:extLst>
              <a:ext uri="{FF2B5EF4-FFF2-40B4-BE49-F238E27FC236}">
                <a16:creationId xmlns:a16="http://schemas.microsoft.com/office/drawing/2014/main" id="{D08236EF-1BB9-F033-A52F-E08F7FD753A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5333" y="1664815"/>
            <a:ext cx="431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4" name="Straight Connector 10">
            <a:extLst>
              <a:ext uri="{FF2B5EF4-FFF2-40B4-BE49-F238E27FC236}">
                <a16:creationId xmlns:a16="http://schemas.microsoft.com/office/drawing/2014/main" id="{77066ABF-BFF8-2E3D-C3AE-81FDA5B4A60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35333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Straight Connector 11">
            <a:extLst>
              <a:ext uri="{FF2B5EF4-FFF2-40B4-BE49-F238E27FC236}">
                <a16:creationId xmlns:a16="http://schemas.microsoft.com/office/drawing/2014/main" id="{64C1434E-5593-0347-84E4-A6BFA669866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03658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Straight Connector 12">
            <a:extLst>
              <a:ext uri="{FF2B5EF4-FFF2-40B4-BE49-F238E27FC236}">
                <a16:creationId xmlns:a16="http://schemas.microsoft.com/office/drawing/2014/main" id="{49201F74-811E-9000-468D-5CFEC499EE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709875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Straight Connector 13">
            <a:extLst>
              <a:ext uri="{FF2B5EF4-FFF2-40B4-BE49-F238E27FC236}">
                <a16:creationId xmlns:a16="http://schemas.microsoft.com/office/drawing/2014/main" id="{314D2598-7EA6-4D06-364C-662C49B7007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0147146" y="1664816"/>
            <a:ext cx="0" cy="6538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328682C-8645-49FA-8C3D-419C5AC52D25}"/>
</file>

<file path=customXml/itemProps2.xml><?xml version="1.0" encoding="utf-8"?>
<ds:datastoreItem xmlns:ds="http://schemas.openxmlformats.org/officeDocument/2006/customXml" ds:itemID="{BE60171F-1656-4E77-A0E5-A6FF48A636EA}"/>
</file>

<file path=customXml/itemProps3.xml><?xml version="1.0" encoding="utf-8"?>
<ds:datastoreItem xmlns:ds="http://schemas.openxmlformats.org/officeDocument/2006/customXml" ds:itemID="{3E46F0CF-AE8B-45B6-9E73-CC6B76F81E2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StarSymbol</vt:lpstr>
      <vt:lpstr>Office Theme</vt:lpstr>
      <vt:lpstr>Introduction to Hadoop</vt:lpstr>
      <vt:lpstr>Hadoop</vt:lpstr>
      <vt:lpstr>Who uses Hadoop?</vt:lpstr>
      <vt:lpstr>What Hardware is Hadoop Designed for?</vt:lpstr>
      <vt:lpstr>Very Large Hadoop Deployment in Data Centers</vt:lpstr>
      <vt:lpstr>Minimize Data Movement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Hadoop</dc:title>
  <dc:creator>Butler, Kylie</dc:creator>
  <cp:lastModifiedBy>Butler, Kylie</cp:lastModifiedBy>
  <cp:revision>1</cp:revision>
  <dcterms:created xsi:type="dcterms:W3CDTF">2022-08-25T00:41:01Z</dcterms:created>
  <dcterms:modified xsi:type="dcterms:W3CDTF">2022-08-25T00:41:51Z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