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95" r:id="rId3"/>
    <p:sldId id="484" r:id="rId4"/>
    <p:sldId id="396" r:id="rId5"/>
    <p:sldId id="397" r:id="rId6"/>
    <p:sldId id="398" r:id="rId7"/>
    <p:sldId id="399" r:id="rId8"/>
    <p:sldId id="4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B5ED-0DA7-3EC0-41F3-D026BC405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6397F-0C06-02C1-A1A6-5FD7EBE6B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58FD-EC92-DCEF-A5EA-D6DDDC74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8084-25D8-4064-83AF-9E1BF12ABC9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BE63-4FEF-F37D-C0CB-2FC969B1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89CB-BF30-B015-CE09-9F9FE528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A69F-AA3A-4246-AA38-4284CAB833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011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3EB4-A833-5AEC-61C0-DFAA5A84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1C331-22AC-555C-01B7-7EA43E566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C192E-B74B-B511-534D-E6142814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8084-25D8-4064-83AF-9E1BF12ABC9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69BB1-503B-43F2-105C-405391DE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3646-D21B-428D-444D-0B5AF46D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A69F-AA3A-4246-AA38-4284CAB833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9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6BC789-A07C-4C43-C5A0-F6980D5A6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95910-0C72-B477-208D-DB2086B90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FB44A-B8DC-6E0E-1C9E-1BED6FB9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8084-25D8-4064-83AF-9E1BF12ABC9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482B-28DC-9E17-2E47-210D8257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18C56-DCFE-0AA6-82AC-B344E016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A69F-AA3A-4246-AA38-4284CAB833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392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44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3D95-957F-4AF7-0DFF-B644B3DE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C7CB-6934-7F21-8EB4-7F4479A3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E040E-81DA-5039-CE72-B246C912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8084-25D8-4064-83AF-9E1BF12ABC9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ED3DE-B747-E895-BE2D-CFCB8FE5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5BDCC-4133-92AC-B030-CB39D2FA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A69F-AA3A-4246-AA38-4284CAB833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9535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2BD9-0305-C5C7-E0E9-1EBCCF33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3132-8DEB-2328-7ABF-784587E2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5976F-00F9-7194-C6F7-230C29A3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8084-25D8-4064-83AF-9E1BF12ABC9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43BD9-6A3F-FCE5-F6E3-FAB87C38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0817-DDD7-AB3C-A0A1-CBB8769A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A69F-AA3A-4246-AA38-4284CAB833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251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F3D0-A702-72FE-958E-F2782E34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25BA-CBAD-F408-2D3C-AB2529032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E9839-1522-ADB1-D59B-E36056569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EF0D5-ADF4-7529-80E8-2019939F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8084-25D8-4064-83AF-9E1BF12ABC9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4AF81-1BE2-41F7-39AC-8CE2B3A9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5645D-F9C7-2815-6987-6C3ACC54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A69F-AA3A-4246-AA38-4284CAB833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71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959A-65F5-2597-B435-336CBB94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442CC-9152-CDFD-6A70-97857126A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92204-331B-B539-1B64-ECDC7C287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3F402-267A-0EAC-E5A8-171AE9E5B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56C7A-D8D8-B1D0-BB7A-6FCCA7F22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5FFC0-D852-380F-3B1F-53A9D707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8084-25D8-4064-83AF-9E1BF12ABC9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B738B-E5F6-8217-6FF9-0E600D04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06759-0924-E88E-1D67-7AF8CC32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A69F-AA3A-4246-AA38-4284CAB833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417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9AD1-6A61-5BEF-0C37-E8E51019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B1892-30FD-6459-F293-E85B4DF6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8084-25D8-4064-83AF-9E1BF12ABC9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6EE44-C956-39E5-4A92-4D3DE090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1378C-0186-49C9-F218-6AB6BCF3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A69F-AA3A-4246-AA38-4284CAB833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73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60C278-0133-0E3F-3A1E-3DFD87A30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8084-25D8-4064-83AF-9E1BF12ABC9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D21B3-C2DC-F131-0C3A-D2CC9053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A7CA-65F4-E704-7AE2-5B9A87AD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A69F-AA3A-4246-AA38-4284CAB833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78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9FE6C-CB41-4187-F5CD-65A5BBE2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740A2-C4AF-E22E-6D48-5AAC42370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CB23F-B918-F5BC-F6F1-B8AAC6B44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E2D4B-59F5-08E0-A60B-C5B72E1F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8084-25D8-4064-83AF-9E1BF12ABC9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00C90-0B00-08BC-3FEB-1450A892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D83A9-EBC5-7D29-59A2-720F0A20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A69F-AA3A-4246-AA38-4284CAB833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942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220B-F04D-10BC-3E10-1EF74ECE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9E44E-4508-F6E6-4D85-7A5C5A323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7A962-802B-160F-BD87-4687F1BEB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F34F8-F19A-F093-A175-8B6CF3F2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8084-25D8-4064-83AF-9E1BF12ABC9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71B6D-3957-6DE9-1EB6-80EA5190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573BA-8F15-82DB-35AB-14B14FC7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3A69F-AA3A-4246-AA38-4284CAB833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569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7211E-F484-7595-3549-1AA326F3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A8CE-2222-A9D8-EC31-4886EBF1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EC03-9254-CA44-1F2A-429C375BA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8084-25D8-4064-83AF-9E1BF12ABC95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0A2E4-DE7D-212E-A445-3E6844EE1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9959-CAD9-E1E8-FA6E-EC322345B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3A69F-AA3A-4246-AA38-4284CAB833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46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71F1-8972-AD14-72EC-CB1A0B4FB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0615" y="3429000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MapReduce scheduling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C066B84-B1B4-59C5-53C4-B71CE838E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391721"/>
          </a:xfrm>
        </p:spPr>
        <p:txBody>
          <a:bodyPr>
            <a:normAutofit fontScale="90000"/>
          </a:bodyPr>
          <a:lstStyle/>
          <a:p>
            <a:r>
              <a:rPr lang="en-US" altLang="en-US" sz="2540"/>
              <a:t>MapReduce Task Scheduling Architecture</a:t>
            </a: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2FCA23C8-A647-E285-3FB6-CC079FF44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17081" r="3523" b="20189"/>
          <a:stretch>
            <a:fillRect/>
          </a:stretch>
        </p:blipFill>
        <p:spPr bwMode="auto">
          <a:xfrm>
            <a:off x="1784188" y="1142041"/>
            <a:ext cx="8296711" cy="559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DACAD32D-ED6C-8504-2D2C-661EFF186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391721"/>
          </a:xfrm>
        </p:spPr>
        <p:txBody>
          <a:bodyPr>
            <a:normAutofit fontScale="90000"/>
          </a:bodyPr>
          <a:lstStyle/>
          <a:p>
            <a:r>
              <a:rPr lang="en-US" altLang="en-US" sz="2540"/>
              <a:t>MapReduce Task Scheduling Architecture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F494B932-5A9B-BF94-DF41-12C237D935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79443" y="1142041"/>
            <a:ext cx="3657984" cy="522630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633"/>
              <a:t>Again using master-slave model</a:t>
            </a:r>
          </a:p>
          <a:p>
            <a:pPr lvl="1"/>
            <a:r>
              <a:rPr lang="en-US" altLang="en-US" sz="1633"/>
              <a:t>Master: JobTracker</a:t>
            </a:r>
          </a:p>
          <a:p>
            <a:pPr lvl="1"/>
            <a:r>
              <a:rPr lang="en-US" altLang="en-US" sz="1633"/>
              <a:t>Slaves: TaskTrackers</a:t>
            </a:r>
          </a:p>
          <a:p>
            <a:r>
              <a:rPr lang="en-US" altLang="en-US" sz="1633">
                <a:solidFill>
                  <a:srgbClr val="FF0000"/>
                </a:solidFill>
              </a:rPr>
              <a:t>Jobs:</a:t>
            </a:r>
            <a:r>
              <a:rPr lang="en-US" altLang="en-US" sz="1633"/>
              <a:t> An entire MapReduce job, e.g. word count</a:t>
            </a:r>
          </a:p>
          <a:p>
            <a:r>
              <a:rPr lang="en-US" altLang="en-US" sz="1633">
                <a:solidFill>
                  <a:srgbClr val="FF0000"/>
                </a:solidFill>
              </a:rPr>
              <a:t>Tasks:</a:t>
            </a:r>
            <a:r>
              <a:rPr lang="en-US" altLang="en-US" sz="1633"/>
              <a:t> Jobs are divided into a set of map tasks and reduce tasks.</a:t>
            </a:r>
          </a:p>
          <a:p>
            <a:r>
              <a:rPr lang="en-US" altLang="en-US" sz="1633"/>
              <a:t>The JobTracker</a:t>
            </a:r>
          </a:p>
          <a:p>
            <a:pPr lvl="1"/>
            <a:r>
              <a:rPr lang="en-US" altLang="en-US" sz="1633"/>
              <a:t>A daemon running on the master node</a:t>
            </a:r>
          </a:p>
          <a:p>
            <a:pPr lvl="1"/>
            <a:r>
              <a:rPr lang="en-US" altLang="en-US" sz="1633"/>
              <a:t>Takes a job and divides it into map and reduce tasks and issues them to the task trackers (slaves).</a:t>
            </a:r>
          </a:p>
          <a:p>
            <a:pPr lvl="1"/>
            <a:r>
              <a:rPr lang="en-US" altLang="en-US" sz="1633"/>
              <a:t>Tasks issued to nodes which contain the data</a:t>
            </a:r>
          </a:p>
          <a:p>
            <a:pPr lvl="2"/>
            <a:r>
              <a:rPr lang="en-US" altLang="en-US" sz="1633"/>
              <a:t>Move computation to data.</a:t>
            </a:r>
          </a:p>
          <a:p>
            <a:r>
              <a:rPr lang="en-US" altLang="en-US" sz="1633"/>
              <a:t>The TaskTrackers</a:t>
            </a:r>
          </a:p>
          <a:p>
            <a:pPr lvl="1"/>
            <a:r>
              <a:rPr lang="en-US" altLang="en-US" sz="1633"/>
              <a:t>Each slave node runs its own TaskTracker daemon</a:t>
            </a:r>
          </a:p>
          <a:p>
            <a:pPr lvl="1"/>
            <a:r>
              <a:rPr lang="en-US" altLang="en-US" sz="1633"/>
              <a:t>Runs tasks locally and reports to the JobTracker.</a:t>
            </a:r>
          </a:p>
        </p:txBody>
      </p:sp>
      <p:pic>
        <p:nvPicPr>
          <p:cNvPr id="31748" name="Picture 3">
            <a:extLst>
              <a:ext uri="{FF2B5EF4-FFF2-40B4-BE49-F238E27FC236}">
                <a16:creationId xmlns:a16="http://schemas.microsoft.com/office/drawing/2014/main" id="{75BEB28F-D2C6-4DBB-B55B-961030950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17081" r="3523" b="20189"/>
          <a:stretch>
            <a:fillRect/>
          </a:stretch>
        </p:blipFill>
        <p:spPr bwMode="auto">
          <a:xfrm>
            <a:off x="1523520" y="1535202"/>
            <a:ext cx="5426490" cy="365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871B8ED-3F79-4F86-D302-0C1C7C370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620706"/>
            <a:ext cx="8141175" cy="521335"/>
          </a:xfrm>
        </p:spPr>
        <p:txBody>
          <a:bodyPr>
            <a:normAutofit fontScale="90000"/>
          </a:bodyPr>
          <a:lstStyle/>
          <a:p>
            <a:r>
              <a:rPr lang="en-US" altLang="en-US" sz="3266"/>
              <a:t>Typical Hadoop Cluster</a:t>
            </a:r>
          </a:p>
        </p:txBody>
      </p:sp>
      <p:pic>
        <p:nvPicPr>
          <p:cNvPr id="32771" name="Picture 4">
            <a:extLst>
              <a:ext uri="{FF2B5EF4-FFF2-40B4-BE49-F238E27FC236}">
                <a16:creationId xmlns:a16="http://schemas.microsoft.com/office/drawing/2014/main" id="{9A98A19E-9B53-6279-145A-D4938EAD1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6" t="3751" r="14091"/>
          <a:stretch>
            <a:fillRect/>
          </a:stretch>
        </p:blipFill>
        <p:spPr bwMode="auto">
          <a:xfrm>
            <a:off x="4135955" y="1664815"/>
            <a:ext cx="6094720" cy="4967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504CD515-5D49-7001-0C16-AA355A121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3521" y="1337902"/>
            <a:ext cx="6009751" cy="235176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177"/>
              <a:t>Master/Slave Architecture</a:t>
            </a:r>
          </a:p>
          <a:p>
            <a:r>
              <a:rPr lang="en-US" altLang="en-US" sz="2177"/>
              <a:t>Master node contains both</a:t>
            </a:r>
          </a:p>
          <a:p>
            <a:pPr lvl="1"/>
            <a:r>
              <a:rPr lang="en-US" altLang="en-US" sz="2177"/>
              <a:t>NameNode (HDFS)</a:t>
            </a:r>
          </a:p>
          <a:p>
            <a:pPr lvl="1"/>
            <a:r>
              <a:rPr lang="en-US" altLang="en-US" sz="2177"/>
              <a:t>JobTracker (MapReduce Scheduler)</a:t>
            </a:r>
          </a:p>
          <a:p>
            <a:r>
              <a:rPr lang="en-US" altLang="en-US" sz="2177"/>
              <a:t>Each slave node contains both</a:t>
            </a:r>
          </a:p>
          <a:p>
            <a:pPr lvl="1"/>
            <a:r>
              <a:rPr lang="en-US" altLang="en-US" sz="2177"/>
              <a:t>DataNode ( HDFS)</a:t>
            </a:r>
          </a:p>
          <a:p>
            <a:pPr lvl="1"/>
            <a:r>
              <a:rPr lang="en-US" altLang="en-US" sz="2177"/>
              <a:t>TaskTracker (MapReduce Scheduler)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8720AD84-E0A8-C70C-981B-E203E52A1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554459"/>
            <a:ext cx="8141174" cy="691273"/>
          </a:xfrm>
        </p:spPr>
        <p:txBody>
          <a:bodyPr/>
          <a:lstStyle/>
          <a:p>
            <a:r>
              <a:rPr lang="en-US" altLang="en-US" sz="3266"/>
              <a:t>JobTracker</a:t>
            </a:r>
          </a:p>
        </p:txBody>
      </p:sp>
      <p:sp>
        <p:nvSpPr>
          <p:cNvPr id="94210" name="Content Placeholder 2">
            <a:extLst>
              <a:ext uri="{FF2B5EF4-FFF2-40B4-BE49-F238E27FC236}">
                <a16:creationId xmlns:a16="http://schemas.microsoft.com/office/drawing/2014/main" id="{8F025B95-D934-0616-7425-D1A33B015C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4574" y="1077234"/>
            <a:ext cx="8639467" cy="492243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177"/>
              <a:t>One JobTracker per Hadoop cluster</a:t>
            </a:r>
          </a:p>
          <a:p>
            <a:r>
              <a:rPr lang="en-US" altLang="en-US" sz="2177"/>
              <a:t>JobTracker determines execution plan</a:t>
            </a:r>
          </a:p>
          <a:p>
            <a:pPr lvl="1"/>
            <a:r>
              <a:rPr lang="en-US" altLang="en-US" sz="2177"/>
              <a:t>Which files to process</a:t>
            </a:r>
          </a:p>
          <a:p>
            <a:pPr lvl="1"/>
            <a:r>
              <a:rPr lang="en-US" altLang="en-US" sz="2177"/>
              <a:t>Assigns nodes to different tasks</a:t>
            </a:r>
          </a:p>
          <a:p>
            <a:pPr lvl="1"/>
            <a:r>
              <a:rPr lang="en-US" altLang="en-US" sz="2177"/>
              <a:t>Monitors all running tasks</a:t>
            </a:r>
          </a:p>
          <a:p>
            <a:r>
              <a:rPr lang="en-US" altLang="en-US" sz="2177"/>
              <a:t>Single point of failure</a:t>
            </a:r>
          </a:p>
          <a:p>
            <a:pPr lvl="1"/>
            <a:r>
              <a:rPr lang="en-US" altLang="en-US" sz="2177"/>
              <a:t>Use reliable hardware</a:t>
            </a:r>
          </a:p>
          <a:p>
            <a:r>
              <a:rPr lang="en-US" altLang="en-US" sz="2177"/>
              <a:t> TaskTracker sends regular heartbeats to JobTracker</a:t>
            </a:r>
          </a:p>
          <a:p>
            <a:pPr lvl="1"/>
            <a:r>
              <a:rPr lang="en-US" altLang="en-US" sz="2177"/>
              <a:t>Heatbeat </a:t>
            </a:r>
            <a:r>
              <a:rPr lang="en-US" altLang="en-US" sz="2177">
                <a:solidFill>
                  <a:srgbClr val="FF0000"/>
                </a:solidFill>
              </a:rPr>
              <a:t>includes progress indicator</a:t>
            </a:r>
          </a:p>
          <a:p>
            <a:pPr lvl="2"/>
            <a:r>
              <a:rPr lang="en-US" altLang="en-US" sz="2177"/>
              <a:t>JobTracker uses this information to determine the progress of each TaskTracker</a:t>
            </a:r>
          </a:p>
          <a:p>
            <a:pPr lvl="1"/>
            <a:r>
              <a:rPr lang="en-US" altLang="en-US" sz="2177"/>
              <a:t>If no heartbeat received then slave node is assumed to be dead and its tasks are reassigned to a different TaskTracker</a:t>
            </a:r>
          </a:p>
          <a:p>
            <a:r>
              <a:rPr lang="en-US" altLang="en-US" sz="2177"/>
              <a:t>JobTracker is similar to an operating system scheduler</a:t>
            </a:r>
          </a:p>
          <a:p>
            <a:pPr lvl="1"/>
            <a:r>
              <a:rPr lang="en-US" altLang="en-US" sz="2177"/>
              <a:t>Deciding which node to send each task to</a:t>
            </a:r>
          </a:p>
          <a:p>
            <a:pPr lvl="1"/>
            <a:r>
              <a:rPr lang="en-US" altLang="en-US" sz="2177"/>
              <a:t>Always tries to send the task to the node containing the data.</a:t>
            </a:r>
          </a:p>
          <a:p>
            <a:pPr lvl="1"/>
            <a:r>
              <a:rPr lang="en-US" altLang="en-US" sz="2177"/>
              <a:t>Unlike operating system scheduler it allows jobs to run to completion.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6C40136-47A7-8F72-D4BB-9C6D61C79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20"/>
            <a:ext cx="8141174" cy="3802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TaskTracker</a:t>
            </a:r>
          </a:p>
        </p:txBody>
      </p:sp>
      <p:sp>
        <p:nvSpPr>
          <p:cNvPr id="95234" name="Content Placeholder 2">
            <a:extLst>
              <a:ext uri="{FF2B5EF4-FFF2-40B4-BE49-F238E27FC236}">
                <a16:creationId xmlns:a16="http://schemas.microsoft.com/office/drawing/2014/main" id="{F6A0AC9D-1BA3-9FA9-A99C-B3CB32B258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1600009"/>
            <a:ext cx="8639467" cy="4922437"/>
          </a:xfrm>
        </p:spPr>
        <p:txBody>
          <a:bodyPr/>
          <a:lstStyle/>
          <a:p>
            <a:pPr lvl="1"/>
            <a:r>
              <a:rPr lang="en-US" altLang="en-US" sz="2177"/>
              <a:t>Always a single TaskTracker on each worker node</a:t>
            </a:r>
          </a:p>
          <a:p>
            <a:pPr lvl="1"/>
            <a:r>
              <a:rPr lang="en-US" altLang="en-US" sz="2177"/>
              <a:t>Each TaskTracker and DataNode run on the same machine</a:t>
            </a:r>
          </a:p>
          <a:p>
            <a:pPr lvl="1"/>
            <a:r>
              <a:rPr lang="en-US" altLang="en-US" sz="2177"/>
              <a:t>Each TaskTracker is configured with</a:t>
            </a:r>
          </a:p>
          <a:p>
            <a:pPr lvl="2"/>
            <a:r>
              <a:rPr lang="en-US" altLang="en-US" sz="2177">
                <a:solidFill>
                  <a:srgbClr val="FF0000"/>
                </a:solidFill>
              </a:rPr>
              <a:t>Number of map and reduce task slots</a:t>
            </a:r>
          </a:p>
          <a:p>
            <a:pPr lvl="2"/>
            <a:r>
              <a:rPr lang="en-US" altLang="en-US" sz="2177"/>
              <a:t>Indicates how many of each type of task it can run in parallel</a:t>
            </a:r>
          </a:p>
          <a:p>
            <a:pPr lvl="1"/>
            <a:r>
              <a:rPr lang="en-US" altLang="en-US" sz="2177"/>
              <a:t>Map and reduce slots are configured separately since they consume different amount of resources</a:t>
            </a:r>
          </a:p>
          <a:p>
            <a:pPr lvl="1"/>
            <a:r>
              <a:rPr lang="en-US" altLang="en-US" sz="2177"/>
              <a:t>Usually, more Map Tasks can be run in parallel compared to Reduce Tasks</a:t>
            </a:r>
          </a:p>
          <a:p>
            <a:pPr lvl="1"/>
            <a:r>
              <a:rPr lang="en-US" altLang="en-US" sz="2177"/>
              <a:t>Map Tasks must be run on nodes that contain the data whereas Reduce Tasks can be run on any node. </a:t>
            </a:r>
          </a:p>
          <a:p>
            <a:pPr lvl="1"/>
            <a:r>
              <a:rPr lang="en-US" altLang="en-US" sz="2177"/>
              <a:t>TaskTracker is configured to spill intermediate data that does not fit in RAM into specified directory of local file system.</a:t>
            </a:r>
          </a:p>
          <a:p>
            <a:pPr lvl="1"/>
            <a:endParaRPr lang="en-US" altLang="en-US" sz="1814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FBE3599E-008D-7F25-0C6E-6AE036755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2157" y="750320"/>
            <a:ext cx="8141174" cy="457968"/>
          </a:xfrm>
        </p:spPr>
        <p:txBody>
          <a:bodyPr>
            <a:normAutofit fontScale="90000"/>
          </a:bodyPr>
          <a:lstStyle/>
          <a:p>
            <a:r>
              <a:rPr lang="en-US" altLang="en-US" sz="3266"/>
              <a:t>Failure</a:t>
            </a:r>
          </a:p>
        </p:txBody>
      </p:sp>
      <p:sp>
        <p:nvSpPr>
          <p:cNvPr id="96258" name="Content Placeholder 2">
            <a:extLst>
              <a:ext uri="{FF2B5EF4-FFF2-40B4-BE49-F238E27FC236}">
                <a16:creationId xmlns:a16="http://schemas.microsoft.com/office/drawing/2014/main" id="{93CE53B0-EF4B-61E5-D4A2-A2A9728A0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1273095"/>
            <a:ext cx="8639467" cy="5590667"/>
          </a:xfrm>
        </p:spPr>
        <p:txBody>
          <a:bodyPr/>
          <a:lstStyle/>
          <a:p>
            <a:r>
              <a:rPr lang="en-US" altLang="en-US" sz="2177"/>
              <a:t>Child task failures</a:t>
            </a:r>
          </a:p>
          <a:p>
            <a:pPr lvl="1"/>
            <a:r>
              <a:rPr lang="en-US" altLang="en-US" sz="2177"/>
              <a:t>Can be caused by</a:t>
            </a:r>
          </a:p>
          <a:p>
            <a:pPr lvl="2"/>
            <a:r>
              <a:rPr lang="en-US" altLang="en-US" sz="2177"/>
              <a:t>Bad user code</a:t>
            </a:r>
          </a:p>
          <a:p>
            <a:pPr lvl="2"/>
            <a:r>
              <a:rPr lang="en-US" altLang="en-US" sz="2177"/>
              <a:t>Unexpected data problems</a:t>
            </a:r>
          </a:p>
          <a:p>
            <a:pPr lvl="2"/>
            <a:r>
              <a:rPr lang="en-US" altLang="en-US" sz="2177"/>
              <a:t>Temporary machine failures</a:t>
            </a:r>
          </a:p>
          <a:p>
            <a:pPr lvl="2"/>
            <a:r>
              <a:rPr lang="en-US" altLang="en-US" sz="2177"/>
              <a:t>Administrative intervention</a:t>
            </a:r>
          </a:p>
          <a:p>
            <a:pPr lvl="1"/>
            <a:r>
              <a:rPr lang="en-US" altLang="en-US" sz="2177"/>
              <a:t>Tasktracker reports failure to jobtracker in the next heartbeat</a:t>
            </a:r>
          </a:p>
          <a:p>
            <a:pPr lvl="1"/>
            <a:r>
              <a:rPr lang="en-US" altLang="en-US" sz="2177"/>
              <a:t>Jobtracker will retry for up to a limited number of times (default is 4)</a:t>
            </a:r>
          </a:p>
          <a:p>
            <a:pPr lvl="2"/>
            <a:r>
              <a:rPr lang="en-US" altLang="en-US" sz="2177"/>
              <a:t>May run on another machine</a:t>
            </a:r>
          </a:p>
          <a:p>
            <a:pPr lvl="1"/>
            <a:r>
              <a:rPr lang="en-US" altLang="en-US" sz="2177"/>
              <a:t>A TaskTracker that has many failures will be put on a blacklist and will not be assigned new tasks for 24 hours.</a:t>
            </a:r>
          </a:p>
          <a:p>
            <a:r>
              <a:rPr lang="en-US" altLang="en-US" sz="2177"/>
              <a:t>Tasktracker/slave node failure</a:t>
            </a:r>
          </a:p>
          <a:p>
            <a:pPr lvl="1"/>
            <a:r>
              <a:rPr lang="en-US" altLang="en-US" sz="2177"/>
              <a:t>JobTracker will find out since it will not receive any more heartbeats.</a:t>
            </a:r>
          </a:p>
          <a:p>
            <a:pPr lvl="1"/>
            <a:r>
              <a:rPr lang="en-US" altLang="en-US" sz="2177"/>
              <a:t>Reassigns work to other TaskTrackers</a:t>
            </a:r>
          </a:p>
          <a:p>
            <a:pPr lvl="2"/>
            <a:endParaRPr lang="en-US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C00145D-9F08-0184-77E4-1E521AF93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/>
          <a:lstStyle/>
          <a:p>
            <a:r>
              <a:rPr lang="en-US" altLang="en-US" sz="3266"/>
              <a:t>Failure</a:t>
            </a:r>
          </a:p>
        </p:txBody>
      </p:sp>
      <p:sp>
        <p:nvSpPr>
          <p:cNvPr id="97282" name="Content Placeholder 2">
            <a:extLst>
              <a:ext uri="{FF2B5EF4-FFF2-40B4-BE49-F238E27FC236}">
                <a16:creationId xmlns:a16="http://schemas.microsoft.com/office/drawing/2014/main" id="{BC95BFBF-CE54-40B5-AA2B-268F137FFA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273094"/>
            <a:ext cx="8639467" cy="4922437"/>
          </a:xfrm>
        </p:spPr>
        <p:txBody>
          <a:bodyPr/>
          <a:lstStyle/>
          <a:p>
            <a:r>
              <a:rPr lang="en-US" altLang="en-US" sz="2540"/>
              <a:t>JobTracker failures</a:t>
            </a:r>
          </a:p>
          <a:p>
            <a:pPr lvl="1"/>
            <a:r>
              <a:rPr lang="en-US" altLang="en-US" sz="2540"/>
              <a:t>Very bad!</a:t>
            </a:r>
          </a:p>
          <a:p>
            <a:pPr lvl="1"/>
            <a:r>
              <a:rPr lang="en-US" altLang="en-US" sz="2540"/>
              <a:t>Single point of failure</a:t>
            </a:r>
          </a:p>
          <a:p>
            <a:pPr lvl="1"/>
            <a:r>
              <a:rPr lang="en-US" altLang="en-US" sz="2540"/>
              <a:t>Currently running job needs to be restarted.</a:t>
            </a:r>
          </a:p>
          <a:p>
            <a:endParaRPr lang="en-US" altLang="en-US" sz="254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Roboto Condensed</vt:lpstr>
      <vt:lpstr>Office Theme</vt:lpstr>
      <vt:lpstr>MapReduce scheduling</vt:lpstr>
      <vt:lpstr>MapReduce Task Scheduling Architecture</vt:lpstr>
      <vt:lpstr>MapReduce Task Scheduling Architecture</vt:lpstr>
      <vt:lpstr>Typical Hadoop Cluster</vt:lpstr>
      <vt:lpstr>JobTracker</vt:lpstr>
      <vt:lpstr>TaskTracker</vt:lpstr>
      <vt:lpstr>Failure</vt:lpstr>
      <vt:lpstr>Failure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scheduling</dc:title>
  <dc:creator>Butler, Kylie</dc:creator>
  <cp:lastModifiedBy>Butler, Kylie</cp:lastModifiedBy>
  <cp:revision>1</cp:revision>
  <dcterms:created xsi:type="dcterms:W3CDTF">2022-08-25T01:41:09Z</dcterms:created>
  <dcterms:modified xsi:type="dcterms:W3CDTF">2022-08-25T01:41:48Z</dcterms:modified>
</cp:coreProperties>
</file>