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66" r:id="rId5"/>
    <p:sldId id="485" r:id="rId6"/>
    <p:sldId id="486" r:id="rId7"/>
    <p:sldId id="487" r:id="rId8"/>
    <p:sldId id="488" r:id="rId9"/>
    <p:sldId id="489" r:id="rId10"/>
    <p:sldId id="490" r:id="rId11"/>
    <p:sldId id="492" r:id="rId12"/>
    <p:sldId id="4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-52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e" userId="04d63814cb43820d" providerId="LiveId" clId="{8FB45621-BC6F-422B-8DAF-6A4DF2C67F4A}"/>
    <pc:docChg chg="modSld">
      <pc:chgData name="Michael Le" userId="04d63814cb43820d" providerId="LiveId" clId="{8FB45621-BC6F-422B-8DAF-6A4DF2C67F4A}" dt="2023-10-02T02:18:59.166" v="0" actId="1076"/>
      <pc:docMkLst>
        <pc:docMk/>
      </pc:docMkLst>
      <pc:sldChg chg="modSp mod">
        <pc:chgData name="Michael Le" userId="04d63814cb43820d" providerId="LiveId" clId="{8FB45621-BC6F-422B-8DAF-6A4DF2C67F4A}" dt="2023-10-02T02:18:59.166" v="0" actId="1076"/>
        <pc:sldMkLst>
          <pc:docMk/>
          <pc:sldMk cId="0" sldId="492"/>
        </pc:sldMkLst>
        <pc:spChg chg="mod">
          <ac:chgData name="Michael Le" userId="04d63814cb43820d" providerId="LiveId" clId="{8FB45621-BC6F-422B-8DAF-6A4DF2C67F4A}" dt="2023-10-02T02:18:59.166" v="0" actId="1076"/>
          <ac:spMkLst>
            <pc:docMk/>
            <pc:sldMk cId="0" sldId="492"/>
            <ac:spMk id="67586" creationId="{14D050A2-73EB-C296-744D-A5D932E398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3431-23B2-0E8A-CFA3-090A2172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0F72A-A703-1831-FE0C-42C62A7BE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7088-6440-C9DF-1068-0D200823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A702-0962-5FCE-9821-0A58AF15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FB72-99A3-6E25-FF4C-4A3DD2F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7C88-D4D4-916C-0A1D-A569E7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64AEE-C020-1023-E01D-5FDBB6CE8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3961-47EE-D3D0-640D-EC2C8FAB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4208-4281-C3B3-0940-38815190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D960-9E99-C2E1-D392-4E01E585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0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E5834-20BA-133C-F122-0D9DC03D0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7800D-3373-D2E8-DB58-1328A8FE0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62D5-3F0A-E465-8327-DA2C266C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65A6-3362-2B83-3632-047D5566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AA49-E4BD-A956-FC8E-0815BE05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92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7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AE2C-BD32-C0E3-3520-9FDB9C7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C911-5A30-FA5E-4779-D0A0561C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F029B-BC1F-22F0-235E-DB1CFFD3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7AC7-825D-165C-BC81-EDFC5C63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FF4F-E36F-B7A6-BA60-A938E991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7252-37F2-7B1D-9ABC-45B5FE02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5C1C-F167-4171-3F87-12EA48F6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544B-40A0-7C9A-6C13-383F17CE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49BC-4C9B-FD04-3D66-DEA3F0D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BD7E-20DA-943E-1A73-FC2DAD58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3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B54-A8FF-6B4C-72D6-6B69F36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3BD0-A35C-96B1-99F0-7CEB6F543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0DC0F-592D-0A8E-A16E-8558B4823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C435-B9BE-F94F-2054-4297F53A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77603-43D7-15DC-F815-613E3B7D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F3441-E6F7-66ED-DD07-30DA5FD0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7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DDF5-AED8-99A3-CFFF-3AD95EA4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3AB9-D7F4-24A2-50E2-917E4BF4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ED5C5-90B1-9761-D40F-82FBD5FE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F80B3-082B-43A9-3D34-96689A739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C8951-5E86-EE88-FCFB-0F227294E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CA192-4B46-8864-4CA5-868CD78C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A2A44-04FD-81D0-57F2-A1E8DB2B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B30BD-A981-7D94-AA8C-B699BE3B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0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CE8C-A136-1B5F-CC7A-CDD10199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D6FD2-7FAD-00B0-6255-ACF3B9E0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583C-7F5B-DE73-3659-8D8A886D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3615C-2147-24C2-1FFD-3A03999D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97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3635-22BA-5832-AFE9-74D31C2A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DB959-2FD7-5E75-DF5D-58BE12DD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7BB17-0BF4-701A-1889-0E4D180E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84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2CD0-7A15-5FD6-09B5-2A4C7293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60BF-2C83-5A85-F936-25C0EAA95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B7E5-AA9F-6136-01C2-E3FCD199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55D15-54E4-B4A8-5A22-872462AF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3C6F9-FA5C-B4A2-7E2B-9ED3525E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885F-6A85-D288-5CDD-F4B3DBBE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7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641E-3BB5-2C92-7711-C6FAB70F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21AB1-28F1-9F9C-968C-76986CF70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9B76B-573B-C7D0-27F3-A0E16DDE7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AA002-997B-EED1-125A-893761FB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9D3D-1C3E-4B60-DECA-17E39149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CA68-A993-74EA-0A1A-F2BA0828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06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1A8DC-8CCF-19F8-CB1B-BFC70C87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66CC-0F9E-6A05-B249-2ECEC86A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1716-CB7B-66E7-624F-BDBF7FEE3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C966-7E14-4A68-96A8-B248546536D4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9836-E4C4-E1D3-24CB-2C9F694B3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6B8A-7B4F-C661-6D77-F8FAA170C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EC278-9FD5-436E-99E1-05A943B31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42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Move Hive sorting, join and subqueries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BD971CF5-5721-17E7-7BB0-6243740E2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A4949200-79F5-94FF-AE88-004A1E1B9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0679" y="3364194"/>
            <a:ext cx="8639467" cy="2911986"/>
          </a:xfrm>
        </p:spPr>
        <p:txBody>
          <a:bodyPr/>
          <a:lstStyle/>
          <a:p>
            <a:r>
              <a:rPr lang="en-US" altLang="en-US" sz="2177"/>
              <a:t>The limit clause can be used to limit the output to a maximum number of rows.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808674B7-EC27-3C04-E9E3-57EC635E9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t="-2196" r="14436" b="2196"/>
          <a:stretch>
            <a:fillRect/>
          </a:stretch>
        </p:blipFill>
        <p:spPr bwMode="auto">
          <a:xfrm>
            <a:off x="1850436" y="1664816"/>
            <a:ext cx="8740277" cy="135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211A428E-28C0-BE07-4D6D-0A0E459DF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3629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954B-6542-5FE3-08C6-AC6CF213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7779" y="3951776"/>
            <a:ext cx="8639467" cy="212854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40"/>
              <a:t>The same as SQL, Hive also supports the LIKE clause for matching strings. </a:t>
            </a:r>
          </a:p>
          <a:p>
            <a:r>
              <a:rPr lang="en-US" altLang="en-US" sz="2540"/>
              <a:t>The above examples</a:t>
            </a:r>
          </a:p>
          <a:p>
            <a:pPr lvl="1"/>
            <a:r>
              <a:rPr lang="en-US" altLang="en-US" sz="2540"/>
              <a:t>Matching strings that end in Ave.</a:t>
            </a:r>
          </a:p>
          <a:p>
            <a:pPr lvl="1"/>
            <a:r>
              <a:rPr lang="en-US" altLang="en-US" sz="2540"/>
              <a:t>Matching strings that begin with O</a:t>
            </a:r>
          </a:p>
          <a:p>
            <a:pPr lvl="1"/>
            <a:r>
              <a:rPr lang="en-US" altLang="en-US" sz="2540"/>
              <a:t>Matching strings that contain Chi anywhere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F559D77B-0CBB-59E8-087E-866FB67E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>
            <a:fillRect/>
          </a:stretch>
        </p:blipFill>
        <p:spPr bwMode="auto">
          <a:xfrm>
            <a:off x="1588327" y="1468955"/>
            <a:ext cx="8858370" cy="22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DE6EC71-F369-DE5B-CF88-B6EF7A2C3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3"/>
            <a:ext cx="8141174" cy="456528"/>
          </a:xfrm>
        </p:spPr>
        <p:txBody>
          <a:bodyPr>
            <a:normAutofit fontScale="90000"/>
          </a:bodyPr>
          <a:lstStyle/>
          <a:p>
            <a:r>
              <a:rPr lang="en-US" altLang="en-US" sz="3266"/>
              <a:t>RLIKE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3A60-ED22-C9DA-55ED-97BE9A3B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2253838"/>
            <a:ext cx="8639467" cy="2976792"/>
          </a:xfrm>
        </p:spPr>
        <p:txBody>
          <a:bodyPr/>
          <a:lstStyle/>
          <a:p>
            <a:r>
              <a:rPr lang="en-US" altLang="en-US" sz="2540"/>
              <a:t>Hive supports RLIKE which allows the user to use Java regular expressions to match strings</a:t>
            </a:r>
          </a:p>
          <a:p>
            <a:r>
              <a:rPr lang="en-US" altLang="en-US" sz="2540"/>
              <a:t>In the above examples a Java regular expression is used to match all strings that contain either Chicago or Ontario somewhere in the string.</a:t>
            </a:r>
          </a:p>
          <a:p>
            <a:r>
              <a:rPr lang="en-US" altLang="en-US" sz="2540"/>
              <a:t>This is the same as the following query using the standard Like</a:t>
            </a:r>
          </a:p>
        </p:txBody>
      </p:sp>
      <p:pic>
        <p:nvPicPr>
          <p:cNvPr id="63492" name="Picture 2">
            <a:extLst>
              <a:ext uri="{FF2B5EF4-FFF2-40B4-BE49-F238E27FC236}">
                <a16:creationId xmlns:a16="http://schemas.microsoft.com/office/drawing/2014/main" id="{5C95E50A-2FA4-30A9-7725-7066151ED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8"/>
          <a:stretch>
            <a:fillRect/>
          </a:stretch>
        </p:blipFill>
        <p:spPr bwMode="auto">
          <a:xfrm>
            <a:off x="2416414" y="1142041"/>
            <a:ext cx="7511829" cy="9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B803538F-49B4-82B9-9F28-29E69FB66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5193186"/>
            <a:ext cx="8234785" cy="53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CCDBBC13-85A4-8FAF-C62F-61E6C7406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User Defined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2526-133F-8CCD-BBFB-E1539498F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535202"/>
            <a:ext cx="8639467" cy="4922437"/>
          </a:xfrm>
        </p:spPr>
        <p:txBody>
          <a:bodyPr/>
          <a:lstStyle/>
          <a:p>
            <a:r>
              <a:rPr lang="en-US" altLang="en-US" sz="2177"/>
              <a:t>UDFs are written in Java</a:t>
            </a:r>
          </a:p>
          <a:p>
            <a:r>
              <a:rPr lang="en-US" altLang="en-US" sz="2177"/>
              <a:t>Three types</a:t>
            </a:r>
          </a:p>
          <a:p>
            <a:pPr lvl="1"/>
            <a:r>
              <a:rPr lang="en-US" altLang="en-US" sz="2177"/>
              <a:t>Regular UDFs</a:t>
            </a:r>
          </a:p>
          <a:p>
            <a:pPr lvl="2"/>
            <a:r>
              <a:rPr lang="en-US" altLang="en-US" sz="2177"/>
              <a:t>Operates on a single row and produces a single row as output</a:t>
            </a:r>
          </a:p>
          <a:p>
            <a:pPr lvl="2"/>
            <a:r>
              <a:rPr lang="en-US" altLang="en-US" sz="2177"/>
              <a:t>E.g. math functions like ABS, TAN, COS, etc.</a:t>
            </a:r>
          </a:p>
          <a:p>
            <a:pPr lvl="1"/>
            <a:r>
              <a:rPr lang="en-US" altLang="en-US" sz="2177"/>
              <a:t>UDAF</a:t>
            </a:r>
          </a:p>
          <a:p>
            <a:pPr lvl="2"/>
            <a:r>
              <a:rPr lang="en-US" altLang="en-US" sz="2177"/>
              <a:t>User defined aggregation functions</a:t>
            </a:r>
          </a:p>
          <a:p>
            <a:pPr lvl="1"/>
            <a:r>
              <a:rPr lang="en-US" altLang="en-US" sz="2177"/>
              <a:t>UDTF</a:t>
            </a:r>
          </a:p>
          <a:p>
            <a:pPr lvl="2"/>
            <a:r>
              <a:rPr lang="en-US" altLang="en-US" sz="2177"/>
              <a:t>User defined table generating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F0195225-54BB-7DD3-32AA-D4EE67523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96" y="881373"/>
            <a:ext cx="8141174" cy="691273"/>
          </a:xfrm>
        </p:spPr>
        <p:txBody>
          <a:bodyPr/>
          <a:lstStyle/>
          <a:p>
            <a:r>
              <a:rPr lang="en-US" altLang="en-US" sz="2903"/>
              <a:t>User Defined Aggregation Functions (UDAFs)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613E-95A1-E177-4EFD-51404428F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2971033"/>
            <a:ext cx="8639467" cy="3174093"/>
          </a:xfrm>
        </p:spPr>
        <p:txBody>
          <a:bodyPr/>
          <a:lstStyle/>
          <a:p>
            <a:r>
              <a:rPr lang="en-US" altLang="en-US" sz="2540"/>
              <a:t>Input: multiple rows</a:t>
            </a:r>
          </a:p>
          <a:p>
            <a:r>
              <a:rPr lang="en-US" altLang="en-US" sz="2540"/>
              <a:t>Output: single row</a:t>
            </a:r>
          </a:p>
          <a:p>
            <a:r>
              <a:rPr lang="en-US" altLang="en-US" sz="2540"/>
              <a:t>E.g. count, max, avg</a:t>
            </a:r>
          </a:p>
        </p:txBody>
      </p:sp>
      <p:pic>
        <p:nvPicPr>
          <p:cNvPr id="65540" name="Picture 3">
            <a:extLst>
              <a:ext uri="{FF2B5EF4-FFF2-40B4-BE49-F238E27FC236}">
                <a16:creationId xmlns:a16="http://schemas.microsoft.com/office/drawing/2014/main" id="{34EF8987-585F-66C6-F709-5C99D6FE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1991730"/>
            <a:ext cx="7315968" cy="87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123054D-6473-5020-C9F6-7DF556F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9381" y="750320"/>
            <a:ext cx="8884293" cy="718635"/>
          </a:xfrm>
        </p:spPr>
        <p:txBody>
          <a:bodyPr/>
          <a:lstStyle/>
          <a:p>
            <a:pPr marL="311079" indent="-311079"/>
            <a:r>
              <a:rPr lang="en-US" altLang="en-US" sz="2903"/>
              <a:t>User Defined Table Generation Function (UDTF)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89EF-A68D-20AC-C374-E5E90261B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4343497"/>
            <a:ext cx="8639467" cy="124141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177"/>
              <a:t>Input: single row</a:t>
            </a:r>
          </a:p>
          <a:p>
            <a:r>
              <a:rPr lang="en-US" altLang="en-US" sz="2177"/>
              <a:t>Output: multiple rows (table)</a:t>
            </a:r>
          </a:p>
          <a:p>
            <a:r>
              <a:rPr lang="en-US" altLang="en-US" sz="2177"/>
              <a:t>The explode function is a UDTF that takes an </a:t>
            </a:r>
            <a:r>
              <a:rPr lang="en-US" altLang="en-US" sz="2177">
                <a:solidFill>
                  <a:srgbClr val="FF0000"/>
                </a:solidFill>
              </a:rPr>
              <a:t>array</a:t>
            </a:r>
            <a:r>
              <a:rPr lang="en-US" altLang="en-US" sz="2177"/>
              <a:t> of input and iterates through the list, returning each element from the list as a separate row</a:t>
            </a:r>
          </a:p>
          <a:p>
            <a:r>
              <a:rPr lang="en-US" altLang="en-US" sz="2177"/>
              <a:t>The output column is </a:t>
            </a:r>
            <a:r>
              <a:rPr lang="en-US" altLang="en-US" sz="2177">
                <a:solidFill>
                  <a:srgbClr val="FF0000"/>
                </a:solidFill>
              </a:rPr>
              <a:t>y</a:t>
            </a:r>
            <a:r>
              <a:rPr lang="en-US" altLang="en-US" sz="2177"/>
              <a:t> which is of type STRING</a:t>
            </a:r>
          </a:p>
          <a:p>
            <a:endParaRPr lang="en-US" altLang="en-US"/>
          </a:p>
        </p:txBody>
      </p:sp>
      <p:pic>
        <p:nvPicPr>
          <p:cNvPr id="66564" name="Picture 3">
            <a:extLst>
              <a:ext uri="{FF2B5EF4-FFF2-40B4-BE49-F238E27FC236}">
                <a16:creationId xmlns:a16="http://schemas.microsoft.com/office/drawing/2014/main" id="{2C9DB0D0-22FD-5D25-AAA0-5053FC2FB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4"/>
          <a:stretch>
            <a:fillRect/>
          </a:stretch>
        </p:blipFill>
        <p:spPr bwMode="auto">
          <a:xfrm>
            <a:off x="2306963" y="1664816"/>
            <a:ext cx="3528370" cy="82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4">
            <a:extLst>
              <a:ext uri="{FF2B5EF4-FFF2-40B4-BE49-F238E27FC236}">
                <a16:creationId xmlns:a16="http://schemas.microsoft.com/office/drawing/2014/main" id="{B7C99B88-1890-9BC1-0AF5-ADB27530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2579312"/>
            <a:ext cx="4637287" cy="13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14D050A2-73EB-C296-744D-A5D932E39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3629" y="245952"/>
            <a:ext cx="10515600" cy="1325563"/>
          </a:xfrm>
        </p:spPr>
        <p:txBody>
          <a:bodyPr/>
          <a:lstStyle/>
          <a:p>
            <a:r>
              <a:rPr lang="en-US" altLang="en-US"/>
              <a:t>World Count using HiveQL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1A8B-8004-BB6C-8705-08F0F2CB5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4082830"/>
            <a:ext cx="8639467" cy="186643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77"/>
              <a:t>Notice the use of explode UDTF.</a:t>
            </a:r>
          </a:p>
          <a:p>
            <a:r>
              <a:rPr lang="en-US" altLang="en-US" sz="2177"/>
              <a:t>The query first takes each line of input, splitting it into an array of words which is then fed into explode</a:t>
            </a:r>
          </a:p>
          <a:p>
            <a:pPr lvl="1"/>
            <a:r>
              <a:rPr lang="en-US" altLang="en-US" sz="2177"/>
              <a:t>Explode then takes each word within the line and places it into a separate table.</a:t>
            </a:r>
          </a:p>
          <a:p>
            <a:r>
              <a:rPr lang="en-US" altLang="en-US" sz="2177"/>
              <a:t>Next we group and order by word and report a count for each word.</a:t>
            </a:r>
          </a:p>
        </p:txBody>
      </p:sp>
      <p:pic>
        <p:nvPicPr>
          <p:cNvPr id="67588" name="Picture 3">
            <a:extLst>
              <a:ext uri="{FF2B5EF4-FFF2-40B4-BE49-F238E27FC236}">
                <a16:creationId xmlns:a16="http://schemas.microsoft.com/office/drawing/2014/main" id="{78545E29-F842-F1FC-A902-05C30D941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84" y="1795869"/>
            <a:ext cx="6728386" cy="211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B310DC13-EA10-6C2F-20F6-CB851A63C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20706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rest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C1B9070-CD30-3224-903F-C5D2EFE21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208288"/>
            <a:ext cx="8639467" cy="1045550"/>
          </a:xfrm>
        </p:spPr>
        <p:txBody>
          <a:bodyPr/>
          <a:lstStyle/>
          <a:p>
            <a:r>
              <a:rPr lang="en-US" altLang="en-US" sz="2540"/>
              <a:t>The rest is pretty much the same as normal SQL.</a:t>
            </a:r>
          </a:p>
          <a:p>
            <a:r>
              <a:rPr lang="en-US" altLang="en-US" sz="2540"/>
              <a:t>Try stuff and see what happens</a:t>
            </a: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C9864994-7410-1C9B-7F96-176D85A8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10" y="2122784"/>
            <a:ext cx="5684276" cy="90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4">
            <a:extLst>
              <a:ext uri="{FF2B5EF4-FFF2-40B4-BE49-F238E27FC236}">
                <a16:creationId xmlns:a16="http://schemas.microsoft.com/office/drawing/2014/main" id="{08C0FA86-0952-8295-6CA6-3EEABD39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96" y="4670411"/>
            <a:ext cx="6915606" cy="140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5">
            <a:extLst>
              <a:ext uri="{FF2B5EF4-FFF2-40B4-BE49-F238E27FC236}">
                <a16:creationId xmlns:a16="http://schemas.microsoft.com/office/drawing/2014/main" id="{BB579B40-F810-0F1B-E9BE-543D8819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1"/>
          <a:stretch>
            <a:fillRect/>
          </a:stretch>
        </p:blipFill>
        <p:spPr bwMode="auto">
          <a:xfrm>
            <a:off x="1882119" y="3027199"/>
            <a:ext cx="8054765" cy="130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6">
            <a:extLst>
              <a:ext uri="{FF2B5EF4-FFF2-40B4-BE49-F238E27FC236}">
                <a16:creationId xmlns:a16="http://schemas.microsoft.com/office/drawing/2014/main" id="{29E55009-4CD7-9946-D7B8-4DAE11D5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36" y="6237296"/>
            <a:ext cx="7058181" cy="27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7">
            <a:extLst>
              <a:ext uri="{FF2B5EF4-FFF2-40B4-BE49-F238E27FC236}">
                <a16:creationId xmlns:a16="http://schemas.microsoft.com/office/drawing/2014/main" id="{183E7BB9-E21C-508E-4B61-80621991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10" y="4350698"/>
            <a:ext cx="4892193" cy="28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BDB554-C789-4390-8652-79A22ACA9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92af6-ed02-4680-a232-c3f10c11c09b"/>
    <ds:schemaRef ds:uri="bc05ee0a-d906-4c5e-bb5c-b1f70f11b0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85880-D8EB-4B57-9356-B6BB29844C52}">
  <ds:schemaRefs>
    <ds:schemaRef ds:uri="http://schemas.microsoft.com/office/2006/metadata/properties"/>
    <ds:schemaRef ds:uri="http://schemas.microsoft.com/office/infopath/2007/PartnerControls"/>
    <ds:schemaRef ds:uri="bc05ee0a-d906-4c5e-bb5c-b1f70f11b0b9"/>
    <ds:schemaRef ds:uri="e9492af6-ed02-4680-a232-c3f10c11c09b"/>
  </ds:schemaRefs>
</ds:datastoreItem>
</file>

<file path=customXml/itemProps3.xml><?xml version="1.0" encoding="utf-8"?>
<ds:datastoreItem xmlns:ds="http://schemas.openxmlformats.org/officeDocument/2006/customXml" ds:itemID="{F6E6535E-E13C-4FD7-BD91-96025EB738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Condensed</vt:lpstr>
      <vt:lpstr>Office Theme</vt:lpstr>
      <vt:lpstr>Move Hive sorting, join and subqueries</vt:lpstr>
      <vt:lpstr>Limit</vt:lpstr>
      <vt:lpstr>LIKE</vt:lpstr>
      <vt:lpstr>RLIKE</vt:lpstr>
      <vt:lpstr>User Defined Function</vt:lpstr>
      <vt:lpstr>User Defined Aggregation Functions (UDAFs)</vt:lpstr>
      <vt:lpstr>User Defined Table Generation Function (UDTF)</vt:lpstr>
      <vt:lpstr>World Count using HiveQL</vt:lpstr>
      <vt:lpstr>The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Hive sorting, join and subqueries</dc:title>
  <dc:creator>Butler, Kylie</dc:creator>
  <cp:lastModifiedBy>Michael Le</cp:lastModifiedBy>
  <cp:revision>1</cp:revision>
  <dcterms:created xsi:type="dcterms:W3CDTF">2022-08-25T02:06:37Z</dcterms:created>
  <dcterms:modified xsi:type="dcterms:W3CDTF">2023-10-02T02:19:09Z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