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01" r:id="rId3"/>
    <p:sldId id="48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409" r:id="rId12"/>
    <p:sldId id="410" r:id="rId13"/>
    <p:sldId id="411" r:id="rId14"/>
    <p:sldId id="467" r:id="rId15"/>
    <p:sldId id="413" r:id="rId16"/>
    <p:sldId id="414" r:id="rId17"/>
    <p:sldId id="415" r:id="rId18"/>
    <p:sldId id="416" r:id="rId19"/>
    <p:sldId id="417" r:id="rId20"/>
    <p:sldId id="41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165B-2861-0396-33DE-3D2475874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3E7BA-C45A-5297-AF5E-5990200E0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9B1A2-F144-95CC-C013-688551D9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9E94C-F444-02DB-5483-5F8AC1876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04A9-A22D-959C-673D-6CB7CBDA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023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8F74-2784-9CCC-B1BC-2301329F9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2DABC-FC0D-8397-F137-0BF861379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91F82-03A3-00C1-EAFA-9B2B8EC2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60166-55F0-5021-C65A-26289F8A5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9B49-81A8-422A-7760-9C7107E88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19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AF4D00-D629-FD67-9715-F518C9A28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EC3C-A279-3DB5-E52E-17B047AAF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9049-B810-3C04-46B1-3933540F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76169-6AF2-A31F-FC67-79315CDB3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04B9B-AE63-E393-8948-B5D92F5F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75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28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D9B37-A5E8-B32A-CB63-67B9DE8C6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A180-D1B4-3FBB-434A-A194E513F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A91A-D9CB-5ADC-68BC-553D6D06D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262D-183A-19A0-D0A2-E10B844F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DC17-4EB2-B835-C55D-FF4B6DB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386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4BC2-F97D-F725-1058-6245B84F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60DBD-3EC0-981E-1E61-C653840F9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C397D-8508-ED0F-DC07-2F2DC0A41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E2DC2-0A76-A8FC-78EF-00335D36D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00EC-039B-65E2-EE58-CAD6496B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884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19A-FC81-D639-0C04-CA9AB660A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571E-974B-FEE2-2DF2-101F990F0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26962-7ACE-A996-4751-02BEF984A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0F98-0F6D-1C4C-45EC-234C08C5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C7697-17EA-2CBB-3048-148CA0EE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437C3-469B-F589-8700-9787CA10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3645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AA0B4-2281-6CC1-E1F7-292E2B50D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8AED6-9754-52BC-A967-A0BBB935B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C47BFD-0243-A409-0A7F-AC5654E50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A36FA-10BC-7E0A-46CA-F5BCC97C8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CEC88-EB2A-DCAB-256B-2D472517B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68397-E860-91E6-B7AA-771ADF2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C84715-DDFD-8046-957F-AAD52D79E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FE447-215B-7CB2-55F9-E6C4547C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4813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DE88-235A-A99F-5C76-88F45F8D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A0179-5BB7-F909-97B2-0F943915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1E5C8-3C98-3C63-A9B1-C0DA87F3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37695D-7CB1-37BB-0296-3BAC7EF5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450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00CAB2-9B59-3194-19CE-472D41C3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86509-401D-F387-94FF-EB9270626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9C522-D4A7-48D7-9AE1-299C88435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83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EEC78-6E1F-D222-5AC4-D23BB4E1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FB65-A56E-89EF-5E09-2DE195EC8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5EC33-5B3B-CAF0-7D00-2A9441B7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06288-24B3-74B4-1AFA-A1196BCF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7000A-CFF1-A6E5-66CF-FD732999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2ACF3-727F-4D48-825B-1B98A5CA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06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8CD0F-5323-AE57-977E-76D5C9FD6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C80B80-5C13-7598-3783-8D554F46E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7F7A4-24A1-D775-6265-28FDED0F5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FAF3BD-9864-9EEB-364D-CC9F67DD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0A0A7-A705-99AB-12BF-CBE86C63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5D8EC-B3DC-71B1-49E3-60F3C87E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7436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4D3A0-E502-1A11-F28D-7E3AE6007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7D3BA-BDC6-D015-2798-CFE8E4175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D8F95-8687-F691-3C6A-BA09A8659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20986-3C78-45A2-8360-FE596FB1C502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86C5-AAEC-2828-B631-17DFC77CD6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F4D4-48EF-28BC-229C-4AF36370E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8C2C-34F3-4E1F-99E3-836C4505188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03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Apache </a:t>
            </a:r>
            <a:r>
              <a:rPr lang="en-AU"/>
              <a:t>Spark works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60EC4791-CF83-49E4-08E3-43D7CBDBC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489652"/>
            <a:ext cx="8141174" cy="691273"/>
          </a:xfrm>
        </p:spPr>
        <p:txBody>
          <a:bodyPr/>
          <a:lstStyle/>
          <a:p>
            <a:r>
              <a:rPr lang="en-US" altLang="en-US" sz="2903"/>
              <a:t>Example: Log Mining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5329EC-604B-F7C5-C403-C39C42373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241" y="2953752"/>
            <a:ext cx="5253672" cy="146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lines = spark.textFile(“hdfs://...”)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errors = lines.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542" b="1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_.startsWith(“ERROR”)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messages = errors.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sz="1542" b="1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_.split(‘\t’)(2)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cachedMsgs = messages.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cache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DAFC245-D10F-55AB-4665-61FDCDA02B7B}"/>
              </a:ext>
            </a:extLst>
          </p:cNvPr>
          <p:cNvGrpSpPr>
            <a:grpSpLocks/>
          </p:cNvGrpSpPr>
          <p:nvPr/>
        </p:nvGrpSpPr>
        <p:grpSpPr bwMode="auto">
          <a:xfrm>
            <a:off x="6801675" y="3022879"/>
            <a:ext cx="2786692" cy="3493807"/>
            <a:chOff x="5615710" y="2743323"/>
            <a:chExt cx="3071090" cy="3851442"/>
          </a:xfrm>
        </p:grpSpPr>
        <p:pic>
          <p:nvPicPr>
            <p:cNvPr id="43042" name="Picture 76">
              <a:extLst>
                <a:ext uri="{FF2B5EF4-FFF2-40B4-BE49-F238E27FC236}">
                  <a16:creationId xmlns:a16="http://schemas.microsoft.com/office/drawing/2014/main" id="{2B0CD83F-6D9B-84EF-9EB2-4BA62282B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3729" y="3493655"/>
              <a:ext cx="1128236" cy="112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43" name="Picture 77">
              <a:extLst>
                <a:ext uri="{FF2B5EF4-FFF2-40B4-BE49-F238E27FC236}">
                  <a16:creationId xmlns:a16="http://schemas.microsoft.com/office/drawing/2014/main" id="{546B8648-A8F4-D012-FB57-2E0237678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8564" y="2743323"/>
              <a:ext cx="1128236" cy="112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44" name="Picture 78">
              <a:extLst>
                <a:ext uri="{FF2B5EF4-FFF2-40B4-BE49-F238E27FC236}">
                  <a16:creationId xmlns:a16="http://schemas.microsoft.com/office/drawing/2014/main" id="{17D19E21-6347-93D9-6E9D-0AFA5FF18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800600"/>
              <a:ext cx="1128236" cy="112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045" name="Picture 79">
              <a:extLst>
                <a:ext uri="{FF2B5EF4-FFF2-40B4-BE49-F238E27FC236}">
                  <a16:creationId xmlns:a16="http://schemas.microsoft.com/office/drawing/2014/main" id="{4992813A-596C-BAA7-EE6C-284264F34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5710" y="5466529"/>
              <a:ext cx="1128236" cy="1128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6515B7BA-0607-45B9-9B8D-789601BBC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2189" y="3568695"/>
            <a:ext cx="717195" cy="290911"/>
          </a:xfrm>
          <a:prstGeom prst="rect">
            <a:avLst/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361" kern="0" dirty="0">
                <a:solidFill>
                  <a:sysClr val="window" lastClr="FFFFFF"/>
                </a:solidFill>
                <a:latin typeface="Corbel"/>
              </a:rPr>
              <a:t>Block 1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CBB5A2A-17A9-4235-AADE-39C3708AC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5617" y="5427931"/>
            <a:ext cx="743118" cy="290911"/>
          </a:xfrm>
          <a:prstGeom prst="rect">
            <a:avLst/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361" kern="0" dirty="0">
                <a:solidFill>
                  <a:sysClr val="window" lastClr="FFFFFF"/>
                </a:solidFill>
                <a:latin typeface="Corbel"/>
              </a:rPr>
              <a:t>Block 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C87264C-A377-4DB2-A78B-44821A86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0721" y="6028474"/>
            <a:ext cx="731597" cy="290911"/>
          </a:xfrm>
          <a:prstGeom prst="rect">
            <a:avLst/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361" kern="0" dirty="0">
                <a:solidFill>
                  <a:sysClr val="window" lastClr="FFFFFF"/>
                </a:solidFill>
                <a:latin typeface="Corbel"/>
              </a:rPr>
              <a:t>Block 3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0FBBD17-DF83-8FD9-52DA-905AFF90FF38}"/>
              </a:ext>
            </a:extLst>
          </p:cNvPr>
          <p:cNvGrpSpPr>
            <a:grpSpLocks/>
          </p:cNvGrpSpPr>
          <p:nvPr/>
        </p:nvGrpSpPr>
        <p:grpSpPr bwMode="auto">
          <a:xfrm>
            <a:off x="7168913" y="3293627"/>
            <a:ext cx="1430071" cy="2155906"/>
            <a:chOff x="6019801" y="3042352"/>
            <a:chExt cx="1577109" cy="2375746"/>
          </a:xfrm>
        </p:grpSpPr>
        <p:cxnSp>
          <p:nvCxnSpPr>
            <p:cNvPr id="43039" name="Straight Arrow Connector 84">
              <a:extLst>
                <a:ext uri="{FF2B5EF4-FFF2-40B4-BE49-F238E27FC236}">
                  <a16:creationId xmlns:a16="http://schemas.microsoft.com/office/drawing/2014/main" id="{9DE64AB9-E009-A2C6-F073-19D1B9BD72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6518519" y="3042352"/>
              <a:ext cx="1078391" cy="600181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0" name="Straight Arrow Connector 85">
              <a:extLst>
                <a:ext uri="{FF2B5EF4-FFF2-40B4-BE49-F238E27FC236}">
                  <a16:creationId xmlns:a16="http://schemas.microsoft.com/office/drawing/2014/main" id="{2BFFA697-167E-C543-F711-8AFB45CFD4A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415567" y="3665623"/>
              <a:ext cx="1142135" cy="109766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41" name="Straight Arrow Connector 86">
              <a:extLst>
                <a:ext uri="{FF2B5EF4-FFF2-40B4-BE49-F238E27FC236}">
                  <a16:creationId xmlns:a16="http://schemas.microsoft.com/office/drawing/2014/main" id="{AA507432-9E9A-DD87-F19A-170D4225AB4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5341447" y="4343977"/>
              <a:ext cx="1752475" cy="395767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85663AD-CF5A-787C-CA34-ADB0D667FE8C}"/>
              </a:ext>
            </a:extLst>
          </p:cNvPr>
          <p:cNvGrpSpPr>
            <a:grpSpLocks/>
          </p:cNvGrpSpPr>
          <p:nvPr/>
        </p:nvGrpSpPr>
        <p:grpSpPr bwMode="auto">
          <a:xfrm>
            <a:off x="6823277" y="2989755"/>
            <a:ext cx="2595152" cy="2791013"/>
            <a:chOff x="5638800" y="2707533"/>
            <a:chExt cx="2860965" cy="3075342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5690A295-8BEF-4304-A543-0BE682B73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5272" y="2707533"/>
              <a:ext cx="914493" cy="35863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28941">
                <a:defRPr/>
              </a:pPr>
              <a:r>
                <a:rPr lang="en-US" sz="1633" kern="0" dirty="0">
                  <a:solidFill>
                    <a:sysClr val="window" lastClr="FFFFFF"/>
                  </a:solidFill>
                  <a:latin typeface="Corbel"/>
                </a:rPr>
                <a:t>Worker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5DDEDF00-1545-40B5-B798-A2F7C6142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5424244"/>
              <a:ext cx="914493" cy="35863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28941">
                <a:defRPr/>
              </a:pPr>
              <a:r>
                <a:rPr lang="en-US" sz="1633" kern="0" dirty="0">
                  <a:solidFill>
                    <a:sysClr val="window" lastClr="FFFFFF"/>
                  </a:solidFill>
                  <a:latin typeface="Corbel"/>
                </a:rPr>
                <a:t>Worker</a:t>
              </a:r>
            </a:p>
          </p:txBody>
        </p:sp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52AE4C75-F463-4F60-ABBC-D73AFDA92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3188" y="4762522"/>
              <a:ext cx="914493" cy="35863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28941">
                <a:defRPr/>
              </a:pPr>
              <a:r>
                <a:rPr lang="en-US" sz="1633" kern="0" dirty="0">
                  <a:solidFill>
                    <a:sysClr val="window" lastClr="FFFFFF"/>
                  </a:solidFill>
                  <a:latin typeface="Corbel"/>
                </a:rPr>
                <a:t>Worker</a:t>
              </a:r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FCD0B3F3-28B1-4AEA-9D0E-20042487E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6806" y="3451773"/>
              <a:ext cx="914493" cy="358631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95EEFF"/>
                </a:gs>
                <a:gs pos="100000">
                  <a:srgbClr val="39B7D8"/>
                </a:gs>
              </a:gsLst>
              <a:lin ang="5400000"/>
            </a:gradFill>
            <a:ln w="9525">
              <a:solidFill>
                <a:srgbClr val="46AAC5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defTabSz="828941">
                <a:defRPr/>
              </a:pPr>
              <a:r>
                <a:rPr lang="en-US" sz="1633" kern="0" dirty="0">
                  <a:solidFill>
                    <a:sysClr val="window" lastClr="FFFFFF"/>
                  </a:solidFill>
                  <a:latin typeface="Corbel"/>
                </a:rPr>
                <a:t>Driver</a:t>
              </a: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272652C3-C439-B546-3AE5-23F118D69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241" y="4388142"/>
            <a:ext cx="5253672" cy="3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63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cachedMsgs.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542" b="1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_.contains(“foo”)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count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1BA254-7A33-95CB-9FC9-0C5FC35DC1E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6521565" y="4577521"/>
            <a:ext cx="1424310" cy="3053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49CE542-6118-8697-3F76-D5CDC49C242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7824183" y="4018023"/>
            <a:ext cx="869851" cy="820886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1708F50-CB7B-FEF3-5290-E8A587F513B0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7753615" y="3202897"/>
            <a:ext cx="825207" cy="44788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498F8585-1856-F723-81E0-3F9E6345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241" y="4681933"/>
            <a:ext cx="5253672" cy="3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63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cachedMsgs.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542" b="1">
                <a:solidFill>
                  <a:schemeClr val="tx1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_.contains(“bar”)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count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C49E00-8BE8-1CFF-ADAA-49CBFADA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5241" y="4997325"/>
            <a:ext cx="5253672" cy="3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63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. . 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5741D2C-AA31-FAE0-5552-B1E257BD5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6047" y="3476526"/>
            <a:ext cx="588995" cy="3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542">
                <a:latin typeface="Corbel" panose="020B0503020204020204" pitchFamily="34" charset="0"/>
              </a:rPr>
              <a:t>tasks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E8F8ED-CEB0-D47E-3F86-BE753724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3677" y="3140971"/>
            <a:ext cx="709220" cy="3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542"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0A59860-5B7B-43F7-AA17-1965EA3DF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033" y="2756450"/>
            <a:ext cx="659589" cy="290911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361" kern="0" dirty="0">
                <a:solidFill>
                  <a:sysClr val="window" lastClr="FFFFFF"/>
                </a:solidFill>
                <a:latin typeface="Corbel"/>
              </a:rPr>
              <a:t>Cache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89215E-DDD5-4894-AB04-AAFB5462B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7987" y="4637288"/>
            <a:ext cx="659589" cy="290911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361" kern="0" dirty="0">
                <a:solidFill>
                  <a:sysClr val="window" lastClr="FFFFFF"/>
                </a:solidFill>
                <a:latin typeface="Corbel"/>
              </a:rPr>
              <a:t>Cache 2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EEF0F8E-881E-4286-97F4-A8423439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8771" y="5216228"/>
            <a:ext cx="659589" cy="290911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361" kern="0" dirty="0">
                <a:solidFill>
                  <a:sysClr val="window" lastClr="FFFFFF"/>
                </a:solidFill>
                <a:latin typeface="Corbel"/>
              </a:rPr>
              <a:t>Cache 3</a:t>
            </a:r>
          </a:p>
        </p:txBody>
      </p:sp>
      <p:sp>
        <p:nvSpPr>
          <p:cNvPr id="104" name="Rectangular Callout 103">
            <a:extLst>
              <a:ext uri="{FF2B5EF4-FFF2-40B4-BE49-F238E27FC236}">
                <a16:creationId xmlns:a16="http://schemas.microsoft.com/office/drawing/2014/main" id="{AC45370C-DB63-4FF8-9B30-ACC0C10405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39" y="2806855"/>
            <a:ext cx="1048430" cy="282270"/>
          </a:xfrm>
          <a:prstGeom prst="wedgeRectCallout">
            <a:avLst>
              <a:gd name="adj1" fmla="val -94278"/>
              <a:gd name="adj2" fmla="val 44722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893" tIns="41446" rIns="82893" bIns="41446" anchor="ctr"/>
          <a:lstStyle/>
          <a:p>
            <a:pPr algn="ctr" defTabSz="828941">
              <a:defRPr/>
            </a:pPr>
            <a:r>
              <a:rPr lang="en-US" sz="1542" kern="0" dirty="0">
                <a:solidFill>
                  <a:sysClr val="window" lastClr="FFFFFF"/>
                </a:solidFill>
                <a:latin typeface="Corbel"/>
              </a:rPr>
              <a:t>Base RDD</a:t>
            </a:r>
          </a:p>
        </p:txBody>
      </p:sp>
      <p:sp>
        <p:nvSpPr>
          <p:cNvPr id="105" name="Rectangular Callout 104">
            <a:extLst>
              <a:ext uri="{FF2B5EF4-FFF2-40B4-BE49-F238E27FC236}">
                <a16:creationId xmlns:a16="http://schemas.microsoft.com/office/drawing/2014/main" id="{D86C6283-DD4C-4D95-B973-B11D91C9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0807" y="3233140"/>
            <a:ext cx="1664815" cy="282270"/>
          </a:xfrm>
          <a:prstGeom prst="wedgeRectCallout">
            <a:avLst>
              <a:gd name="adj1" fmla="val -46676"/>
              <a:gd name="adj2" fmla="val 118796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893" tIns="41446" rIns="82893" bIns="41446" anchor="ctr"/>
          <a:lstStyle/>
          <a:p>
            <a:pPr algn="ctr" defTabSz="828941">
              <a:defRPr/>
            </a:pPr>
            <a:r>
              <a:rPr lang="en-US" sz="1542" kern="0" dirty="0">
                <a:solidFill>
                  <a:sysClr val="window" lastClr="FFFFFF"/>
                </a:solidFill>
                <a:latin typeface="Corbel"/>
              </a:rPr>
              <a:t>Transformed RDD</a:t>
            </a:r>
          </a:p>
        </p:txBody>
      </p:sp>
      <p:sp>
        <p:nvSpPr>
          <p:cNvPr id="106" name="Rectangular Callout 105">
            <a:extLst>
              <a:ext uri="{FF2B5EF4-FFF2-40B4-BE49-F238E27FC236}">
                <a16:creationId xmlns:a16="http://schemas.microsoft.com/office/drawing/2014/main" id="{4EA97908-108A-4039-ACB7-079E7F55F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4818" y="4198041"/>
            <a:ext cx="960580" cy="282270"/>
          </a:xfrm>
          <a:prstGeom prst="wedgeRectCallout">
            <a:avLst>
              <a:gd name="adj1" fmla="val -77556"/>
              <a:gd name="adj2" fmla="val 52134"/>
            </a:avLst>
          </a:prstGeom>
          <a:gradFill rotWithShape="1">
            <a:gsLst>
              <a:gs pos="0">
                <a:srgbClr val="FFB977"/>
              </a:gs>
              <a:gs pos="100000">
                <a:srgbClr val="FF932B"/>
              </a:gs>
            </a:gsLst>
            <a:lin ang="5400000"/>
          </a:gradFill>
          <a:ln w="9525">
            <a:solidFill>
              <a:srgbClr val="F6924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893" tIns="41446" rIns="82893" bIns="41446" anchor="ctr"/>
          <a:lstStyle/>
          <a:p>
            <a:pPr algn="ctr" defTabSz="828941">
              <a:defRPr/>
            </a:pPr>
            <a:r>
              <a:rPr lang="en-US" sz="1542" kern="0" dirty="0">
                <a:solidFill>
                  <a:sysClr val="window" lastClr="FFFFFF"/>
                </a:solidFill>
                <a:latin typeface="Corbel"/>
              </a:rPr>
              <a:t>Action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968EF371-B44E-4AFC-B4A9-E367079A309B}"/>
              </a:ext>
            </a:extLst>
          </p:cNvPr>
          <p:cNvSpPr/>
          <p:nvPr/>
        </p:nvSpPr>
        <p:spPr>
          <a:xfrm>
            <a:off x="2070778" y="5511460"/>
            <a:ext cx="4333415" cy="770480"/>
          </a:xfrm>
          <a:prstGeom prst="roundRect">
            <a:avLst>
              <a:gd name="adj" fmla="val 10339"/>
            </a:avLst>
          </a:prstGeom>
          <a:solidFill>
            <a:srgbClr val="D9E4F2"/>
          </a:solidFill>
          <a:ln w="19050" cap="flat" cmpd="sng" algn="ctr">
            <a:solidFill>
              <a:srgbClr val="4F81BD"/>
            </a:solidFill>
            <a:prstDash val="solid"/>
            <a:headEnd type="none" w="med" len="med"/>
            <a:tailEnd type="none"/>
          </a:ln>
          <a:effectLst/>
        </p:spPr>
        <p:txBody>
          <a:bodyPr lIns="82893" tIns="41446" rIns="82893" bIns="41446" anchor="ctr"/>
          <a:lstStyle/>
          <a:p>
            <a:pPr algn="ctr" defTabSz="828941">
              <a:defRPr/>
            </a:pPr>
            <a:r>
              <a:rPr lang="en-US" sz="1633" b="1" kern="0" dirty="0">
                <a:solidFill>
                  <a:sysClr val="windowText" lastClr="000000"/>
                </a:solidFill>
                <a:latin typeface="Corbel"/>
              </a:rPr>
              <a:t>Result:</a:t>
            </a:r>
            <a:r>
              <a:rPr lang="en-US" sz="1633" kern="0" dirty="0">
                <a:solidFill>
                  <a:sysClr val="windowText" lastClr="000000"/>
                </a:solidFill>
                <a:latin typeface="Corbel"/>
              </a:rPr>
              <a:t> full-text search of Wikipedia in &lt;1 sec (</a:t>
            </a:r>
            <a:r>
              <a:rPr lang="en-US" sz="1633" kern="0" dirty="0" err="1">
                <a:solidFill>
                  <a:sysClr val="windowText" lastClr="000000"/>
                </a:solidFill>
                <a:latin typeface="Corbel"/>
              </a:rPr>
              <a:t>vs</a:t>
            </a:r>
            <a:r>
              <a:rPr lang="en-US" sz="1633" kern="0" dirty="0">
                <a:solidFill>
                  <a:sysClr val="windowText" lastClr="000000"/>
                </a:solidFill>
                <a:latin typeface="Corbel"/>
              </a:rPr>
              <a:t> 20 sec for on-disk data)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6415718-0820-4BDE-97AD-BE777F58F080}"/>
              </a:ext>
            </a:extLst>
          </p:cNvPr>
          <p:cNvSpPr/>
          <p:nvPr/>
        </p:nvSpPr>
        <p:spPr>
          <a:xfrm>
            <a:off x="2046296" y="5322800"/>
            <a:ext cx="4333414" cy="770481"/>
          </a:xfrm>
          <a:prstGeom prst="roundRect">
            <a:avLst>
              <a:gd name="adj" fmla="val 10339"/>
            </a:avLst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/>
            </a:solidFill>
            <a:prstDash val="solid"/>
            <a:headEnd type="none" w="med" len="med"/>
            <a:tailEnd type="none"/>
          </a:ln>
          <a:effectLst/>
        </p:spPr>
        <p:txBody>
          <a:bodyPr lIns="82893" tIns="41446" rIns="82893" bIns="41446" anchor="ctr"/>
          <a:lstStyle/>
          <a:p>
            <a:pPr algn="ctr" defTabSz="828941">
              <a:defRPr/>
            </a:pPr>
            <a:r>
              <a:rPr lang="en-US" sz="1633" b="1" kern="0" dirty="0">
                <a:solidFill>
                  <a:sysClr val="windowText" lastClr="000000"/>
                </a:solidFill>
                <a:latin typeface="Corbel"/>
              </a:rPr>
              <a:t>Result:</a:t>
            </a:r>
            <a:r>
              <a:rPr lang="en-US" sz="1633" kern="0" dirty="0">
                <a:solidFill>
                  <a:sysClr val="windowText" lastClr="000000"/>
                </a:solidFill>
                <a:latin typeface="Corbel"/>
              </a:rPr>
              <a:t> scaled to 1 TB data in 5-7 sec</a:t>
            </a:r>
            <a:br>
              <a:rPr lang="en-US" sz="1633" kern="0" dirty="0">
                <a:solidFill>
                  <a:sysClr val="windowText" lastClr="000000"/>
                </a:solidFill>
                <a:latin typeface="Corbel"/>
              </a:rPr>
            </a:br>
            <a:r>
              <a:rPr lang="en-US" sz="1633" kern="0" dirty="0">
                <a:solidFill>
                  <a:sysClr val="windowText" lastClr="000000"/>
                </a:solidFill>
                <a:latin typeface="Corbel"/>
              </a:rPr>
              <a:t>(</a:t>
            </a:r>
            <a:r>
              <a:rPr lang="en-US" sz="1633" kern="0" dirty="0" err="1">
                <a:solidFill>
                  <a:sysClr val="windowText" lastClr="000000"/>
                </a:solidFill>
                <a:latin typeface="Corbel"/>
              </a:rPr>
              <a:t>vs</a:t>
            </a:r>
            <a:r>
              <a:rPr lang="en-US" sz="1633" kern="0" dirty="0">
                <a:solidFill>
                  <a:sysClr val="windowText" lastClr="000000"/>
                </a:solidFill>
                <a:latin typeface="Corbel"/>
              </a:rPr>
              <a:t> 170 sec for on-disk data)</a:t>
            </a:r>
          </a:p>
        </p:txBody>
      </p:sp>
      <p:sp>
        <p:nvSpPr>
          <p:cNvPr id="43034" name="Content Placeholder 2">
            <a:extLst>
              <a:ext uri="{FF2B5EF4-FFF2-40B4-BE49-F238E27FC236}">
                <a16:creationId xmlns:a16="http://schemas.microsoft.com/office/drawing/2014/main" id="{E831785B-43A0-3492-7216-6F3B194F1A76}"/>
              </a:ext>
            </a:extLst>
          </p:cNvPr>
          <p:cNvSpPr txBox="1">
            <a:spLocks/>
          </p:cNvSpPr>
          <p:nvPr/>
        </p:nvSpPr>
        <p:spPr bwMode="auto">
          <a:xfrm>
            <a:off x="1784188" y="1012427"/>
            <a:ext cx="8639467" cy="117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406400" indent="-301625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38200" indent="-276225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lnSpc>
                <a:spcPct val="97000"/>
              </a:lnSpc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/>
              <a:t>Load error messages from a log into memory, then interactively search for various patterns</a:t>
            </a:r>
          </a:p>
          <a:p>
            <a:pPr lvl="1"/>
            <a:r>
              <a:rPr lang="en-US" altLang="en-US" sz="2177"/>
              <a:t>In the example below lines, errors, messages, cachedMsgs are all RDDs</a:t>
            </a:r>
          </a:p>
          <a:p>
            <a:pPr lvl="1"/>
            <a:r>
              <a:rPr lang="en-US" altLang="en-US" sz="2177"/>
              <a:t>Don’t worry if you do not understand all the details we will cover scala in much more detail later.</a:t>
            </a:r>
            <a:endParaRPr lang="en-US" altLang="en-US" sz="3629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8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8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10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allAtOnce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93" grpId="0" build="allAtOnce"/>
      <p:bldP spid="97" grpId="0" build="allAtOnce"/>
      <p:bldP spid="98" grpId="0" build="allAtOnce"/>
      <p:bldP spid="99" grpId="0"/>
      <p:bldP spid="99" grpId="1"/>
      <p:bldP spid="99" grpId="2"/>
      <p:bldP spid="100" grpId="0"/>
      <p:bldP spid="100" grpId="1"/>
      <p:bldP spid="100" grpId="2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C0C7883D-4447-F38A-B055-535742842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55445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Properties of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E3730-7651-4758-AE76-EF6FDCC84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435" y="3297947"/>
            <a:ext cx="8639467" cy="2651319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177" dirty="0">
                <a:ea typeface="ＭＳ Ｐゴシック" charset="0"/>
              </a:rPr>
              <a:t>Each line of code transforms the data from one RDD to another.</a:t>
            </a:r>
          </a:p>
          <a:p>
            <a:pPr>
              <a:defRPr/>
            </a:pPr>
            <a:r>
              <a:rPr lang="en-US" sz="2177" dirty="0">
                <a:ea typeface="ＭＳ Ｐゴシック" charset="0"/>
              </a:rPr>
              <a:t>All RDDs are </a:t>
            </a:r>
            <a:r>
              <a:rPr lang="en-US" sz="2177" dirty="0">
                <a:solidFill>
                  <a:srgbClr val="FF0000"/>
                </a:solidFill>
                <a:ea typeface="ＭＳ Ｐゴシック" charset="0"/>
              </a:rPr>
              <a:t>read only</a:t>
            </a:r>
            <a:r>
              <a:rPr lang="en-US" sz="2177" dirty="0">
                <a:ea typeface="ＭＳ Ｐゴシック" charset="0"/>
              </a:rPr>
              <a:t>.</a:t>
            </a:r>
          </a:p>
          <a:p>
            <a:pPr lvl="1">
              <a:defRPr/>
            </a:pPr>
            <a:r>
              <a:rPr lang="en-US" sz="2177" dirty="0">
                <a:ea typeface="ＭＳ Ｐゴシック" charset="0"/>
              </a:rPr>
              <a:t>This property is very important. It means multiple tasks can share the data without worrying about race conditions.</a:t>
            </a:r>
          </a:p>
          <a:p>
            <a:pPr lvl="2">
              <a:defRPr/>
            </a:pPr>
            <a:r>
              <a:rPr lang="en-US" sz="2177" dirty="0">
                <a:ea typeface="ＭＳ Ｐゴシック" charset="0"/>
              </a:rPr>
              <a:t>No chance of inconsistent state from multiple concurrent writes.</a:t>
            </a:r>
          </a:p>
          <a:p>
            <a:pPr marL="486428" indent="-310853">
              <a:defRPr/>
            </a:pPr>
            <a:r>
              <a:rPr lang="en-US" sz="2177" dirty="0">
                <a:ea typeface="ＭＳ Ｐゴシック" charset="0"/>
              </a:rPr>
              <a:t>All of the above RDDs are temporary collections meaning they will be automatically destroyed when </a:t>
            </a:r>
            <a:r>
              <a:rPr lang="en-US" sz="2177">
                <a:ea typeface="ＭＳ Ｐゴシック" charset="0"/>
              </a:rPr>
              <a:t>no longer </a:t>
            </a:r>
            <a:r>
              <a:rPr lang="en-US" sz="2177" dirty="0">
                <a:ea typeface="ＭＳ Ｐゴシック" charset="0"/>
              </a:rPr>
              <a:t>in use except for </a:t>
            </a:r>
            <a:r>
              <a:rPr lang="en-US" sz="2177" dirty="0" err="1">
                <a:ea typeface="ＭＳ Ｐゴシック" charset="0"/>
              </a:rPr>
              <a:t>cachedMsgs</a:t>
            </a:r>
            <a:endParaRPr lang="en-US" sz="2177" dirty="0">
              <a:ea typeface="ＭＳ Ｐゴシック" charset="0"/>
            </a:endParaRPr>
          </a:p>
          <a:p>
            <a:pPr marL="486428" indent="-310853">
              <a:defRPr/>
            </a:pPr>
            <a:r>
              <a:rPr lang="en-US" sz="2177" dirty="0">
                <a:ea typeface="ＭＳ Ｐゴシック" charset="0"/>
              </a:rPr>
              <a:t>The </a:t>
            </a:r>
            <a:r>
              <a:rPr lang="en-US" sz="2177" dirty="0" err="1">
                <a:ea typeface="ＭＳ Ｐゴシック" charset="0"/>
              </a:rPr>
              <a:t>cachedMsgs</a:t>
            </a:r>
            <a:r>
              <a:rPr lang="en-US" sz="2177" dirty="0">
                <a:ea typeface="ＭＳ Ｐゴシック" charset="0"/>
              </a:rPr>
              <a:t> RDD is cached in RAM and therefore subsequent methods on the RDD will be run in RAM.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2835BE-037B-A51A-951F-3EEF69A6FD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823" y="1273095"/>
            <a:ext cx="5253672" cy="146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lines = spark.textFile(“hdfs://...”)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errors = lines.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_.startsWith(“ERROR”)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messages = errors.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sz="1542"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_.split(‘\t’)(2)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cachedMsgs = messages.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cache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76C1D8-D712-5D0A-7FAF-695BFD58F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2823" y="2746370"/>
            <a:ext cx="5253672" cy="3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63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cachedMsgs.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_.contains(“foo”)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347A7-729E-E9A7-3478-CAED12E4A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020" y="3053121"/>
            <a:ext cx="5253672" cy="3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363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cachedMsgs.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_.contains(“bar”)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  <p:bldP spid="6" grpId="0" build="allAtOnce"/>
      <p:bldP spid="7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3DFA290-0EE8-F6D7-CD91-D6CBD0C6F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7B771-CF5A-B678-0B82-C0050D833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3297947"/>
            <a:ext cx="8639467" cy="2651319"/>
          </a:xfrm>
        </p:spPr>
        <p:txBody>
          <a:bodyPr>
            <a:normAutofit fontScale="92500"/>
          </a:bodyPr>
          <a:lstStyle/>
          <a:p>
            <a:r>
              <a:rPr lang="en-US" altLang="en-US" sz="2540"/>
              <a:t>RDDs are stored distributed across the cluster</a:t>
            </a:r>
          </a:p>
          <a:p>
            <a:r>
              <a:rPr lang="en-US" altLang="en-US" sz="2540"/>
              <a:t>Each node of the cluster stores a separate </a:t>
            </a:r>
            <a:r>
              <a:rPr lang="en-US" altLang="en-US" sz="2540">
                <a:solidFill>
                  <a:srgbClr val="FF0000"/>
                </a:solidFill>
              </a:rPr>
              <a:t>partition</a:t>
            </a:r>
            <a:r>
              <a:rPr lang="en-US" altLang="en-US" sz="2540"/>
              <a:t> of the RDD.</a:t>
            </a:r>
          </a:p>
          <a:p>
            <a:r>
              <a:rPr lang="en-US" altLang="en-US" sz="2540"/>
              <a:t>Spark like MapReduce always tries to move the computation to the data.</a:t>
            </a:r>
          </a:p>
          <a:p>
            <a:r>
              <a:rPr lang="en-US" altLang="en-US" sz="2540"/>
              <a:t>When operating on the data stored in HDFS it consults HDFS to find where the data is stored before launching its work tasks on it.</a:t>
            </a:r>
          </a:p>
        </p:txBody>
      </p:sp>
      <p:sp>
        <p:nvSpPr>
          <p:cNvPr id="45060" name="Rounded Rectangle 12">
            <a:extLst>
              <a:ext uri="{FF2B5EF4-FFF2-40B4-BE49-F238E27FC236}">
                <a16:creationId xmlns:a16="http://schemas.microsoft.com/office/drawing/2014/main" id="{227D2E96-40DC-7F18-97C4-165B72675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06" y="1600009"/>
            <a:ext cx="521335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45061" name="Rectangle 16">
            <a:extLst>
              <a:ext uri="{FF2B5EF4-FFF2-40B4-BE49-F238E27FC236}">
                <a16:creationId xmlns:a16="http://schemas.microsoft.com/office/drawing/2014/main" id="{5393E781-AE57-ECA6-F68D-E25FBA031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792" y="1404149"/>
            <a:ext cx="4899394" cy="849689"/>
          </a:xfrm>
          <a:prstGeom prst="rect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5062" name="Picture 17">
            <a:extLst>
              <a:ext uri="{FF2B5EF4-FFF2-40B4-BE49-F238E27FC236}">
                <a16:creationId xmlns:a16="http://schemas.microsoft.com/office/drawing/2014/main" id="{8B9330D7-A499-A78D-5DEC-8BC66661D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5" y="2056537"/>
            <a:ext cx="1023948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3" name="Rounded Rectangle 18">
            <a:extLst>
              <a:ext uri="{FF2B5EF4-FFF2-40B4-BE49-F238E27FC236}">
                <a16:creationId xmlns:a16="http://schemas.microsoft.com/office/drawing/2014/main" id="{617FCF04-F536-934B-D068-F717DFD30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202" y="1600009"/>
            <a:ext cx="521335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5064" name="Picture 19">
            <a:extLst>
              <a:ext uri="{FF2B5EF4-FFF2-40B4-BE49-F238E27FC236}">
                <a16:creationId xmlns:a16="http://schemas.microsoft.com/office/drawing/2014/main" id="{D1527771-3236-7476-5338-2F7989224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1" y="2056537"/>
            <a:ext cx="1023947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5" name="Rounded Rectangle 20">
            <a:extLst>
              <a:ext uri="{FF2B5EF4-FFF2-40B4-BE49-F238E27FC236}">
                <a16:creationId xmlns:a16="http://schemas.microsoft.com/office/drawing/2014/main" id="{9410CAE5-2342-9B5E-4054-3749AA5D8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05" y="1600009"/>
            <a:ext cx="522775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5066" name="Picture 21">
            <a:extLst>
              <a:ext uri="{FF2B5EF4-FFF2-40B4-BE49-F238E27FC236}">
                <a16:creationId xmlns:a16="http://schemas.microsoft.com/office/drawing/2014/main" id="{DC11BF1A-C509-E359-5F59-6154E72BE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44" y="2056537"/>
            <a:ext cx="1023948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7" name="Rounded Rectangle 22">
            <a:extLst>
              <a:ext uri="{FF2B5EF4-FFF2-40B4-BE49-F238E27FC236}">
                <a16:creationId xmlns:a16="http://schemas.microsoft.com/office/drawing/2014/main" id="{0BD7BB1D-03C1-3ABB-1D08-9931D1513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00009"/>
            <a:ext cx="522774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5068" name="Picture 23">
            <a:extLst>
              <a:ext uri="{FF2B5EF4-FFF2-40B4-BE49-F238E27FC236}">
                <a16:creationId xmlns:a16="http://schemas.microsoft.com/office/drawing/2014/main" id="{EAFCE103-1226-E4AB-6FC9-55EEDC349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40" y="2056537"/>
            <a:ext cx="1023947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9" name="Rounded Rectangle 24">
            <a:extLst>
              <a:ext uri="{FF2B5EF4-FFF2-40B4-BE49-F238E27FC236}">
                <a16:creationId xmlns:a16="http://schemas.microsoft.com/office/drawing/2014/main" id="{2D3DF6A8-5D7E-B0D1-19DB-3AFCF5CB9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97" y="1600009"/>
            <a:ext cx="522775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5070" name="Picture 25">
            <a:extLst>
              <a:ext uri="{FF2B5EF4-FFF2-40B4-BE49-F238E27FC236}">
                <a16:creationId xmlns:a16="http://schemas.microsoft.com/office/drawing/2014/main" id="{5B5F1BA4-A587-3633-BC31-CB0B9CF81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36" y="2056537"/>
            <a:ext cx="1023948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71" name="TextBox 26">
            <a:extLst>
              <a:ext uri="{FF2B5EF4-FFF2-40B4-BE49-F238E27FC236}">
                <a16:creationId xmlns:a16="http://schemas.microsoft.com/office/drawing/2014/main" id="{D6DE2380-AE0F-8665-9086-BF7E90920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909" y="1600009"/>
            <a:ext cx="757310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RDD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96B1FF06-787F-0847-BD3D-34D00E4257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20706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84BC5-B012-AF14-A651-81BC3A8E7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3493807"/>
            <a:ext cx="8639467" cy="3369954"/>
          </a:xfrm>
        </p:spPr>
        <p:txBody>
          <a:bodyPr/>
          <a:lstStyle/>
          <a:p>
            <a:r>
              <a:rPr lang="en-US" altLang="en-US" sz="2540"/>
              <a:t>Users can ask that an RDD’s elements be partitioned across machines based on a key in each record.</a:t>
            </a:r>
          </a:p>
          <a:p>
            <a:pPr lvl="1"/>
            <a:r>
              <a:rPr lang="en-US" altLang="en-US" sz="2540"/>
              <a:t>This is useful for placement optimizations</a:t>
            </a:r>
          </a:p>
          <a:p>
            <a:pPr lvl="2"/>
            <a:r>
              <a:rPr lang="en-US" altLang="en-US" sz="2540"/>
              <a:t>E.g. if two datasets are hash-partitioned the same way then it is much cheaper to join them using the knowledge of the partition information.</a:t>
            </a:r>
          </a:p>
        </p:txBody>
      </p:sp>
      <p:sp>
        <p:nvSpPr>
          <p:cNvPr id="46084" name="Rounded Rectangle 3">
            <a:extLst>
              <a:ext uri="{FF2B5EF4-FFF2-40B4-BE49-F238E27FC236}">
                <a16:creationId xmlns:a16="http://schemas.microsoft.com/office/drawing/2014/main" id="{59DB320A-20AE-A6CB-0E34-CAB2C05C1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06" y="1600009"/>
            <a:ext cx="521335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46085" name="Rectangle 4">
            <a:extLst>
              <a:ext uri="{FF2B5EF4-FFF2-40B4-BE49-F238E27FC236}">
                <a16:creationId xmlns:a16="http://schemas.microsoft.com/office/drawing/2014/main" id="{02FE8B87-59EB-45DE-6D71-7B2F5A478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792" y="1404149"/>
            <a:ext cx="4899394" cy="849689"/>
          </a:xfrm>
          <a:prstGeom prst="rect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6086" name="Picture 5">
            <a:extLst>
              <a:ext uri="{FF2B5EF4-FFF2-40B4-BE49-F238E27FC236}">
                <a16:creationId xmlns:a16="http://schemas.microsoft.com/office/drawing/2014/main" id="{B9B491A1-BE54-6DED-0461-8BAFD2A46B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405" y="2056537"/>
            <a:ext cx="1023948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7" name="Rounded Rectangle 6">
            <a:extLst>
              <a:ext uri="{FF2B5EF4-FFF2-40B4-BE49-F238E27FC236}">
                <a16:creationId xmlns:a16="http://schemas.microsoft.com/office/drawing/2014/main" id="{D5457AC7-BC37-2151-8D9D-DF0F72A44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202" y="1600009"/>
            <a:ext cx="521335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6088" name="Picture 7">
            <a:extLst>
              <a:ext uri="{FF2B5EF4-FFF2-40B4-BE49-F238E27FC236}">
                <a16:creationId xmlns:a16="http://schemas.microsoft.com/office/drawing/2014/main" id="{AE03158D-9B88-5B02-70B5-BCE918928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1" y="2056537"/>
            <a:ext cx="1023947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9" name="Rounded Rectangle 8">
            <a:extLst>
              <a:ext uri="{FF2B5EF4-FFF2-40B4-BE49-F238E27FC236}">
                <a16:creationId xmlns:a16="http://schemas.microsoft.com/office/drawing/2014/main" id="{79AAD8FC-18C4-62BD-589A-30FA5555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05" y="1600009"/>
            <a:ext cx="522775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6090" name="Picture 9">
            <a:extLst>
              <a:ext uri="{FF2B5EF4-FFF2-40B4-BE49-F238E27FC236}">
                <a16:creationId xmlns:a16="http://schemas.microsoft.com/office/drawing/2014/main" id="{047A0E57-1BA4-EA9C-1082-0487D13DE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5644" y="2056537"/>
            <a:ext cx="1023948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1" name="Rounded Rectangle 10">
            <a:extLst>
              <a:ext uri="{FF2B5EF4-FFF2-40B4-BE49-F238E27FC236}">
                <a16:creationId xmlns:a16="http://schemas.microsoft.com/office/drawing/2014/main" id="{9626FBFB-E987-CA14-4217-89E4EEA3F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1" y="1600009"/>
            <a:ext cx="522774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6092" name="Picture 11">
            <a:extLst>
              <a:ext uri="{FF2B5EF4-FFF2-40B4-BE49-F238E27FC236}">
                <a16:creationId xmlns:a16="http://schemas.microsoft.com/office/drawing/2014/main" id="{EF2E07C9-3262-CACB-09DA-5682DA33C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140" y="2056537"/>
            <a:ext cx="1023947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3" name="Rounded Rectangle 12">
            <a:extLst>
              <a:ext uri="{FF2B5EF4-FFF2-40B4-BE49-F238E27FC236}">
                <a16:creationId xmlns:a16="http://schemas.microsoft.com/office/drawing/2014/main" id="{83582CE3-F02A-E902-2E0B-FF4C04E23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97" y="1600009"/>
            <a:ext cx="522775" cy="391721"/>
          </a:xfrm>
          <a:prstGeom prst="roundRect">
            <a:avLst>
              <a:gd name="adj" fmla="val 16667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82893" tIns="41446" rIns="82893" bIns="41446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pic>
        <p:nvPicPr>
          <p:cNvPr id="46094" name="Picture 13">
            <a:extLst>
              <a:ext uri="{FF2B5EF4-FFF2-40B4-BE49-F238E27FC236}">
                <a16:creationId xmlns:a16="http://schemas.microsoft.com/office/drawing/2014/main" id="{C22CBBFB-4F61-B460-A0E9-9B1940ACC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636" y="2056537"/>
            <a:ext cx="1023948" cy="1023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5" name="TextBox 14">
            <a:extLst>
              <a:ext uri="{FF2B5EF4-FFF2-40B4-BE49-F238E27FC236}">
                <a16:creationId xmlns:a16="http://schemas.microsoft.com/office/drawing/2014/main" id="{158725B2-785F-522C-0DE3-41016AACF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909" y="1600009"/>
            <a:ext cx="757310" cy="418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RDD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C4B2FD10-069D-C243-171D-F80FBEA65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9381" y="619265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584A-0E08-4FC0-24EA-887D34FADB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3168333"/>
            <a:ext cx="8650988" cy="2585072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2177"/>
              <a:t>Like pig the spark interpreter does not actually execute any commands until an action is encountered.</a:t>
            </a:r>
          </a:p>
          <a:p>
            <a:pPr lvl="1"/>
            <a:r>
              <a:rPr lang="en-US" altLang="en-US" sz="2177"/>
              <a:t>This is called lazy evaluation</a:t>
            </a:r>
          </a:p>
          <a:p>
            <a:pPr lvl="1"/>
            <a:r>
              <a:rPr lang="en-US" altLang="en-US" sz="2177"/>
              <a:t>It gives the system a chance to inspect all the code before working out the best execution plan </a:t>
            </a:r>
          </a:p>
          <a:p>
            <a:r>
              <a:rPr lang="en-US" altLang="en-US" sz="2177"/>
              <a:t>Actions are operations that return a value to the application or export data to a storage system</a:t>
            </a:r>
          </a:p>
          <a:p>
            <a:r>
              <a:rPr lang="en-US" altLang="en-US" sz="2177"/>
              <a:t>Example actions</a:t>
            </a:r>
          </a:p>
          <a:p>
            <a:pPr lvl="1"/>
            <a:r>
              <a:rPr lang="en-US" altLang="en-US" sz="2177"/>
              <a:t>Count: returns the number of elements in the dataset</a:t>
            </a:r>
          </a:p>
          <a:p>
            <a:pPr lvl="1"/>
            <a:r>
              <a:rPr lang="en-US" altLang="en-US" sz="2177"/>
              <a:t>Collect: returns the elements themselves</a:t>
            </a:r>
          </a:p>
          <a:p>
            <a:pPr lvl="1"/>
            <a:r>
              <a:rPr lang="en-US" altLang="en-US" sz="2177"/>
              <a:t>Save: outputs the dataset to a storage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125565-6074-020A-4701-A5C772102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80" y="1310538"/>
            <a:ext cx="5488416" cy="1828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lines = spark.textFile(“hdfs://...”)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errors = lines.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542"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_.startsWith(“ERROR”)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messages = errors.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sz="1542"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_.split(‘\t’)(2)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cachedMsgs = messages.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cache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cachedMsgs.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542"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_.contains(“foo”)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count</a:t>
            </a:r>
          </a:p>
          <a:p>
            <a:pPr>
              <a:spcBef>
                <a:spcPts val="544"/>
              </a:spcBef>
            </a:pP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cachedMsgs.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542">
                <a:latin typeface="Lucida Console" panose="020B0609040504020204" pitchFamily="49" charset="0"/>
              </a:rPr>
              <a:t>(</a:t>
            </a:r>
            <a:r>
              <a:rPr lang="en-US" altLang="en-US" sz="1542">
                <a:solidFill>
                  <a:srgbClr val="FF0080"/>
                </a:solidFill>
                <a:latin typeface="Lucida Console" panose="020B0609040504020204" pitchFamily="49" charset="0"/>
              </a:rPr>
              <a:t>_.contains(“bar”)</a:t>
            </a:r>
            <a:r>
              <a:rPr lang="en-US" altLang="en-US" sz="1542">
                <a:solidFill>
                  <a:srgbClr val="000000"/>
                </a:solidFill>
                <a:latin typeface="Lucida Console" panose="020B0609040504020204" pitchFamily="49" charset="0"/>
              </a:rPr>
              <a:t>).</a:t>
            </a:r>
            <a:r>
              <a:rPr lang="en-US" altLang="en-US" sz="1542">
                <a:solidFill>
                  <a:srgbClr val="3366FF"/>
                </a:solidFill>
                <a:latin typeface="Lucida Console" panose="020B0609040504020204" pitchFamily="49" charset="0"/>
              </a:rPr>
              <a:t>count</a:t>
            </a:r>
            <a:endParaRPr lang="en-US" altLang="en-US" sz="1542">
              <a:solidFill>
                <a:srgbClr val="000000"/>
              </a:solidFill>
              <a:latin typeface="Lucida Console" panose="020B060904050402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017A6ACD-C4BA-C67A-617B-79DA45A43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5242" y="685512"/>
            <a:ext cx="8532896" cy="691273"/>
          </a:xfrm>
        </p:spPr>
        <p:txBody>
          <a:bodyPr/>
          <a:lstStyle/>
          <a:p>
            <a:r>
              <a:rPr lang="en-US" altLang="en-US" sz="3266"/>
              <a:t>Storage options for persistent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16B7-3F9E-1E3F-B41B-F839097AF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75366" y="1468955"/>
            <a:ext cx="9159362" cy="49224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1814"/>
              <a:t>RDD can be made persistent in the following three ways</a:t>
            </a:r>
          </a:p>
          <a:p>
            <a:r>
              <a:rPr lang="en-US" altLang="en-US" sz="1814"/>
              <a:t>Deserialized and in memory</a:t>
            </a:r>
          </a:p>
          <a:p>
            <a:pPr lvl="1"/>
            <a:r>
              <a:rPr lang="en-US" altLang="en-US" sz="1814"/>
              <a:t>This is the fastest method since it means the objects can be reused without the overhead of serialization/deserialization</a:t>
            </a:r>
          </a:p>
          <a:p>
            <a:pPr lvl="2"/>
            <a:r>
              <a:rPr lang="en-US" altLang="en-US" sz="1814"/>
              <a:t>The computational cost of serialization/deserialization can be very high in Java.</a:t>
            </a:r>
          </a:p>
          <a:p>
            <a:pPr lvl="1"/>
            <a:r>
              <a:rPr lang="en-US" altLang="en-US" sz="1814"/>
              <a:t>This is the same as using the .cache() method call</a:t>
            </a:r>
          </a:p>
          <a:p>
            <a:pPr lvl="1"/>
            <a:r>
              <a:rPr lang="en-US" altLang="en-US" sz="1814"/>
              <a:t>Example</a:t>
            </a:r>
          </a:p>
          <a:p>
            <a:pPr lvl="2"/>
            <a:r>
              <a:rPr lang="en-US" altLang="en-US" sz="1814"/>
              <a:t>pMsg = messages.persist(spark.storage.StorageLevel.MEMORY_ONLY)</a:t>
            </a:r>
          </a:p>
          <a:p>
            <a:pPr marL="1366731" lvl="3" indent="0">
              <a:buNone/>
            </a:pPr>
            <a:r>
              <a:rPr lang="en-US" altLang="en-US" sz="1814"/>
              <a:t>	Same as: </a:t>
            </a:r>
          </a:p>
          <a:p>
            <a:pPr lvl="2"/>
            <a:r>
              <a:rPr lang="en-US" altLang="en-US" sz="1814"/>
              <a:t>pMsg = messages.cache();</a:t>
            </a:r>
          </a:p>
          <a:p>
            <a:r>
              <a:rPr lang="en-US" altLang="en-US" sz="1814"/>
              <a:t>Serialized and in memory</a:t>
            </a:r>
          </a:p>
          <a:p>
            <a:pPr lvl="1"/>
            <a:r>
              <a:rPr lang="en-US" altLang="en-US" sz="1814"/>
              <a:t>This can significantly reduce the memory footprint of the cached objects.</a:t>
            </a:r>
          </a:p>
          <a:p>
            <a:pPr lvl="1"/>
            <a:r>
              <a:rPr lang="en-US" altLang="en-US" sz="1814"/>
              <a:t>For example a linked list of integers contains the following per item</a:t>
            </a:r>
          </a:p>
          <a:p>
            <a:pPr lvl="2"/>
            <a:r>
              <a:rPr lang="en-US" altLang="en-US" sz="1814"/>
              <a:t>4 byte data, 8 byte pointer, etc.</a:t>
            </a:r>
          </a:p>
          <a:p>
            <a:pPr lvl="2"/>
            <a:r>
              <a:rPr lang="en-US" altLang="en-US" sz="1814"/>
              <a:t>We only need to store the 4 byte data per item if the data is serialized</a:t>
            </a:r>
          </a:p>
          <a:p>
            <a:pPr lvl="1"/>
            <a:r>
              <a:rPr lang="en-US" altLang="en-US" sz="1814"/>
              <a:t>Example</a:t>
            </a:r>
          </a:p>
          <a:p>
            <a:pPr lvl="2"/>
            <a:r>
              <a:rPr lang="en-US" altLang="en-US" sz="1814"/>
              <a:t>pMsg = Messages.persist(spark.storage.StorageLevel.MEMORY_ONLY_SER)</a:t>
            </a:r>
          </a:p>
          <a:p>
            <a:pPr lvl="4"/>
            <a:endParaRPr lang="en-US" altLang="en-US" sz="1814"/>
          </a:p>
          <a:p>
            <a:pPr lvl="2"/>
            <a:endParaRPr lang="en-US" altLang="en-US" sz="1814"/>
          </a:p>
          <a:p>
            <a:pPr marL="1366731" lvl="3" indent="0"/>
            <a:endParaRPr lang="en-US" altLang="en-US" sz="1814"/>
          </a:p>
          <a:p>
            <a:pPr lvl="2"/>
            <a:endParaRPr lang="en-US" altLang="en-US" sz="181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ABB8927-95E8-AA40-9971-52AE93A8F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9381" y="685512"/>
            <a:ext cx="8663950" cy="691273"/>
          </a:xfrm>
        </p:spPr>
        <p:txBody>
          <a:bodyPr/>
          <a:lstStyle/>
          <a:p>
            <a:r>
              <a:rPr lang="en-US" altLang="en-US" sz="3266"/>
              <a:t>Storage options for persistent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5F8B5-DDBB-FB8E-0405-49517ACB31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9" y="1664816"/>
            <a:ext cx="8884292" cy="4922437"/>
          </a:xfrm>
        </p:spPr>
        <p:txBody>
          <a:bodyPr/>
          <a:lstStyle/>
          <a:p>
            <a:r>
              <a:rPr lang="en-US" altLang="en-US" sz="2177"/>
              <a:t>Persistent RDDs can be stored on disk</a:t>
            </a:r>
          </a:p>
          <a:p>
            <a:pPr lvl="1"/>
            <a:r>
              <a:rPr lang="en-US" altLang="en-US" sz="2177"/>
              <a:t>Good when too large to fit in memory but too costly to recompute.</a:t>
            </a:r>
          </a:p>
          <a:p>
            <a:pPr lvl="1"/>
            <a:r>
              <a:rPr lang="en-US" altLang="en-US" sz="2177"/>
              <a:t>Example</a:t>
            </a:r>
          </a:p>
          <a:p>
            <a:pPr lvl="2"/>
            <a:r>
              <a:rPr lang="en-US" altLang="en-US" sz="1814"/>
              <a:t>pMsg = messages.persist(spark.storage.StorageLevel.DISK_ONLY)</a:t>
            </a:r>
          </a:p>
          <a:p>
            <a:endParaRPr lang="en-US" altLang="en-US" sz="2177"/>
          </a:p>
          <a:p>
            <a:r>
              <a:rPr lang="en-US" altLang="en-US" sz="2177"/>
              <a:t>Sometimes RDDs do not all fit in memory</a:t>
            </a:r>
          </a:p>
          <a:p>
            <a:pPr lvl="1"/>
            <a:r>
              <a:rPr lang="en-US" altLang="en-US" sz="2177"/>
              <a:t>Use Least Recently Used policy to evict entire RDDs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2777B0C7-E0CA-A983-33C2-216D75A9C7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Fault Tolerance</a:t>
            </a:r>
          </a:p>
        </p:txBody>
      </p:sp>
      <p:sp>
        <p:nvSpPr>
          <p:cNvPr id="50179" name="Down Arrow 12">
            <a:extLst>
              <a:ext uri="{FF2B5EF4-FFF2-40B4-BE49-F238E27FC236}">
                <a16:creationId xmlns:a16="http://schemas.microsoft.com/office/drawing/2014/main" id="{F7D27729-0C66-CB7F-1176-118EF16E7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351" y="4061227"/>
            <a:ext cx="1797309" cy="557339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AC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633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50180" name="Content Placeholder 2">
            <a:extLst>
              <a:ext uri="{FF2B5EF4-FFF2-40B4-BE49-F238E27FC236}">
                <a16:creationId xmlns:a16="http://schemas.microsoft.com/office/drawing/2014/main" id="{075C039F-4C9A-B464-8F0E-3544E9B800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1102" y="2056537"/>
            <a:ext cx="7534871" cy="3781837"/>
          </a:xfrm>
        </p:spPr>
        <p:txBody>
          <a:bodyPr/>
          <a:lstStyle/>
          <a:p>
            <a:pPr marL="0" indent="0">
              <a:spcBef>
                <a:spcPts val="1633"/>
              </a:spcBef>
              <a:buNone/>
            </a:pPr>
            <a:r>
              <a:rPr lang="en-US" altLang="en-US" sz="2540"/>
              <a:t>RDDs track the series of transformations used to build them (their </a:t>
            </a:r>
            <a:r>
              <a:rPr lang="en-US" altLang="en-US" sz="2540" i="1">
                <a:solidFill>
                  <a:srgbClr val="FF0000"/>
                </a:solidFill>
              </a:rPr>
              <a:t>lineage</a:t>
            </a:r>
            <a:r>
              <a:rPr lang="en-US" altLang="en-US" sz="2540"/>
              <a:t>) to recompute lost data</a:t>
            </a:r>
          </a:p>
          <a:p>
            <a:pPr marL="0" indent="0">
              <a:spcBef>
                <a:spcPts val="1633"/>
              </a:spcBef>
              <a:buNone/>
            </a:pPr>
            <a:r>
              <a:rPr lang="en-US" altLang="en-US" sz="2540"/>
              <a:t>E.g:</a:t>
            </a:r>
          </a:p>
          <a:p>
            <a:pPr marL="0" indent="0">
              <a:spcBef>
                <a:spcPts val="1270"/>
              </a:spcBef>
              <a:buNone/>
            </a:pPr>
            <a:endParaRPr lang="en-US" altLang="en-US"/>
          </a:p>
          <a:p>
            <a:pPr marL="0" indent="0">
              <a:spcBef>
                <a:spcPts val="1270"/>
              </a:spcBef>
              <a:buNone/>
            </a:pPr>
            <a:endParaRPr lang="en-US" altLang="en-US"/>
          </a:p>
        </p:txBody>
      </p:sp>
      <p:sp>
        <p:nvSpPr>
          <p:cNvPr id="50181" name="TextBox 14">
            <a:extLst>
              <a:ext uri="{FF2B5EF4-FFF2-40B4-BE49-F238E27FC236}">
                <a16:creationId xmlns:a16="http://schemas.microsoft.com/office/drawing/2014/main" id="{1BE56683-4924-910B-25C7-655D836EE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4930" y="3297947"/>
            <a:ext cx="6868082" cy="83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messages = textFile(...).</a:t>
            </a:r>
            <a:r>
              <a:rPr lang="en-US" altLang="en-US" sz="1633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33">
                <a:solidFill>
                  <a:srgbClr val="FF0080"/>
                </a:solidFill>
                <a:latin typeface="Lucida Console" panose="020B0609040504020204" pitchFamily="49" charset="0"/>
              </a:rPr>
              <a:t>_.contains(“error”)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en-US" sz="1633">
                <a:latin typeface="Lucida Console" panose="020B0609040504020204" pitchFamily="49" charset="0"/>
              </a:rPr>
              <a:t>                        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33">
                <a:solidFill>
                  <a:srgbClr val="3366FF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33">
                <a:solidFill>
                  <a:srgbClr val="FF0080"/>
                </a:solidFill>
                <a:latin typeface="Lucida Console" panose="020B0609040504020204" pitchFamily="49" charset="0"/>
              </a:rPr>
              <a:t>_.split(‘\t’)(2)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en-US" sz="1633">
                <a:latin typeface="Lucida Console" panose="020B0609040504020204" pitchFamily="49" charset="0"/>
              </a:rPr>
              <a:t>                        </a:t>
            </a:r>
          </a:p>
        </p:txBody>
      </p:sp>
      <p:grpSp>
        <p:nvGrpSpPr>
          <p:cNvPr id="50182" name="Group 15">
            <a:extLst>
              <a:ext uri="{FF2B5EF4-FFF2-40B4-BE49-F238E27FC236}">
                <a16:creationId xmlns:a16="http://schemas.microsoft.com/office/drawing/2014/main" id="{C1C80EEF-4A0E-2F35-E89C-590B19B1532C}"/>
              </a:ext>
            </a:extLst>
          </p:cNvPr>
          <p:cNvGrpSpPr>
            <a:grpSpLocks/>
          </p:cNvGrpSpPr>
          <p:nvPr/>
        </p:nvGrpSpPr>
        <p:grpSpPr bwMode="auto">
          <a:xfrm>
            <a:off x="2547469" y="4821627"/>
            <a:ext cx="6427394" cy="790643"/>
            <a:chOff x="1039465" y="4756967"/>
            <a:chExt cx="5107436" cy="65323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243CD01-81E7-4FEE-8C4E-299E88C33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65" y="4756967"/>
              <a:ext cx="1399595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996">
                  <a:solidFill>
                    <a:srgbClr val="000000"/>
                  </a:solidFill>
                  <a:latin typeface="Corbel" panose="020B0503020204020204" pitchFamily="34" charset="0"/>
                </a:rPr>
                <a:t>HadoopRDD</a:t>
              </a:r>
            </a:p>
            <a:p>
              <a:pPr algn="ctr" eaLnBrk="1" hangingPunct="1">
                <a:defRPr/>
              </a:pPr>
              <a:r>
                <a:rPr lang="en-US" altLang="en-US" sz="1542">
                  <a:solidFill>
                    <a:srgbClr val="000000"/>
                  </a:solidFill>
                  <a:latin typeface="Corbel" panose="020B0503020204020204" pitchFamily="34" charset="0"/>
                </a:rPr>
                <a:t>path = hdfs://…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5D3E8B8-E5AC-4997-89FF-743C4E4F9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385" y="4756967"/>
              <a:ext cx="1399595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 defTabSz="828941">
                <a:defRPr/>
              </a:pPr>
              <a:r>
                <a:rPr lang="en-US" sz="1996" kern="0" dirty="0" err="1">
                  <a:solidFill>
                    <a:sysClr val="windowText" lastClr="000000"/>
                  </a:solidFill>
                  <a:latin typeface="Corbel"/>
                </a:rPr>
                <a:t>FilteredRDD</a:t>
              </a:r>
              <a:endParaRPr lang="en-US" sz="1996" kern="0" dirty="0">
                <a:solidFill>
                  <a:sysClr val="windowText" lastClr="000000"/>
                </a:solidFill>
                <a:latin typeface="Corbel"/>
              </a:endParaRPr>
            </a:p>
            <a:p>
              <a:pPr algn="ctr" defTabSz="828941">
                <a:defRPr/>
              </a:pPr>
              <a:r>
                <a:rPr lang="en-US" sz="1542" kern="0" dirty="0" err="1">
                  <a:solidFill>
                    <a:sysClr val="windowText" lastClr="000000"/>
                  </a:solidFill>
                  <a:latin typeface="Corbel"/>
                </a:rPr>
                <a:t>func</a:t>
              </a:r>
              <a:r>
                <a:rPr lang="en-US" sz="1542" kern="0" dirty="0">
                  <a:solidFill>
                    <a:sysClr val="windowText" lastClr="000000"/>
                  </a:solidFill>
                  <a:latin typeface="Corbel"/>
                </a:rPr>
                <a:t> = _.contains(...)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13404D8-2E50-4CD2-A087-7C8D488B3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306" y="4756967"/>
              <a:ext cx="1399595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996">
                  <a:solidFill>
                    <a:srgbClr val="000000"/>
                  </a:solidFill>
                  <a:latin typeface="Corbel" panose="020B0503020204020204" pitchFamily="34" charset="0"/>
                </a:rPr>
                <a:t>MappedRDD</a:t>
              </a:r>
            </a:p>
            <a:p>
              <a:pPr algn="ctr" eaLnBrk="1" hangingPunct="1">
                <a:defRPr/>
              </a:pPr>
              <a:r>
                <a:rPr lang="en-US" altLang="en-US" sz="1542">
                  <a:solidFill>
                    <a:srgbClr val="000000"/>
                  </a:solidFill>
                  <a:latin typeface="Corbel" panose="020B0503020204020204" pitchFamily="34" charset="0"/>
                </a:rPr>
                <a:t>func = _.split(…)</a:t>
              </a:r>
            </a:p>
          </p:txBody>
        </p:sp>
        <p:cxnSp>
          <p:nvCxnSpPr>
            <p:cNvPr id="50186" name="Straight Arrow Connector 19">
              <a:extLst>
                <a:ext uri="{FF2B5EF4-FFF2-40B4-BE49-F238E27FC236}">
                  <a16:creationId xmlns:a16="http://schemas.microsoft.com/office/drawing/2014/main" id="{30EB0208-B0DE-AD1C-0A0E-A1954C151DB2}"/>
                </a:ext>
              </a:extLst>
            </p:cNvPr>
            <p:cNvCxnSpPr>
              <a:cxnSpLocks noChangeShapeType="1"/>
              <a:stCxn id="18" idx="1"/>
              <a:endCxn id="17" idx="3"/>
            </p:cNvCxnSpPr>
            <p:nvPr/>
          </p:nvCxnSpPr>
          <p:spPr bwMode="auto">
            <a:xfrm rot="10800000">
              <a:off x="2438705" y="5083584"/>
              <a:ext cx="45485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7" name="Straight Arrow Connector 20">
              <a:extLst>
                <a:ext uri="{FF2B5EF4-FFF2-40B4-BE49-F238E27FC236}">
                  <a16:creationId xmlns:a16="http://schemas.microsoft.com/office/drawing/2014/main" id="{B23A13A9-B8EF-6F52-7C88-A9A99B4B5152}"/>
                </a:ext>
              </a:extLst>
            </p:cNvPr>
            <p:cNvCxnSpPr>
              <a:cxnSpLocks noChangeShapeType="1"/>
              <a:stCxn id="19" idx="1"/>
              <a:endCxn id="18" idx="3"/>
            </p:cNvCxnSpPr>
            <p:nvPr/>
          </p:nvCxnSpPr>
          <p:spPr bwMode="auto">
            <a:xfrm rot="10800000">
              <a:off x="4292803" y="5083584"/>
              <a:ext cx="45485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5004383E-F429-2BF5-A54D-7837EF33E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Fault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E1BF-A4EE-C2DE-814C-62EAE1527B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3755915"/>
            <a:ext cx="8639467" cy="2193351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177"/>
              <a:t>RDDs provide an interface for coarse-grained transformations which makes fault tolerance much cheaper via lineage</a:t>
            </a:r>
          </a:p>
          <a:p>
            <a:pPr lvl="1"/>
            <a:r>
              <a:rPr lang="en-US" altLang="en-US" sz="2177"/>
              <a:t>Contrast this to traditional methods of</a:t>
            </a:r>
          </a:p>
          <a:p>
            <a:pPr lvl="2"/>
            <a:r>
              <a:rPr lang="en-US" altLang="en-US" sz="2177"/>
              <a:t>Storing a log record of every update to every single record.</a:t>
            </a:r>
          </a:p>
          <a:p>
            <a:pPr lvl="3"/>
            <a:r>
              <a:rPr lang="en-US" altLang="en-US" sz="2177"/>
              <a:t>High storage and latency cost.</a:t>
            </a:r>
          </a:p>
          <a:p>
            <a:pPr lvl="2"/>
            <a:r>
              <a:rPr lang="en-US" altLang="en-US" sz="2177"/>
              <a:t>Replication of data</a:t>
            </a:r>
          </a:p>
          <a:p>
            <a:pPr lvl="3"/>
            <a:r>
              <a:rPr lang="en-US" altLang="en-US" sz="2177"/>
              <a:t>Waste of disk and memory</a:t>
            </a:r>
          </a:p>
          <a:p>
            <a:r>
              <a:rPr lang="en-US" altLang="en-US" sz="2177"/>
              <a:t>If a partition of a RDD is lost, the RDD has enough information about how it was derived to recompute just that partition</a:t>
            </a:r>
          </a:p>
        </p:txBody>
      </p:sp>
      <p:sp>
        <p:nvSpPr>
          <p:cNvPr id="51204" name="Down Arrow 3">
            <a:extLst>
              <a:ext uri="{FF2B5EF4-FFF2-40B4-BE49-F238E27FC236}">
                <a16:creationId xmlns:a16="http://schemas.microsoft.com/office/drawing/2014/main" id="{AF549340-EE3D-EFFE-BB65-5B5321A7E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591" y="2056537"/>
            <a:ext cx="1431510" cy="34851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AC09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633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grpSp>
        <p:nvGrpSpPr>
          <p:cNvPr id="51205" name="Group 5">
            <a:extLst>
              <a:ext uri="{FF2B5EF4-FFF2-40B4-BE49-F238E27FC236}">
                <a16:creationId xmlns:a16="http://schemas.microsoft.com/office/drawing/2014/main" id="{0985DA48-A908-B1B5-63E4-FCCE5DF1CF5F}"/>
              </a:ext>
            </a:extLst>
          </p:cNvPr>
          <p:cNvGrpSpPr>
            <a:grpSpLocks/>
          </p:cNvGrpSpPr>
          <p:nvPr/>
        </p:nvGrpSpPr>
        <p:grpSpPr bwMode="auto">
          <a:xfrm>
            <a:off x="2569071" y="2579312"/>
            <a:ext cx="6427395" cy="792083"/>
            <a:chOff x="1039465" y="4756967"/>
            <a:chExt cx="5107436" cy="65323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D73D119-06DF-47F7-BABB-5A88E3BBC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65" y="4756967"/>
              <a:ext cx="1399596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996">
                  <a:solidFill>
                    <a:srgbClr val="000000"/>
                  </a:solidFill>
                  <a:latin typeface="Corbel" panose="020B0503020204020204" pitchFamily="34" charset="0"/>
                </a:rPr>
                <a:t>HadoopRDD</a:t>
              </a:r>
            </a:p>
            <a:p>
              <a:pPr algn="ctr" eaLnBrk="1" hangingPunct="1">
                <a:defRPr/>
              </a:pPr>
              <a:r>
                <a:rPr lang="en-US" altLang="en-US" sz="1542">
                  <a:solidFill>
                    <a:srgbClr val="000000"/>
                  </a:solidFill>
                  <a:latin typeface="Corbel" panose="020B0503020204020204" pitchFamily="34" charset="0"/>
                </a:rPr>
                <a:t>path = hdfs://…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536CE85-5751-4F6D-B92C-45002AF07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3385" y="4756967"/>
              <a:ext cx="1399596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/>
            <a:p>
              <a:pPr algn="ctr" defTabSz="828941">
                <a:defRPr/>
              </a:pPr>
              <a:r>
                <a:rPr lang="en-US" sz="1996" kern="0" dirty="0" err="1">
                  <a:solidFill>
                    <a:sysClr val="windowText" lastClr="000000"/>
                  </a:solidFill>
                  <a:latin typeface="Corbel"/>
                </a:rPr>
                <a:t>FilteredRDD</a:t>
              </a:r>
              <a:endParaRPr lang="en-US" sz="1996" kern="0" dirty="0">
                <a:solidFill>
                  <a:sysClr val="windowText" lastClr="000000"/>
                </a:solidFill>
                <a:latin typeface="Corbel"/>
              </a:endParaRPr>
            </a:p>
            <a:p>
              <a:pPr algn="ctr" defTabSz="828941">
                <a:defRPr/>
              </a:pPr>
              <a:r>
                <a:rPr lang="en-US" sz="1542" kern="0" dirty="0" err="1">
                  <a:solidFill>
                    <a:sysClr val="windowText" lastClr="000000"/>
                  </a:solidFill>
                  <a:latin typeface="Corbel"/>
                </a:rPr>
                <a:t>func</a:t>
              </a:r>
              <a:r>
                <a:rPr lang="en-US" sz="1542" kern="0" dirty="0">
                  <a:solidFill>
                    <a:sysClr val="windowText" lastClr="000000"/>
                  </a:solidFill>
                  <a:latin typeface="Corbel"/>
                </a:rPr>
                <a:t> = _.contains(...)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7CC4FBD-06AC-49E5-8D89-AE92A8CD3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7305" y="4756967"/>
              <a:ext cx="1399596" cy="65323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E5EEFF"/>
                </a:gs>
                <a:gs pos="64999">
                  <a:srgbClr val="BFD5FF"/>
                </a:gs>
                <a:gs pos="100000">
                  <a:srgbClr val="A3C4FF"/>
                </a:gs>
              </a:gsLst>
              <a:lin ang="5400000" scaled="1"/>
            </a:gradFill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</p:spPr>
          <p:txBody>
            <a:bodyPr lIns="0" rIns="0"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1996">
                  <a:solidFill>
                    <a:srgbClr val="000000"/>
                  </a:solidFill>
                  <a:latin typeface="Corbel" panose="020B0503020204020204" pitchFamily="34" charset="0"/>
                </a:rPr>
                <a:t>MappedRDD</a:t>
              </a:r>
            </a:p>
            <a:p>
              <a:pPr algn="ctr" eaLnBrk="1" hangingPunct="1">
                <a:defRPr/>
              </a:pPr>
              <a:r>
                <a:rPr lang="en-US" altLang="en-US" sz="1542">
                  <a:solidFill>
                    <a:srgbClr val="000000"/>
                  </a:solidFill>
                  <a:latin typeface="Corbel" panose="020B0503020204020204" pitchFamily="34" charset="0"/>
                </a:rPr>
                <a:t>func = _.split(…)</a:t>
              </a:r>
            </a:p>
          </p:txBody>
        </p:sp>
        <p:cxnSp>
          <p:nvCxnSpPr>
            <p:cNvPr id="51210" name="Straight Arrow Connector 9">
              <a:extLst>
                <a:ext uri="{FF2B5EF4-FFF2-40B4-BE49-F238E27FC236}">
                  <a16:creationId xmlns:a16="http://schemas.microsoft.com/office/drawing/2014/main" id="{E2EB9655-C000-6BF4-0E32-5AF2E8EB6CEC}"/>
                </a:ext>
              </a:extLst>
            </p:cNvPr>
            <p:cNvCxnSpPr>
              <a:cxnSpLocks noChangeShapeType="1"/>
              <a:stCxn id="8" idx="1"/>
              <a:endCxn id="7" idx="3"/>
            </p:cNvCxnSpPr>
            <p:nvPr/>
          </p:nvCxnSpPr>
          <p:spPr bwMode="auto">
            <a:xfrm rot="10800000">
              <a:off x="2438705" y="5083584"/>
              <a:ext cx="45485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211" name="Straight Arrow Connector 10">
              <a:extLst>
                <a:ext uri="{FF2B5EF4-FFF2-40B4-BE49-F238E27FC236}">
                  <a16:creationId xmlns:a16="http://schemas.microsoft.com/office/drawing/2014/main" id="{7ED09B3A-BE35-52A1-3660-95E0024C8973}"/>
                </a:ext>
              </a:extLst>
            </p:cNvPr>
            <p:cNvCxnSpPr>
              <a:cxnSpLocks noChangeShapeType="1"/>
              <a:stCxn id="9" idx="1"/>
              <a:endCxn id="8" idx="3"/>
            </p:cNvCxnSpPr>
            <p:nvPr/>
          </p:nvCxnSpPr>
          <p:spPr bwMode="auto">
            <a:xfrm rot="10800000">
              <a:off x="4292803" y="5083584"/>
              <a:ext cx="454858" cy="1588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1206" name="TextBox 11">
            <a:extLst>
              <a:ext uri="{FF2B5EF4-FFF2-40B4-BE49-F238E27FC236}">
                <a16:creationId xmlns:a16="http://schemas.microsoft.com/office/drawing/2014/main" id="{4B09BACD-BF8F-9C9E-AB85-C1917B07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209" y="1337902"/>
            <a:ext cx="6868082" cy="83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messages = textFile(...).</a:t>
            </a:r>
            <a:r>
              <a:rPr lang="en-US" altLang="en-US" sz="1633">
                <a:solidFill>
                  <a:srgbClr val="3366FF"/>
                </a:solidFill>
                <a:latin typeface="Lucida Console" panose="020B0609040504020204" pitchFamily="49" charset="0"/>
              </a:rPr>
              <a:t>filter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33">
                <a:solidFill>
                  <a:srgbClr val="FF0080"/>
                </a:solidFill>
                <a:latin typeface="Lucida Console" panose="020B0609040504020204" pitchFamily="49" charset="0"/>
              </a:rPr>
              <a:t>_.contains(“error”)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en-US" sz="1633">
                <a:latin typeface="Lucida Console" panose="020B0609040504020204" pitchFamily="49" charset="0"/>
              </a:rPr>
              <a:t>                        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.</a:t>
            </a:r>
            <a:r>
              <a:rPr lang="en-US" altLang="en-US" sz="1633">
                <a:solidFill>
                  <a:srgbClr val="3366FF"/>
                </a:solidFill>
                <a:latin typeface="Lucida Console" panose="020B0609040504020204" pitchFamily="49" charset="0"/>
              </a:rPr>
              <a:t>map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altLang="en-US" sz="1633">
                <a:solidFill>
                  <a:srgbClr val="FF0080"/>
                </a:solidFill>
                <a:latin typeface="Lucida Console" panose="020B0609040504020204" pitchFamily="49" charset="0"/>
              </a:rPr>
              <a:t>_.split(‘\t’)(2)</a:t>
            </a:r>
            <a:r>
              <a:rPr lang="en-US" altLang="en-US" sz="1633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altLang="en-US" sz="1633">
                <a:latin typeface="Lucida Console" panose="020B0609040504020204" pitchFamily="49" charset="0"/>
              </a:rPr>
              <a:t>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3">
            <a:extLst>
              <a:ext uri="{FF2B5EF4-FFF2-40B4-BE49-F238E27FC236}">
                <a16:creationId xmlns:a16="http://schemas.microsoft.com/office/drawing/2014/main" id="{9308DFEB-EA42-CB3C-C35D-2FCC01A3A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189" y="881373"/>
            <a:ext cx="8653868" cy="5743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7094AC1-3D82-42F3-9F16-791F8E4F4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1656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What is Spark?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21821-6900-3E45-25F4-4A769D336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664816"/>
            <a:ext cx="8639467" cy="4922437"/>
          </a:xfrm>
        </p:spPr>
        <p:txBody>
          <a:bodyPr>
            <a:normAutofit lnSpcReduction="10000"/>
          </a:bodyPr>
          <a:lstStyle/>
          <a:p>
            <a:r>
              <a:rPr lang="en-US" altLang="en-US" sz="2540"/>
              <a:t>Not a modified version of Hadoop</a:t>
            </a:r>
          </a:p>
          <a:p>
            <a:endParaRPr lang="en-US" altLang="en-US" sz="2540"/>
          </a:p>
          <a:p>
            <a:r>
              <a:rPr lang="en-US" altLang="en-US" sz="2540"/>
              <a:t>Separate, fast, MapReduce-like engine</a:t>
            </a:r>
          </a:p>
          <a:p>
            <a:pPr lvl="1"/>
            <a:r>
              <a:rPr lang="en-US" altLang="en-US" sz="2540">
                <a:solidFill>
                  <a:srgbClr val="FF0000"/>
                </a:solidFill>
              </a:rPr>
              <a:t>In-memory data storage for very fast iterative queries</a:t>
            </a:r>
          </a:p>
          <a:p>
            <a:pPr lvl="1"/>
            <a:r>
              <a:rPr lang="en-US" altLang="en-US" sz="2540">
                <a:solidFill>
                  <a:srgbClr val="FF0000"/>
                </a:solidFill>
              </a:rPr>
              <a:t>General </a:t>
            </a:r>
            <a:r>
              <a:rPr lang="en-US" altLang="en-US" sz="2540"/>
              <a:t>execution graphs and powerful optimizations</a:t>
            </a:r>
          </a:p>
          <a:p>
            <a:pPr lvl="1"/>
            <a:r>
              <a:rPr lang="en-US" altLang="en-US" sz="2540"/>
              <a:t>Up to 40x faster than Hadoop</a:t>
            </a:r>
          </a:p>
          <a:p>
            <a:endParaRPr lang="en-US" altLang="en-US" sz="2540"/>
          </a:p>
          <a:p>
            <a:r>
              <a:rPr lang="en-US" altLang="en-US" sz="2540"/>
              <a:t>Spark was published in the following conference.</a:t>
            </a:r>
          </a:p>
          <a:p>
            <a:pPr lvl="1"/>
            <a:r>
              <a:rPr lang="en-US" altLang="en-US" sz="1814"/>
              <a:t>Matei Zeharia, Mosharaf Chowdhury, Tathagata Das, et al., </a:t>
            </a:r>
            <a:r>
              <a:rPr lang="en-US" altLang="en-US" sz="1814" i="1"/>
              <a:t>Resilient Distributed Datasets: A Fault-Tolerant Abstraction for In-Memory Cluster Computing</a:t>
            </a:r>
            <a:r>
              <a:rPr lang="en-US" altLang="en-US" sz="1814"/>
              <a:t>, NSDI 2012.</a:t>
            </a:r>
          </a:p>
          <a:p>
            <a:pPr lvl="2"/>
            <a:r>
              <a:rPr lang="en-US" altLang="en-US" sz="1814"/>
              <a:t>NSDI is the top conference for networking systems. This paper won the best paper award for 2012.</a:t>
            </a:r>
          </a:p>
          <a:p>
            <a:endParaRPr lang="en-US" altLang="en-US" sz="2540"/>
          </a:p>
          <a:p>
            <a:endParaRPr lang="en-US" altLang="en-US" sz="254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3">
            <a:extLst>
              <a:ext uri="{FF2B5EF4-FFF2-40B4-BE49-F238E27FC236}">
                <a16:creationId xmlns:a16="http://schemas.microsoft.com/office/drawing/2014/main" id="{5E8BE2D8-CC84-346E-D6CC-3FA5ABA89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242" y="1012428"/>
            <a:ext cx="8404722" cy="5618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32D5F08-925F-486D-4AB1-5E0D83AF3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AU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F07E3100-6431-087D-433C-143C67330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AU" altLang="en-US"/>
          </a:p>
        </p:txBody>
      </p:sp>
      <p:pic>
        <p:nvPicPr>
          <p:cNvPr id="35844" name="Picture 3">
            <a:extLst>
              <a:ext uri="{FF2B5EF4-FFF2-40B4-BE49-F238E27FC236}">
                <a16:creationId xmlns:a16="http://schemas.microsoft.com/office/drawing/2014/main" id="{995484A7-9105-D711-907E-D093709EE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44" y="816566"/>
            <a:ext cx="9111836" cy="4815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BF208AE2-15F1-53BB-DA4B-1CFB1A34D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Hadoop Compatibility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7169B-9697-B1F9-CEAC-4D67CAA622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Spark can read/write to any storage system / format that has a plugin for Hadoop!</a:t>
            </a:r>
          </a:p>
          <a:p>
            <a:pPr lvl="1"/>
            <a:r>
              <a:rPr lang="en-US" altLang="en-US" sz="2540"/>
              <a:t>Examples: HDFS, S3, HBase, Cassandra, Avro, SequenceFile</a:t>
            </a:r>
          </a:p>
          <a:p>
            <a:pPr lvl="1"/>
            <a:r>
              <a:rPr lang="en-US" altLang="en-US" sz="2540"/>
              <a:t>Reuses Hadoop’s InputFormat and OutputFormat APIs</a:t>
            </a:r>
          </a:p>
          <a:p>
            <a:pPr lvl="1"/>
            <a:endParaRPr lang="en-US" altLang="en-US" sz="2540"/>
          </a:p>
          <a:p>
            <a:r>
              <a:rPr lang="en-US" altLang="en-US" sz="2540"/>
              <a:t>APIs like </a:t>
            </a:r>
            <a:r>
              <a:rPr lang="en-US" altLang="en-US" sz="2540">
                <a:latin typeface="Consolas" panose="020B0609020204030204" pitchFamily="49" charset="0"/>
              </a:rPr>
              <a:t>SparkContext.textFile</a:t>
            </a:r>
            <a:r>
              <a:rPr lang="en-US" altLang="en-US" sz="2540"/>
              <a:t> support filesystems, while </a:t>
            </a:r>
            <a:r>
              <a:rPr lang="en-US" altLang="en-US" sz="2540">
                <a:latin typeface="Consolas" panose="020B0609020204030204" pitchFamily="49" charset="0"/>
              </a:rPr>
              <a:t>SparkContext.hadoopRDD</a:t>
            </a:r>
            <a:r>
              <a:rPr lang="en-US" altLang="en-US" sz="2540"/>
              <a:t> allows passing any Hadoop JobConf to configure an input source</a:t>
            </a:r>
          </a:p>
          <a:p>
            <a:endParaRPr lang="en-US" altLang="en-US" sz="254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975D1F5E-5883-BAB5-637F-A70C2D4E3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Spark Software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400A48-C931-4668-B798-E73196555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615" y="4052586"/>
            <a:ext cx="1333580" cy="976423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2268" kern="0" dirty="0">
                <a:solidFill>
                  <a:sysClr val="window" lastClr="FFFFFF"/>
                </a:solidFill>
                <a:latin typeface="Corbel"/>
              </a:rPr>
              <a:t>Local mode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64778-2554-4390-A230-504371404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6614" y="3290747"/>
            <a:ext cx="5894539" cy="635106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2268" kern="0" dirty="0">
                <a:solidFill>
                  <a:sysClr val="window" lastClr="FFFFFF"/>
                </a:solidFill>
                <a:latin typeface="Corbel"/>
              </a:rPr>
              <a:t>Spark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824B4C-2109-49C8-84C6-2E48C1AAD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850" y="2073818"/>
            <a:ext cx="1715220" cy="1088754"/>
          </a:xfrm>
          <a:prstGeom prst="rect">
            <a:avLst/>
          </a:prstGeom>
          <a:gradFill rotWithShape="1">
            <a:gsLst>
              <a:gs pos="0">
                <a:srgbClr val="A9E670"/>
              </a:gs>
              <a:gs pos="100000">
                <a:srgbClr val="86B637"/>
              </a:gs>
            </a:gsLst>
            <a:lin ang="5400000"/>
          </a:gradFill>
          <a:ln w="9525">
            <a:solidFill>
              <a:srgbClr val="86B637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2268" kern="0" dirty="0" err="1">
                <a:solidFill>
                  <a:sysClr val="window" lastClr="FFFFFF"/>
                </a:solidFill>
                <a:latin typeface="Corbel"/>
              </a:rPr>
              <a:t>GraphX</a:t>
            </a:r>
            <a:endParaRPr lang="en-US" sz="2268" kern="0" dirty="0">
              <a:solidFill>
                <a:sysClr val="window" lastClr="FFFFFF"/>
              </a:solidFill>
              <a:latin typeface="Corbe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BFB16-7193-4CC8-BF0D-536060EA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1015" y="2085340"/>
            <a:ext cx="1718101" cy="1088754"/>
          </a:xfrm>
          <a:prstGeom prst="rect">
            <a:avLst/>
          </a:prstGeom>
          <a:gradFill rotWithShape="1">
            <a:gsLst>
              <a:gs pos="0">
                <a:srgbClr val="A9E670"/>
              </a:gs>
              <a:gs pos="100000">
                <a:srgbClr val="86B637"/>
              </a:gs>
            </a:gsLst>
            <a:lin ang="5400000"/>
          </a:gradFill>
          <a:ln w="9525">
            <a:solidFill>
              <a:srgbClr val="86B637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2268" kern="0" dirty="0">
                <a:solidFill>
                  <a:sysClr val="window" lastClr="FFFFFF"/>
                </a:solidFill>
                <a:latin typeface="Corbel"/>
              </a:rPr>
              <a:t>Shark</a:t>
            </a:r>
            <a:br>
              <a:rPr lang="en-US" sz="2268" kern="0" dirty="0">
                <a:solidFill>
                  <a:sysClr val="window" lastClr="FFFFFF"/>
                </a:solidFill>
                <a:latin typeface="Corbel"/>
              </a:rPr>
            </a:br>
            <a:r>
              <a:rPr lang="en-US" sz="1814" kern="0" dirty="0">
                <a:solidFill>
                  <a:sysClr val="window" lastClr="FFFFFF"/>
                </a:solidFill>
                <a:latin typeface="Corbel"/>
              </a:rPr>
              <a:t>(Hive on Spark)</a:t>
            </a:r>
          </a:p>
        </p:txBody>
      </p:sp>
      <p:sp>
        <p:nvSpPr>
          <p:cNvPr id="37895" name="TextBox 7">
            <a:extLst>
              <a:ext uri="{FF2B5EF4-FFF2-40B4-BE49-F238E27FC236}">
                <a16:creationId xmlns:a16="http://schemas.microsoft.com/office/drawing/2014/main" id="{49B74BB0-87CF-6A4D-0310-788869F15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3186" y="2769412"/>
            <a:ext cx="473579" cy="502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722" b="1">
                <a:solidFill>
                  <a:srgbClr val="BFBFBF"/>
                </a:solidFill>
                <a:latin typeface="Corbel" panose="020B0503020204020204" pitchFamily="34" charset="0"/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2DBF4D-1F19-490D-B367-FA96B7669C5E}"/>
              </a:ext>
            </a:extLst>
          </p:cNvPr>
          <p:cNvSpPr/>
          <p:nvPr/>
        </p:nvSpPr>
        <p:spPr>
          <a:xfrm>
            <a:off x="6500683" y="2082459"/>
            <a:ext cx="1676336" cy="1090195"/>
          </a:xfrm>
          <a:prstGeom prst="rect">
            <a:avLst/>
          </a:prstGeom>
          <a:gradFill flip="none" rotWithShape="1">
            <a:gsLst>
              <a:gs pos="0">
                <a:srgbClr val="86B637">
                  <a:alpha val="73000"/>
                </a:srgbClr>
              </a:gs>
              <a:gs pos="100000">
                <a:srgbClr val="A9E670">
                  <a:alpha val="73000"/>
                </a:srgbClr>
              </a:gs>
            </a:gsLst>
            <a:lin ang="16200000" scaled="0"/>
            <a:tileRect/>
          </a:gradFill>
          <a:ln w="19050" cap="flat" cmpd="sng" algn="ctr">
            <a:solidFill>
              <a:schemeClr val="accent3">
                <a:lumMod val="75000"/>
              </a:schemeClr>
            </a:solidFill>
            <a:prstDash val="dash"/>
            <a:headEnd type="none" w="med" len="med"/>
            <a:tailEnd type="none"/>
          </a:ln>
          <a:effectLst/>
        </p:spPr>
        <p:txBody>
          <a:bodyPr lIns="0" tIns="41446" rIns="0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n-US" altLang="en-US" sz="2268">
                <a:solidFill>
                  <a:srgbClr val="FFFFFF"/>
                </a:solidFill>
                <a:latin typeface="Corbel" panose="020B0503020204020204" pitchFamily="34" charset="0"/>
              </a:rPr>
              <a:t>Streaming Spark</a:t>
            </a:r>
            <a:endParaRPr lang="en-US" altLang="en-US" sz="1814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C7888-E8A9-4CC1-A7A9-6763D9DB6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2770" y="4056907"/>
            <a:ext cx="1316298" cy="974982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2268" kern="0" dirty="0">
                <a:solidFill>
                  <a:sysClr val="window" lastClr="FFFFFF"/>
                </a:solidFill>
                <a:latin typeface="Corbel"/>
              </a:rPr>
              <a:t>EC2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70106-0333-48EF-B586-9354C0D70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959" y="4056907"/>
            <a:ext cx="1422869" cy="974982"/>
          </a:xfrm>
          <a:prstGeom prst="rect">
            <a:avLst/>
          </a:prstGeom>
          <a:gradFill rotWithShape="1">
            <a:gsLst>
              <a:gs pos="0">
                <a:srgbClr val="C8B0ED"/>
              </a:gs>
              <a:gs pos="100000">
                <a:srgbClr val="7F5BAB"/>
              </a:gs>
            </a:gsLst>
            <a:lin ang="5400000"/>
          </a:gradFill>
          <a:ln w="9525">
            <a:solidFill>
              <a:srgbClr val="7D60A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2268" kern="0" dirty="0">
                <a:solidFill>
                  <a:sysClr val="window" lastClr="FFFFFF"/>
                </a:solidFill>
                <a:latin typeface="Corbel"/>
              </a:rPr>
              <a:t>Apache Mesos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7C8FE-768A-4665-AC4C-5C1349F61E97}"/>
              </a:ext>
            </a:extLst>
          </p:cNvPr>
          <p:cNvSpPr/>
          <p:nvPr/>
        </p:nvSpPr>
        <p:spPr>
          <a:xfrm>
            <a:off x="7239481" y="4056907"/>
            <a:ext cx="1451672" cy="974982"/>
          </a:xfrm>
          <a:prstGeom prst="rect">
            <a:avLst/>
          </a:prstGeom>
          <a:gradFill flip="none" rotWithShape="1">
            <a:gsLst>
              <a:gs pos="0">
                <a:srgbClr val="8064A2">
                  <a:tint val="100000"/>
                  <a:shade val="100000"/>
                  <a:satMod val="130000"/>
                  <a:alpha val="73000"/>
                </a:srgbClr>
              </a:gs>
              <a:gs pos="100000">
                <a:srgbClr val="8064A2">
                  <a:tint val="50000"/>
                  <a:shade val="100000"/>
                  <a:satMod val="350000"/>
                  <a:alpha val="73000"/>
                </a:srgbClr>
              </a:gs>
            </a:gsLst>
            <a:lin ang="16200000" scaled="0"/>
            <a:tileRect/>
          </a:gradFill>
          <a:ln w="19050" cap="flat" cmpd="sng" algn="ctr">
            <a:solidFill>
              <a:schemeClr val="accent4">
                <a:lumMod val="75000"/>
              </a:schemeClr>
            </a:solidFill>
            <a:prstDash val="dash"/>
            <a:headEnd type="none" w="med" len="med"/>
            <a:tailEnd type="none"/>
          </a:ln>
          <a:effectLst/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2268" kern="0" dirty="0">
                <a:solidFill>
                  <a:sysClr val="window" lastClr="FFFFFF"/>
                </a:solidFill>
                <a:latin typeface="Corbel"/>
              </a:rPr>
              <a:t>YARN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43D6BD28-EC17-D98B-FE44-9B0310371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Awesome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CBA7B-9BCC-4718-3CBE-4F9C6028FA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903"/>
              <a:t>Supports the following APIs</a:t>
            </a:r>
          </a:p>
          <a:p>
            <a:pPr lvl="1"/>
            <a:r>
              <a:rPr lang="en-US" altLang="en-US" sz="2903"/>
              <a:t>Scala</a:t>
            </a:r>
          </a:p>
          <a:p>
            <a:pPr lvl="1"/>
            <a:r>
              <a:rPr lang="en-US" altLang="en-US" sz="2903"/>
              <a:t>Java</a:t>
            </a:r>
          </a:p>
          <a:p>
            <a:pPr lvl="1"/>
            <a:r>
              <a:rPr lang="en-US" altLang="en-US" sz="2903"/>
              <a:t>Python</a:t>
            </a:r>
          </a:p>
          <a:p>
            <a:r>
              <a:rPr lang="en-US" altLang="en-US" sz="2903"/>
              <a:t>Interactive shell</a:t>
            </a:r>
          </a:p>
          <a:p>
            <a:r>
              <a:rPr lang="en-US" altLang="en-US" sz="2903"/>
              <a:t>Scala is a really nice way to write programs!</a:t>
            </a:r>
          </a:p>
          <a:p>
            <a:r>
              <a:rPr lang="en-US" altLang="en-US" sz="2903"/>
              <a:t>I totally recommend that you program Spark using  Scala  </a:t>
            </a:r>
          </a:p>
          <a:p>
            <a:r>
              <a:rPr lang="en-US" altLang="en-US" sz="2903"/>
              <a:t>Before talking about the awesome Scala API we will first talk about what makes Spark so fast. </a:t>
            </a:r>
          </a:p>
          <a:p>
            <a:endParaRPr lang="en-US" altLang="en-US" sz="2903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B4E7FF06-BD30-F9A0-44D2-A40CB51C7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6296" y="750319"/>
            <a:ext cx="8141174" cy="691273"/>
          </a:xfrm>
        </p:spPr>
        <p:txBody>
          <a:bodyPr/>
          <a:lstStyle/>
          <a:p>
            <a:r>
              <a:rPr lang="en-US" altLang="en-US" sz="3266"/>
              <a:t>Data Sharing in MapReduce</a:t>
            </a:r>
          </a:p>
        </p:txBody>
      </p:sp>
      <p:sp>
        <p:nvSpPr>
          <p:cNvPr id="94" name="Can 93">
            <a:extLst>
              <a:ext uri="{FF2B5EF4-FFF2-40B4-BE49-F238E27FC236}">
                <a16:creationId xmlns:a16="http://schemas.microsoft.com/office/drawing/2014/main" id="{F9C43682-A387-4FF4-872F-FB5A42A75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240" y="1788669"/>
            <a:ext cx="709995" cy="747439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996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cxnSp>
        <p:nvCxnSpPr>
          <p:cNvPr id="39940" name="Straight Arrow Connector 94">
            <a:extLst>
              <a:ext uri="{FF2B5EF4-FFF2-40B4-BE49-F238E27FC236}">
                <a16:creationId xmlns:a16="http://schemas.microsoft.com/office/drawing/2014/main" id="{4E019127-33AF-CA89-D332-CB1A02DE05C2}"/>
              </a:ext>
            </a:extLst>
          </p:cNvPr>
          <p:cNvCxnSpPr>
            <a:cxnSpLocks noChangeShapeType="1"/>
            <a:stCxn id="94" idx="4"/>
            <a:endCxn id="96" idx="1"/>
          </p:cNvCxnSpPr>
          <p:nvPr/>
        </p:nvCxnSpPr>
        <p:spPr bwMode="auto">
          <a:xfrm>
            <a:off x="3371235" y="2163108"/>
            <a:ext cx="488211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66306B9-1AFE-4B4D-96C2-247D02728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9446" y="1960047"/>
            <a:ext cx="825207" cy="406123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996" kern="0" dirty="0" err="1">
                <a:solidFill>
                  <a:sysClr val="window" lastClr="FFFFFF"/>
                </a:solidFill>
                <a:latin typeface="Corbel"/>
              </a:rPr>
              <a:t>iter</a:t>
            </a:r>
            <a:r>
              <a:rPr lang="en-US" sz="1996" kern="0" dirty="0">
                <a:solidFill>
                  <a:sysClr val="window" lastClr="FFFFFF"/>
                </a:solidFill>
                <a:latin typeface="Corbel"/>
              </a:rPr>
              <a:t>. 1</a:t>
            </a:r>
          </a:p>
        </p:txBody>
      </p:sp>
      <p:cxnSp>
        <p:nvCxnSpPr>
          <p:cNvPr id="39942" name="Straight Arrow Connector 96">
            <a:extLst>
              <a:ext uri="{FF2B5EF4-FFF2-40B4-BE49-F238E27FC236}">
                <a16:creationId xmlns:a16="http://schemas.microsoft.com/office/drawing/2014/main" id="{A6D470FB-48A0-DD0E-B325-AF1E1ECE35F6}"/>
              </a:ext>
            </a:extLst>
          </p:cNvPr>
          <p:cNvCxnSpPr>
            <a:cxnSpLocks noChangeShapeType="1"/>
            <a:stCxn id="96" idx="3"/>
          </p:cNvCxnSpPr>
          <p:nvPr/>
        </p:nvCxnSpPr>
        <p:spPr bwMode="auto">
          <a:xfrm>
            <a:off x="4684653" y="2163108"/>
            <a:ext cx="45076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3" name="Straight Arrow Connector 97">
            <a:extLst>
              <a:ext uri="{FF2B5EF4-FFF2-40B4-BE49-F238E27FC236}">
                <a16:creationId xmlns:a16="http://schemas.microsoft.com/office/drawing/2014/main" id="{0E813475-1DF6-1B44-E00D-0AA40E21DC84}"/>
              </a:ext>
            </a:extLst>
          </p:cNvPr>
          <p:cNvCxnSpPr>
            <a:cxnSpLocks noChangeShapeType="1"/>
            <a:endCxn id="99" idx="1"/>
          </p:cNvCxnSpPr>
          <p:nvPr/>
        </p:nvCxnSpPr>
        <p:spPr bwMode="auto">
          <a:xfrm flipV="1">
            <a:off x="5848295" y="2163108"/>
            <a:ext cx="488211" cy="432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72994FED-0D80-49B0-8579-AD926053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06" y="1960047"/>
            <a:ext cx="825207" cy="406123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996" kern="0" dirty="0" err="1">
                <a:solidFill>
                  <a:sysClr val="window" lastClr="FFFFFF"/>
                </a:solidFill>
                <a:latin typeface="Corbel"/>
              </a:rPr>
              <a:t>iter</a:t>
            </a:r>
            <a:r>
              <a:rPr lang="en-US" sz="1996" kern="0" dirty="0">
                <a:solidFill>
                  <a:sysClr val="window" lastClr="FFFFFF"/>
                </a:solidFill>
                <a:latin typeface="Corbel"/>
              </a:rPr>
              <a:t>. 2</a:t>
            </a:r>
          </a:p>
        </p:txBody>
      </p:sp>
      <p:cxnSp>
        <p:nvCxnSpPr>
          <p:cNvPr id="39945" name="Straight Arrow Connector 99">
            <a:extLst>
              <a:ext uri="{FF2B5EF4-FFF2-40B4-BE49-F238E27FC236}">
                <a16:creationId xmlns:a16="http://schemas.microsoft.com/office/drawing/2014/main" id="{0D1122C4-89BD-A62D-F234-333FDB28620E}"/>
              </a:ext>
            </a:extLst>
          </p:cNvPr>
          <p:cNvCxnSpPr>
            <a:cxnSpLocks noChangeShapeType="1"/>
            <a:stCxn id="99" idx="3"/>
          </p:cNvCxnSpPr>
          <p:nvPr/>
        </p:nvCxnSpPr>
        <p:spPr bwMode="auto">
          <a:xfrm>
            <a:off x="7161713" y="2163108"/>
            <a:ext cx="45076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6" name="Straight Arrow Connector 100">
            <a:extLst>
              <a:ext uri="{FF2B5EF4-FFF2-40B4-BE49-F238E27FC236}">
                <a16:creationId xmlns:a16="http://schemas.microsoft.com/office/drawing/2014/main" id="{54A862BC-3ABF-D547-B155-0D5EBDF652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09513" y="2167428"/>
            <a:ext cx="48821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947" name="TextBox 101">
            <a:extLst>
              <a:ext uri="{FF2B5EF4-FFF2-40B4-BE49-F238E27FC236}">
                <a16:creationId xmlns:a16="http://schemas.microsoft.com/office/drawing/2014/main" id="{6E03778F-2F46-CF19-4108-823FDDC5B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845" y="1964367"/>
            <a:ext cx="659589" cy="3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996" b="1">
                <a:solidFill>
                  <a:srgbClr val="000000"/>
                </a:solidFill>
                <a:latin typeface="Corbel" panose="020B0503020204020204" pitchFamily="34" charset="0"/>
              </a:rPr>
              <a:t>.  .  .</a:t>
            </a:r>
          </a:p>
        </p:txBody>
      </p:sp>
      <p:sp>
        <p:nvSpPr>
          <p:cNvPr id="39948" name="TextBox 102">
            <a:extLst>
              <a:ext uri="{FF2B5EF4-FFF2-40B4-BE49-F238E27FC236}">
                <a16:creationId xmlns:a16="http://schemas.microsoft.com/office/drawing/2014/main" id="{FCDCF6D0-97DC-704F-4A63-1059118CA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878" y="2714686"/>
            <a:ext cx="722044" cy="3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996">
                <a:solidFill>
                  <a:srgbClr val="000000"/>
                </a:solidFill>
                <a:latin typeface="Corbel" panose="020B0503020204020204" pitchFamily="34" charset="0"/>
              </a:rPr>
              <a:t>Input</a:t>
            </a:r>
          </a:p>
        </p:txBody>
      </p:sp>
      <p:sp>
        <p:nvSpPr>
          <p:cNvPr id="39949" name="TextBox 103">
            <a:extLst>
              <a:ext uri="{FF2B5EF4-FFF2-40B4-BE49-F238E27FC236}">
                <a16:creationId xmlns:a16="http://schemas.microsoft.com/office/drawing/2014/main" id="{7893D134-F1EB-4C11-3A52-001D41A10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010" y="1404148"/>
            <a:ext cx="669145" cy="5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  <a:t>HDFS</a:t>
            </a:r>
            <a:b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</a:br>
            <a: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  <a:t>read</a:t>
            </a:r>
          </a:p>
        </p:txBody>
      </p:sp>
      <p:sp>
        <p:nvSpPr>
          <p:cNvPr id="39950" name="TextBox 104">
            <a:extLst>
              <a:ext uri="{FF2B5EF4-FFF2-40B4-BE49-F238E27FC236}">
                <a16:creationId xmlns:a16="http://schemas.microsoft.com/office/drawing/2014/main" id="{36381DAD-CF5C-0775-0C9C-5F43F6887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3061" y="1404148"/>
            <a:ext cx="669145" cy="5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  <a:t>HDFS</a:t>
            </a:r>
            <a:b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</a:br>
            <a: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  <a:t>write</a:t>
            </a:r>
          </a:p>
        </p:txBody>
      </p:sp>
      <p:sp>
        <p:nvSpPr>
          <p:cNvPr id="39951" name="TextBox 105">
            <a:extLst>
              <a:ext uri="{FF2B5EF4-FFF2-40B4-BE49-F238E27FC236}">
                <a16:creationId xmlns:a16="http://schemas.microsoft.com/office/drawing/2014/main" id="{25F35418-5743-CEDD-3DA6-18360DD9D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9350" y="1404148"/>
            <a:ext cx="669145" cy="5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  <a:t>HDFS</a:t>
            </a:r>
            <a:b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</a:br>
            <a: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  <a:t>read</a:t>
            </a:r>
          </a:p>
        </p:txBody>
      </p:sp>
      <p:sp>
        <p:nvSpPr>
          <p:cNvPr id="39952" name="TextBox 106">
            <a:extLst>
              <a:ext uri="{FF2B5EF4-FFF2-40B4-BE49-F238E27FC236}">
                <a16:creationId xmlns:a16="http://schemas.microsoft.com/office/drawing/2014/main" id="{7AC4332E-7071-C0AA-FF4A-A4B2859AC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0121" y="1404148"/>
            <a:ext cx="669145" cy="5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  <a:t>HDFS</a:t>
            </a:r>
            <a:b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</a:br>
            <a:r>
              <a:rPr lang="en-US" altLang="en-US" sz="1633">
                <a:solidFill>
                  <a:srgbClr val="000000"/>
                </a:solidFill>
                <a:latin typeface="Corbel" panose="020B0503020204020204" pitchFamily="34" charset="0"/>
              </a:rPr>
              <a:t>write</a:t>
            </a:r>
          </a:p>
        </p:txBody>
      </p:sp>
      <p:grpSp>
        <p:nvGrpSpPr>
          <p:cNvPr id="39953" name="Group 107">
            <a:extLst>
              <a:ext uri="{FF2B5EF4-FFF2-40B4-BE49-F238E27FC236}">
                <a16:creationId xmlns:a16="http://schemas.microsoft.com/office/drawing/2014/main" id="{8A65042A-0B60-FA25-46FF-E178EADE1922}"/>
              </a:ext>
            </a:extLst>
          </p:cNvPr>
          <p:cNvGrpSpPr>
            <a:grpSpLocks/>
          </p:cNvGrpSpPr>
          <p:nvPr/>
        </p:nvGrpSpPr>
        <p:grpSpPr bwMode="auto">
          <a:xfrm>
            <a:off x="2764931" y="3037280"/>
            <a:ext cx="5482919" cy="2493448"/>
            <a:chOff x="1060824" y="3276600"/>
            <a:chExt cx="6043706" cy="274827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6867E27-A653-4050-AF41-9CD228F72D57}"/>
                </a:ext>
              </a:extLst>
            </p:cNvPr>
            <p:cNvSpPr txBox="1"/>
            <p:nvPr/>
          </p:nvSpPr>
          <p:spPr>
            <a:xfrm>
              <a:off x="1060824" y="5214735"/>
              <a:ext cx="814920" cy="4402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28941">
                <a:defRPr/>
              </a:pPr>
              <a:r>
                <a:rPr lang="en-US" sz="1996" kern="0" dirty="0">
                  <a:solidFill>
                    <a:sysClr val="windowText" lastClr="000000"/>
                  </a:solidFill>
                  <a:latin typeface="Corbel"/>
                  <a:ea typeface="ＭＳ Ｐゴシック" charset="0"/>
                  <a:cs typeface="Corbel"/>
                </a:rPr>
                <a:t>Input</a:t>
              </a:r>
            </a:p>
          </p:txBody>
        </p:sp>
        <p:cxnSp>
          <p:nvCxnSpPr>
            <p:cNvPr id="39964" name="Straight Arrow Connector 109">
              <a:extLst>
                <a:ext uri="{FF2B5EF4-FFF2-40B4-BE49-F238E27FC236}">
                  <a16:creationId xmlns:a16="http://schemas.microsoft.com/office/drawing/2014/main" id="{3521915B-E409-CDAF-8086-7405EBE317E4}"/>
                </a:ext>
              </a:extLst>
            </p:cNvPr>
            <p:cNvCxnSpPr>
              <a:cxnSpLocks noChangeShapeType="1"/>
              <a:stCxn id="39981" idx="3"/>
              <a:endCxn id="119" idx="1"/>
            </p:cNvCxnSpPr>
            <p:nvPr/>
          </p:nvCxnSpPr>
          <p:spPr bwMode="auto">
            <a:xfrm flipV="1">
              <a:off x="1622181" y="3566054"/>
              <a:ext cx="1838610" cy="121420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5" name="Straight Arrow Connector 110">
              <a:extLst>
                <a:ext uri="{FF2B5EF4-FFF2-40B4-BE49-F238E27FC236}">
                  <a16:creationId xmlns:a16="http://schemas.microsoft.com/office/drawing/2014/main" id="{BE331637-5168-1D88-716E-8E37AE5B6661}"/>
                </a:ext>
              </a:extLst>
            </p:cNvPr>
            <p:cNvCxnSpPr>
              <a:cxnSpLocks noChangeShapeType="1"/>
              <a:stCxn id="39981" idx="3"/>
              <a:endCxn id="120" idx="1"/>
            </p:cNvCxnSpPr>
            <p:nvPr/>
          </p:nvCxnSpPr>
          <p:spPr bwMode="auto">
            <a:xfrm flipV="1">
              <a:off x="1622181" y="4391916"/>
              <a:ext cx="1838610" cy="388344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6" name="Straight Arrow Connector 111">
              <a:extLst>
                <a:ext uri="{FF2B5EF4-FFF2-40B4-BE49-F238E27FC236}">
                  <a16:creationId xmlns:a16="http://schemas.microsoft.com/office/drawing/2014/main" id="{9C2E3A33-A0E3-9FAD-66AE-4C9128358879}"/>
                </a:ext>
              </a:extLst>
            </p:cNvPr>
            <p:cNvCxnSpPr>
              <a:cxnSpLocks noChangeShapeType="1"/>
              <a:stCxn id="39981" idx="3"/>
              <a:endCxn id="121" idx="1"/>
            </p:cNvCxnSpPr>
            <p:nvPr/>
          </p:nvCxnSpPr>
          <p:spPr bwMode="auto">
            <a:xfrm>
              <a:off x="1622181" y="4780260"/>
              <a:ext cx="1838610" cy="423475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7" name="Straight Arrow Connector 112">
              <a:extLst>
                <a:ext uri="{FF2B5EF4-FFF2-40B4-BE49-F238E27FC236}">
                  <a16:creationId xmlns:a16="http://schemas.microsoft.com/office/drawing/2014/main" id="{5015D594-BF47-4943-B33D-3F073616983A}"/>
                </a:ext>
              </a:extLst>
            </p:cNvPr>
            <p:cNvCxnSpPr>
              <a:cxnSpLocks noChangeShapeType="1"/>
              <a:endCxn id="116" idx="1"/>
            </p:cNvCxnSpPr>
            <p:nvPr/>
          </p:nvCxnSpPr>
          <p:spPr bwMode="auto">
            <a:xfrm>
              <a:off x="4949773" y="3566054"/>
              <a:ext cx="568198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8" name="Straight Arrow Connector 113">
              <a:extLst>
                <a:ext uri="{FF2B5EF4-FFF2-40B4-BE49-F238E27FC236}">
                  <a16:creationId xmlns:a16="http://schemas.microsoft.com/office/drawing/2014/main" id="{323E8278-27D2-EFE9-B14A-413D9EC236F1}"/>
                </a:ext>
              </a:extLst>
            </p:cNvPr>
            <p:cNvCxnSpPr>
              <a:cxnSpLocks noChangeShapeType="1"/>
              <a:endCxn id="117" idx="1"/>
            </p:cNvCxnSpPr>
            <p:nvPr/>
          </p:nvCxnSpPr>
          <p:spPr bwMode="auto">
            <a:xfrm>
              <a:off x="4949773" y="4391916"/>
              <a:ext cx="568198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969" name="Straight Arrow Connector 114">
              <a:extLst>
                <a:ext uri="{FF2B5EF4-FFF2-40B4-BE49-F238E27FC236}">
                  <a16:creationId xmlns:a16="http://schemas.microsoft.com/office/drawing/2014/main" id="{9DCB7F57-0604-3A60-3986-0B181CAA9F88}"/>
                </a:ext>
              </a:extLst>
            </p:cNvPr>
            <p:cNvCxnSpPr>
              <a:cxnSpLocks noChangeShapeType="1"/>
              <a:endCxn id="118" idx="1"/>
            </p:cNvCxnSpPr>
            <p:nvPr/>
          </p:nvCxnSpPr>
          <p:spPr bwMode="auto">
            <a:xfrm>
              <a:off x="4949773" y="5205702"/>
              <a:ext cx="568198" cy="0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6" name="Folded Corner 115">
              <a:extLst>
                <a:ext uri="{FF2B5EF4-FFF2-40B4-BE49-F238E27FC236}">
                  <a16:creationId xmlns:a16="http://schemas.microsoft.com/office/drawing/2014/main" id="{28F1A993-BD76-43A6-AB4E-7FF9C5FC4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378" y="3276600"/>
              <a:ext cx="492109" cy="579377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17" name="Folded Corner 116">
              <a:extLst>
                <a:ext uri="{FF2B5EF4-FFF2-40B4-BE49-F238E27FC236}">
                  <a16:creationId xmlns:a16="http://schemas.microsoft.com/office/drawing/2014/main" id="{98B846A8-3363-48E1-AF3B-C884B6F05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378" y="4102014"/>
              <a:ext cx="492109" cy="579377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18" name="Folded Corner 117">
              <a:extLst>
                <a:ext uri="{FF2B5EF4-FFF2-40B4-BE49-F238E27FC236}">
                  <a16:creationId xmlns:a16="http://schemas.microsoft.com/office/drawing/2014/main" id="{71D13D89-ABCB-4807-828B-6C20396AB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378" y="4916316"/>
              <a:ext cx="492109" cy="579378"/>
            </a:xfrm>
            <a:prstGeom prst="foldedCorner">
              <a:avLst>
                <a:gd name="adj" fmla="val 16667"/>
              </a:avLst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C8B8006-01CB-4FCB-8AD0-D2516521D4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045" y="3341680"/>
              <a:ext cx="1489026" cy="44762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0" rIns="0" anchor="ctr"/>
            <a:lstStyle/>
            <a:p>
              <a:pPr algn="ctr" defTabSz="828941">
                <a:defRPr/>
              </a:pPr>
              <a:r>
                <a:rPr lang="en-US" sz="1996" kern="0" dirty="0">
                  <a:solidFill>
                    <a:sysClr val="window" lastClr="FFFFFF"/>
                  </a:solidFill>
                  <a:latin typeface="Corbel"/>
                </a:rPr>
                <a:t>query 1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E8778E-81E5-4B68-AD1C-B384FFD4C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045" y="4168682"/>
              <a:ext cx="1489026" cy="44762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0" rIns="0" anchor="ctr"/>
            <a:lstStyle/>
            <a:p>
              <a:pPr algn="ctr" defTabSz="828941">
                <a:defRPr/>
              </a:pPr>
              <a:r>
                <a:rPr lang="en-US" sz="1996" kern="0" dirty="0">
                  <a:solidFill>
                    <a:sysClr val="window" lastClr="FFFFFF"/>
                  </a:solidFill>
                  <a:latin typeface="Corbel"/>
                </a:rPr>
                <a:t>query 2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7164BFF1-C540-4E46-8274-B7373074C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045" y="4979809"/>
              <a:ext cx="1489026" cy="447628"/>
            </a:xfrm>
            <a:prstGeom prst="rect">
              <a:avLst/>
            </a:prstGeom>
            <a:gradFill rotWithShape="1">
              <a:gsLst>
                <a:gs pos="0">
                  <a:srgbClr val="9BC1FF"/>
                </a:gs>
                <a:gs pos="100000">
                  <a:srgbClr val="3F80CD"/>
                </a:gs>
              </a:gsLst>
              <a:lin ang="5400000"/>
            </a:gradFill>
            <a:ln w="9525">
              <a:solidFill>
                <a:srgbClr val="4A7EBB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lIns="0" rIns="0" anchor="ctr"/>
            <a:lstStyle/>
            <a:p>
              <a:pPr algn="ctr" defTabSz="828941">
                <a:defRPr/>
              </a:pPr>
              <a:r>
                <a:rPr lang="en-US" sz="1996" kern="0" dirty="0">
                  <a:solidFill>
                    <a:sysClr val="window" lastClr="FFFFFF"/>
                  </a:solidFill>
                  <a:latin typeface="Corbel"/>
                </a:rPr>
                <a:t>query 3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FE7E9B7-981C-4222-B6B7-7A9F517E2A96}"/>
                </a:ext>
              </a:extLst>
            </p:cNvPr>
            <p:cNvSpPr txBox="1"/>
            <p:nvPr/>
          </p:nvSpPr>
          <p:spPr>
            <a:xfrm>
              <a:off x="6042236" y="3330569"/>
              <a:ext cx="1044624" cy="4402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28941">
                <a:defRPr/>
              </a:pPr>
              <a:r>
                <a:rPr lang="en-US" sz="1996" kern="0" dirty="0">
                  <a:solidFill>
                    <a:sysClr val="windowText" lastClr="000000"/>
                  </a:solidFill>
                  <a:latin typeface="Corbel"/>
                  <a:ea typeface="ＭＳ Ｐゴシック" charset="0"/>
                  <a:cs typeface="Corbel"/>
                </a:rPr>
                <a:t>result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57A7CD0-8505-4BE5-9350-F5FAFF27ACB5}"/>
                </a:ext>
              </a:extLst>
            </p:cNvPr>
            <p:cNvSpPr txBox="1"/>
            <p:nvPr/>
          </p:nvSpPr>
          <p:spPr>
            <a:xfrm>
              <a:off x="6042236" y="4149634"/>
              <a:ext cx="1062294" cy="4402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28941">
                <a:defRPr/>
              </a:pPr>
              <a:r>
                <a:rPr lang="en-US" sz="1996" kern="0" dirty="0">
                  <a:solidFill>
                    <a:sysClr val="windowText" lastClr="000000"/>
                  </a:solidFill>
                  <a:latin typeface="Corbel"/>
                  <a:ea typeface="ＭＳ Ｐゴシック" charset="0"/>
                  <a:cs typeface="Corbel"/>
                </a:rPr>
                <a:t>result 2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AFD3C5F7-62CA-453D-8D25-B8003CF85B1F}"/>
                </a:ext>
              </a:extLst>
            </p:cNvPr>
            <p:cNvSpPr txBox="1"/>
            <p:nvPr/>
          </p:nvSpPr>
          <p:spPr>
            <a:xfrm>
              <a:off x="6042236" y="4981397"/>
              <a:ext cx="1044624" cy="44029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828941">
                <a:defRPr/>
              </a:pPr>
              <a:r>
                <a:rPr lang="en-US" sz="1996" kern="0" dirty="0">
                  <a:solidFill>
                    <a:sysClr val="windowText" lastClr="000000"/>
                  </a:solidFill>
                  <a:latin typeface="Corbel"/>
                  <a:ea typeface="ＭＳ Ｐゴシック" charset="0"/>
                  <a:cs typeface="Corbel"/>
                </a:rPr>
                <a:t>result 3</a:t>
              </a:r>
            </a:p>
          </p:txBody>
        </p:sp>
        <p:cxnSp>
          <p:nvCxnSpPr>
            <p:cNvPr id="39979" name="Straight Arrow Connector 124">
              <a:extLst>
                <a:ext uri="{FF2B5EF4-FFF2-40B4-BE49-F238E27FC236}">
                  <a16:creationId xmlns:a16="http://schemas.microsoft.com/office/drawing/2014/main" id="{F6D2457B-FDE8-C2AD-6C7A-F8931D1A492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622181" y="4780260"/>
              <a:ext cx="1839138" cy="1137846"/>
            </a:xfrm>
            <a:prstGeom prst="straightConnector1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D89751E1-3CC4-4AA5-8922-20744DB4CD38}"/>
                </a:ext>
              </a:extLst>
            </p:cNvPr>
            <p:cNvSpPr txBox="1"/>
            <p:nvPr/>
          </p:nvSpPr>
          <p:spPr>
            <a:xfrm>
              <a:off x="3421360" y="5584584"/>
              <a:ext cx="1489026" cy="44029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defTabSz="828941">
                <a:defRPr/>
              </a:pPr>
              <a:r>
                <a:rPr lang="en-US" sz="1996" b="1" kern="0" dirty="0">
                  <a:solidFill>
                    <a:sysClr val="windowText" lastClr="000000"/>
                  </a:solidFill>
                  <a:latin typeface="Corbel"/>
                  <a:ea typeface="ＭＳ Ｐゴシック" charset="0"/>
                  <a:cs typeface="Corbel"/>
                </a:rPr>
                <a:t>.  .  .</a:t>
              </a:r>
            </a:p>
          </p:txBody>
        </p:sp>
        <p:sp>
          <p:nvSpPr>
            <p:cNvPr id="39981" name="Diamond 126">
              <a:extLst>
                <a:ext uri="{FF2B5EF4-FFF2-40B4-BE49-F238E27FC236}">
                  <a16:creationId xmlns:a16="http://schemas.microsoft.com/office/drawing/2014/main" id="{9CA0FBDE-5426-995B-8F86-9A18899FD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278" y="4695677"/>
              <a:ext cx="290502" cy="169844"/>
            </a:xfrm>
            <a:prstGeom prst="diamond">
              <a:avLst/>
            </a:prstGeom>
            <a:noFill/>
            <a:ln w="25400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sz="1996">
                <a:solidFill>
                  <a:srgbClr val="000000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8" name="Can 127">
              <a:extLst>
                <a:ext uri="{FF2B5EF4-FFF2-40B4-BE49-F238E27FC236}">
                  <a16:creationId xmlns:a16="http://schemas.microsoft.com/office/drawing/2014/main" id="{5C47E1FB-36B2-4569-8CD2-E3C693643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824" y="4370273"/>
              <a:ext cx="782612" cy="823827"/>
            </a:xfrm>
            <a:prstGeom prst="can">
              <a:avLst>
                <a:gd name="adj" fmla="val 25001"/>
              </a:avLst>
            </a:prstGeom>
            <a:gradFill rotWithShape="1">
              <a:gsLst>
                <a:gs pos="0">
                  <a:srgbClr val="FF9A99"/>
                </a:gs>
                <a:gs pos="100000">
                  <a:srgbClr val="D1403C"/>
                </a:gs>
              </a:gsLst>
              <a:lin ang="5400000"/>
            </a:gradFill>
            <a:ln w="9525">
              <a:solidFill>
                <a:srgbClr val="BE4B48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DB4831DB-297B-4E2D-8B82-CA922BAD92D5}"/>
                </a:ext>
              </a:extLst>
            </p:cNvPr>
            <p:cNvSpPr txBox="1"/>
            <p:nvPr/>
          </p:nvSpPr>
          <p:spPr>
            <a:xfrm>
              <a:off x="1888158" y="3467080"/>
              <a:ext cx="788416" cy="68666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 defTabSz="828941">
                <a:defRPr/>
              </a:pPr>
              <a:r>
                <a:rPr lang="en-US" sz="1724" kern="0" dirty="0">
                  <a:solidFill>
                    <a:sysClr val="windowText" lastClr="000000"/>
                  </a:solidFill>
                  <a:latin typeface="Corbel"/>
                  <a:ea typeface="ＭＳ Ｐゴシック" charset="0"/>
                  <a:cs typeface="Corbel"/>
                </a:rPr>
                <a:t>HDFS</a:t>
              </a:r>
              <a:br>
                <a:rPr lang="en-US" sz="1724" kern="0" dirty="0">
                  <a:solidFill>
                    <a:sysClr val="windowText" lastClr="000000"/>
                  </a:solidFill>
                  <a:latin typeface="Corbel"/>
                  <a:ea typeface="ＭＳ Ｐゴシック" charset="0"/>
                  <a:cs typeface="Corbel"/>
                </a:rPr>
              </a:br>
              <a:r>
                <a:rPr lang="en-US" sz="1724" kern="0" dirty="0">
                  <a:solidFill>
                    <a:sysClr val="windowText" lastClr="000000"/>
                  </a:solidFill>
                  <a:latin typeface="Corbel"/>
                  <a:ea typeface="ＭＳ Ｐゴシック" charset="0"/>
                  <a:cs typeface="Corbel"/>
                </a:rPr>
                <a:t>read</a:t>
              </a:r>
            </a:p>
          </p:txBody>
        </p:sp>
      </p:grpSp>
      <p:grpSp>
        <p:nvGrpSpPr>
          <p:cNvPr id="39954" name="Group 130">
            <a:extLst>
              <a:ext uri="{FF2B5EF4-FFF2-40B4-BE49-F238E27FC236}">
                <a16:creationId xmlns:a16="http://schemas.microsoft.com/office/drawing/2014/main" id="{A74D3F29-D1A6-DAD1-DB59-F7EBC930804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35420" y="1820352"/>
            <a:ext cx="737357" cy="771921"/>
            <a:chOff x="3787526" y="1872287"/>
            <a:chExt cx="974180" cy="1020705"/>
          </a:xfrm>
        </p:grpSpPr>
        <p:sp>
          <p:nvSpPr>
            <p:cNvPr id="132" name="Can 131">
              <a:extLst>
                <a:ext uri="{FF2B5EF4-FFF2-40B4-BE49-F238E27FC236}">
                  <a16:creationId xmlns:a16="http://schemas.microsoft.com/office/drawing/2014/main" id="{C7427E1A-F6BC-40CC-BAC1-E6D56A030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526" y="1872287"/>
              <a:ext cx="782008" cy="824563"/>
            </a:xfrm>
            <a:prstGeom prst="can">
              <a:avLst>
                <a:gd name="adj" fmla="val 24998"/>
              </a:avLst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33" name="Can 132">
              <a:extLst>
                <a:ext uri="{FF2B5EF4-FFF2-40B4-BE49-F238E27FC236}">
                  <a16:creationId xmlns:a16="http://schemas.microsoft.com/office/drawing/2014/main" id="{D2B50DE4-DCA5-4C2C-B6FB-0F38A6A5C9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661" y="1963693"/>
              <a:ext cx="782008" cy="822658"/>
            </a:xfrm>
            <a:prstGeom prst="can">
              <a:avLst>
                <a:gd name="adj" fmla="val 24999"/>
              </a:avLst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34" name="Can 133">
              <a:extLst>
                <a:ext uri="{FF2B5EF4-FFF2-40B4-BE49-F238E27FC236}">
                  <a16:creationId xmlns:a16="http://schemas.microsoft.com/office/drawing/2014/main" id="{49EF46BA-54A4-446B-BF53-496D5B2F7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9699" y="2068431"/>
              <a:ext cx="782007" cy="824561"/>
            </a:xfrm>
            <a:prstGeom prst="can">
              <a:avLst>
                <a:gd name="adj" fmla="val 24998"/>
              </a:avLst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</p:grpSp>
      <p:grpSp>
        <p:nvGrpSpPr>
          <p:cNvPr id="39955" name="Group 134">
            <a:extLst>
              <a:ext uri="{FF2B5EF4-FFF2-40B4-BE49-F238E27FC236}">
                <a16:creationId xmlns:a16="http://schemas.microsoft.com/office/drawing/2014/main" id="{55A700D6-7BCF-E234-C80B-40043107C6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12480" y="1820352"/>
            <a:ext cx="735918" cy="771921"/>
            <a:chOff x="3787526" y="1872287"/>
            <a:chExt cx="974180" cy="1020705"/>
          </a:xfrm>
        </p:grpSpPr>
        <p:sp>
          <p:nvSpPr>
            <p:cNvPr id="136" name="Can 135">
              <a:extLst>
                <a:ext uri="{FF2B5EF4-FFF2-40B4-BE49-F238E27FC236}">
                  <a16:creationId xmlns:a16="http://schemas.microsoft.com/office/drawing/2014/main" id="{7E9F1EF3-F9CD-4C75-A3C7-3D83C3C8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526" y="1872287"/>
              <a:ext cx="781631" cy="824563"/>
            </a:xfrm>
            <a:prstGeom prst="can">
              <a:avLst>
                <a:gd name="adj" fmla="val 25001"/>
              </a:avLst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37" name="Can 136">
              <a:extLst>
                <a:ext uri="{FF2B5EF4-FFF2-40B4-BE49-F238E27FC236}">
                  <a16:creationId xmlns:a16="http://schemas.microsoft.com/office/drawing/2014/main" id="{20E5BA4D-6120-455E-A8BA-96B16B8DB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2847" y="1963693"/>
              <a:ext cx="781631" cy="822658"/>
            </a:xfrm>
            <a:prstGeom prst="can">
              <a:avLst>
                <a:gd name="adj" fmla="val 25001"/>
              </a:avLst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  <p:sp>
          <p:nvSpPr>
            <p:cNvPr id="138" name="Can 137">
              <a:extLst>
                <a:ext uri="{FF2B5EF4-FFF2-40B4-BE49-F238E27FC236}">
                  <a16:creationId xmlns:a16="http://schemas.microsoft.com/office/drawing/2014/main" id="{109EF005-2999-4AFF-B6DB-5556CD7A6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0075" y="2068431"/>
              <a:ext cx="781631" cy="824561"/>
            </a:xfrm>
            <a:prstGeom prst="can">
              <a:avLst>
                <a:gd name="adj" fmla="val 25001"/>
              </a:avLst>
            </a:prstGeom>
            <a:gradFill rotWithShape="1">
              <a:gsLst>
                <a:gs pos="0">
                  <a:srgbClr val="DCFFA0"/>
                </a:gs>
                <a:gs pos="100000">
                  <a:srgbClr val="A0CA4A"/>
                </a:gs>
              </a:gsLst>
              <a:lin ang="5400000"/>
            </a:gradFill>
            <a:ln w="9525">
              <a:solidFill>
                <a:srgbClr val="98B954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defTabSz="912813"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bg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996">
                <a:solidFill>
                  <a:srgbClr val="FFFFFF"/>
                </a:solidFill>
                <a:latin typeface="Corbel" panose="020B0503020204020204" pitchFamily="34" charset="0"/>
              </a:endParaRPr>
            </a:p>
          </p:txBody>
        </p:sp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6320AA3-F7EF-7406-FEC0-BCB649371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5584907"/>
            <a:ext cx="8639467" cy="1278854"/>
          </a:xfrm>
        </p:spPr>
        <p:txBody>
          <a:bodyPr/>
          <a:lstStyle/>
          <a:p>
            <a:r>
              <a:rPr lang="en-US" altLang="en-US" sz="1814"/>
              <a:t>Scenario 1(iterative algorithms): MapReduce needs to read and write to HDFS in between every iteration</a:t>
            </a:r>
          </a:p>
          <a:p>
            <a:r>
              <a:rPr lang="en-US" altLang="en-US" sz="1814"/>
              <a:t>Scenario 2(multiple queries): even for a set of queries working on the same data, the data need to be loaded from HDFS at the beginning of every job.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64386C87-345E-6266-5CF3-5488D5236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Data Sharing in Spark</a:t>
            </a: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BCDB021E-E2D5-491D-8F59-F70130172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225" y="1350863"/>
            <a:ext cx="709995" cy="747439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996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cxnSp>
        <p:nvCxnSpPr>
          <p:cNvPr id="40964" name="Straight Arrow Connector 48">
            <a:extLst>
              <a:ext uri="{FF2B5EF4-FFF2-40B4-BE49-F238E27FC236}">
                <a16:creationId xmlns:a16="http://schemas.microsoft.com/office/drawing/2014/main" id="{1B0E4074-21FF-8127-BAC5-77EB79C2E232}"/>
              </a:ext>
            </a:extLst>
          </p:cNvPr>
          <p:cNvCxnSpPr>
            <a:cxnSpLocks noChangeShapeType="1"/>
            <a:stCxn id="48" idx="4"/>
            <a:endCxn id="50" idx="1"/>
          </p:cNvCxnSpPr>
          <p:nvPr/>
        </p:nvCxnSpPr>
        <p:spPr bwMode="auto">
          <a:xfrm>
            <a:off x="3227220" y="1723862"/>
            <a:ext cx="488211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9927A1F-2EBC-403B-97B6-4B0907888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431" y="1520800"/>
            <a:ext cx="825207" cy="406123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996" kern="0" dirty="0" err="1">
                <a:solidFill>
                  <a:sysClr val="window" lastClr="FFFFFF"/>
                </a:solidFill>
                <a:latin typeface="Corbel"/>
              </a:rPr>
              <a:t>iter</a:t>
            </a:r>
            <a:r>
              <a:rPr lang="en-US" sz="1996" kern="0" dirty="0">
                <a:solidFill>
                  <a:sysClr val="window" lastClr="FFFFFF"/>
                </a:solidFill>
                <a:latin typeface="Corbel"/>
              </a:rPr>
              <a:t>. 1</a:t>
            </a:r>
          </a:p>
        </p:txBody>
      </p:sp>
      <p:cxnSp>
        <p:nvCxnSpPr>
          <p:cNvPr id="40966" name="Straight Arrow Connector 50">
            <a:extLst>
              <a:ext uri="{FF2B5EF4-FFF2-40B4-BE49-F238E27FC236}">
                <a16:creationId xmlns:a16="http://schemas.microsoft.com/office/drawing/2014/main" id="{7548CD8E-CC9D-C7C2-82BF-2F5D65D16FE2}"/>
              </a:ext>
            </a:extLst>
          </p:cNvPr>
          <p:cNvCxnSpPr>
            <a:cxnSpLocks noChangeShapeType="1"/>
            <a:stCxn id="50" idx="3"/>
          </p:cNvCxnSpPr>
          <p:nvPr/>
        </p:nvCxnSpPr>
        <p:spPr bwMode="auto">
          <a:xfrm flipV="1">
            <a:off x="4540638" y="1723862"/>
            <a:ext cx="292350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7" name="Straight Arrow Connector 51">
            <a:extLst>
              <a:ext uri="{FF2B5EF4-FFF2-40B4-BE49-F238E27FC236}">
                <a16:creationId xmlns:a16="http://schemas.microsoft.com/office/drawing/2014/main" id="{915F64AD-8922-585F-EB7D-38FA125F8241}"/>
              </a:ext>
            </a:extLst>
          </p:cNvPr>
          <p:cNvCxnSpPr>
            <a:cxnSpLocks noChangeShapeType="1"/>
            <a:endCxn id="53" idx="1"/>
          </p:cNvCxnSpPr>
          <p:nvPr/>
        </p:nvCxnSpPr>
        <p:spPr bwMode="auto">
          <a:xfrm>
            <a:off x="5627951" y="1723862"/>
            <a:ext cx="56453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E723E322-230C-4B5B-A8C7-BFA05E3FD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491" y="1520800"/>
            <a:ext cx="825207" cy="406123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996" kern="0" dirty="0" err="1">
                <a:solidFill>
                  <a:sysClr val="window" lastClr="FFFFFF"/>
                </a:solidFill>
                <a:latin typeface="Corbel"/>
              </a:rPr>
              <a:t>iter</a:t>
            </a:r>
            <a:r>
              <a:rPr lang="en-US" sz="1996" kern="0" dirty="0">
                <a:solidFill>
                  <a:sysClr val="window" lastClr="FFFFFF"/>
                </a:solidFill>
                <a:latin typeface="Corbel"/>
              </a:rPr>
              <a:t>. 2</a:t>
            </a:r>
          </a:p>
        </p:txBody>
      </p:sp>
      <p:cxnSp>
        <p:nvCxnSpPr>
          <p:cNvPr id="40969" name="Straight Arrow Connector 53">
            <a:extLst>
              <a:ext uri="{FF2B5EF4-FFF2-40B4-BE49-F238E27FC236}">
                <a16:creationId xmlns:a16="http://schemas.microsoft.com/office/drawing/2014/main" id="{716DCD56-E612-51AC-6583-FE3C57C04181}"/>
              </a:ext>
            </a:extLst>
          </p:cNvPr>
          <p:cNvCxnSpPr>
            <a:cxnSpLocks noChangeShapeType="1"/>
            <a:stCxn id="53" idx="3"/>
          </p:cNvCxnSpPr>
          <p:nvPr/>
        </p:nvCxnSpPr>
        <p:spPr bwMode="auto">
          <a:xfrm flipV="1">
            <a:off x="7017698" y="1723862"/>
            <a:ext cx="30675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0" name="Straight Arrow Connector 54">
            <a:extLst>
              <a:ext uri="{FF2B5EF4-FFF2-40B4-BE49-F238E27FC236}">
                <a16:creationId xmlns:a16="http://schemas.microsoft.com/office/drawing/2014/main" id="{455E0E97-4C2C-DBBE-8D1D-F1AC279CBD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16533" y="1733942"/>
            <a:ext cx="53717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1" name="TextBox 55">
            <a:extLst>
              <a:ext uri="{FF2B5EF4-FFF2-40B4-BE49-F238E27FC236}">
                <a16:creationId xmlns:a16="http://schemas.microsoft.com/office/drawing/2014/main" id="{A8EB9C2E-3E98-EE80-3FCA-DF7C3957C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0830" y="1530882"/>
            <a:ext cx="659589" cy="3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996" b="1">
                <a:solidFill>
                  <a:srgbClr val="000000"/>
                </a:solidFill>
                <a:latin typeface="Corbel" panose="020B0503020204020204" pitchFamily="34" charset="0"/>
              </a:rPr>
              <a:t>.  .  .</a:t>
            </a:r>
          </a:p>
        </p:txBody>
      </p:sp>
      <p:sp>
        <p:nvSpPr>
          <p:cNvPr id="40972" name="TextBox 56">
            <a:extLst>
              <a:ext uri="{FF2B5EF4-FFF2-40B4-BE49-F238E27FC236}">
                <a16:creationId xmlns:a16="http://schemas.microsoft.com/office/drawing/2014/main" id="{D5F77FCF-1CB6-D10C-F70C-63C1FE2996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225" y="2111262"/>
            <a:ext cx="722044" cy="3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996">
                <a:solidFill>
                  <a:srgbClr val="000000"/>
                </a:solidFill>
                <a:latin typeface="Corbel" panose="020B0503020204020204" pitchFamily="34" charset="0"/>
              </a:rPr>
              <a:t>Input</a:t>
            </a:r>
          </a:p>
        </p:txBody>
      </p:sp>
      <p:grpSp>
        <p:nvGrpSpPr>
          <p:cNvPr id="40973" name="Group 57">
            <a:extLst>
              <a:ext uri="{FF2B5EF4-FFF2-40B4-BE49-F238E27FC236}">
                <a16:creationId xmlns:a16="http://schemas.microsoft.com/office/drawing/2014/main" id="{EAF19B3D-8727-3B21-157C-0FCF903EC228}"/>
              </a:ext>
            </a:extLst>
          </p:cNvPr>
          <p:cNvGrpSpPr>
            <a:grpSpLocks/>
          </p:cNvGrpSpPr>
          <p:nvPr/>
        </p:nvGrpSpPr>
        <p:grpSpPr bwMode="auto">
          <a:xfrm>
            <a:off x="4791224" y="1005227"/>
            <a:ext cx="1191005" cy="1564004"/>
            <a:chOff x="2784930" y="2345019"/>
            <a:chExt cx="1312636" cy="1724328"/>
          </a:xfrm>
        </p:grpSpPr>
        <p:pic>
          <p:nvPicPr>
            <p:cNvPr id="41003" name="Picture 58">
              <a:extLst>
                <a:ext uri="{FF2B5EF4-FFF2-40B4-BE49-F238E27FC236}">
                  <a16:creationId xmlns:a16="http://schemas.microsoft.com/office/drawing/2014/main" id="{B024892C-D221-1CC3-8E42-42BD9DCC7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930" y="2790207"/>
              <a:ext cx="1295624" cy="127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4" name="Picture 59">
              <a:extLst>
                <a:ext uri="{FF2B5EF4-FFF2-40B4-BE49-F238E27FC236}">
                  <a16:creationId xmlns:a16="http://schemas.microsoft.com/office/drawing/2014/main" id="{A45981C1-E167-48E2-7713-3D76CC10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436" y="2554275"/>
              <a:ext cx="1295624" cy="127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5" name="Picture 60">
              <a:extLst>
                <a:ext uri="{FF2B5EF4-FFF2-40B4-BE49-F238E27FC236}">
                  <a16:creationId xmlns:a16="http://schemas.microsoft.com/office/drawing/2014/main" id="{42950A30-2BE2-F76E-555B-2C599EF78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942" y="2345019"/>
              <a:ext cx="1295624" cy="127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0974" name="Group 61">
            <a:extLst>
              <a:ext uri="{FF2B5EF4-FFF2-40B4-BE49-F238E27FC236}">
                <a16:creationId xmlns:a16="http://schemas.microsoft.com/office/drawing/2014/main" id="{CDD4B23F-5F89-728D-15D6-55F7FF2134FA}"/>
              </a:ext>
            </a:extLst>
          </p:cNvPr>
          <p:cNvGrpSpPr>
            <a:grpSpLocks/>
          </p:cNvGrpSpPr>
          <p:nvPr/>
        </p:nvGrpSpPr>
        <p:grpSpPr bwMode="auto">
          <a:xfrm>
            <a:off x="7271164" y="1012428"/>
            <a:ext cx="1191005" cy="1564004"/>
            <a:chOff x="2784930" y="2345019"/>
            <a:chExt cx="1312636" cy="1724328"/>
          </a:xfrm>
        </p:grpSpPr>
        <p:pic>
          <p:nvPicPr>
            <p:cNvPr id="41000" name="Picture 62">
              <a:extLst>
                <a:ext uri="{FF2B5EF4-FFF2-40B4-BE49-F238E27FC236}">
                  <a16:creationId xmlns:a16="http://schemas.microsoft.com/office/drawing/2014/main" id="{BF5E0948-9CD2-3A8D-3E83-C76E10DE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930" y="2790207"/>
              <a:ext cx="1295624" cy="127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1" name="Picture 63">
              <a:extLst>
                <a:ext uri="{FF2B5EF4-FFF2-40B4-BE49-F238E27FC236}">
                  <a16:creationId xmlns:a16="http://schemas.microsoft.com/office/drawing/2014/main" id="{79E05583-4F3E-B041-74DD-4680D87BC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436" y="2554275"/>
              <a:ext cx="1295624" cy="127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02" name="Picture 64">
              <a:extLst>
                <a:ext uri="{FF2B5EF4-FFF2-40B4-BE49-F238E27FC236}">
                  <a16:creationId xmlns:a16="http://schemas.microsoft.com/office/drawing/2014/main" id="{E43FFF51-7F40-83B1-F9CB-B381ED471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942" y="2345019"/>
              <a:ext cx="1295624" cy="127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0975" name="TextBox 65">
            <a:extLst>
              <a:ext uri="{FF2B5EF4-FFF2-40B4-BE49-F238E27FC236}">
                <a16:creationId xmlns:a16="http://schemas.microsoft.com/office/drawing/2014/main" id="{1A484343-D603-7A20-876D-0B69A97F0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774" y="4421265"/>
            <a:ext cx="2081019" cy="697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996">
                <a:solidFill>
                  <a:srgbClr val="000000"/>
                </a:solidFill>
                <a:latin typeface="Corbel" panose="020B0503020204020204" pitchFamily="34" charset="0"/>
              </a:rPr>
              <a:t>Distributed</a:t>
            </a:r>
            <a:br>
              <a:rPr lang="en-US" altLang="en-US" sz="1996">
                <a:solidFill>
                  <a:srgbClr val="000000"/>
                </a:solidFill>
                <a:latin typeface="Corbel" panose="020B0503020204020204" pitchFamily="34" charset="0"/>
              </a:rPr>
            </a:br>
            <a:r>
              <a:rPr lang="en-US" altLang="en-US" sz="1996">
                <a:solidFill>
                  <a:srgbClr val="000000"/>
                </a:solidFill>
                <a:latin typeface="Corbel" panose="020B0503020204020204" pitchFamily="34" charset="0"/>
              </a:rPr>
              <a:t>memory</a:t>
            </a:r>
          </a:p>
        </p:txBody>
      </p:sp>
      <p:sp>
        <p:nvSpPr>
          <p:cNvPr id="40976" name="TextBox 66">
            <a:extLst>
              <a:ext uri="{FF2B5EF4-FFF2-40B4-BE49-F238E27FC236}">
                <a16:creationId xmlns:a16="http://schemas.microsoft.com/office/drawing/2014/main" id="{27A60149-A382-0232-5212-36625E30E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7225" y="4392462"/>
            <a:ext cx="722044" cy="3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996">
                <a:solidFill>
                  <a:srgbClr val="000000"/>
                </a:solidFill>
                <a:latin typeface="Corbel" panose="020B0503020204020204" pitchFamily="34" charset="0"/>
              </a:rPr>
              <a:t>Input</a:t>
            </a:r>
          </a:p>
        </p:txBody>
      </p:sp>
      <p:cxnSp>
        <p:nvCxnSpPr>
          <p:cNvPr id="40977" name="Straight Arrow Connector 67">
            <a:extLst>
              <a:ext uri="{FF2B5EF4-FFF2-40B4-BE49-F238E27FC236}">
                <a16:creationId xmlns:a16="http://schemas.microsoft.com/office/drawing/2014/main" id="{5A98C696-FB0A-5B40-DC13-65DF8006E60D}"/>
              </a:ext>
            </a:extLst>
          </p:cNvPr>
          <p:cNvCxnSpPr>
            <a:cxnSpLocks noChangeShapeType="1"/>
            <a:stCxn id="40991" idx="3"/>
            <a:endCxn id="77" idx="1"/>
          </p:cNvCxnSpPr>
          <p:nvPr/>
        </p:nvCxnSpPr>
        <p:spPr bwMode="auto">
          <a:xfrm flipV="1">
            <a:off x="4919398" y="2896146"/>
            <a:ext cx="1051310" cy="110171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8" name="Straight Arrow Connector 68">
            <a:extLst>
              <a:ext uri="{FF2B5EF4-FFF2-40B4-BE49-F238E27FC236}">
                <a16:creationId xmlns:a16="http://schemas.microsoft.com/office/drawing/2014/main" id="{FE3123E9-69D1-5C0F-CC27-0A908A18B9FC}"/>
              </a:ext>
            </a:extLst>
          </p:cNvPr>
          <p:cNvCxnSpPr>
            <a:cxnSpLocks noChangeShapeType="1"/>
            <a:stCxn id="40991" idx="3"/>
            <a:endCxn id="78" idx="1"/>
          </p:cNvCxnSpPr>
          <p:nvPr/>
        </p:nvCxnSpPr>
        <p:spPr bwMode="auto">
          <a:xfrm flipV="1">
            <a:off x="4919398" y="3645024"/>
            <a:ext cx="1051310" cy="3528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9" name="Straight Arrow Connector 69">
            <a:extLst>
              <a:ext uri="{FF2B5EF4-FFF2-40B4-BE49-F238E27FC236}">
                <a16:creationId xmlns:a16="http://schemas.microsoft.com/office/drawing/2014/main" id="{2C6B4D99-1508-A3E8-13B3-62529462F428}"/>
              </a:ext>
            </a:extLst>
          </p:cNvPr>
          <p:cNvCxnSpPr>
            <a:cxnSpLocks noChangeShapeType="1"/>
            <a:stCxn id="40991" idx="3"/>
            <a:endCxn id="79" idx="1"/>
          </p:cNvCxnSpPr>
          <p:nvPr/>
        </p:nvCxnSpPr>
        <p:spPr bwMode="auto">
          <a:xfrm>
            <a:off x="4919398" y="3997861"/>
            <a:ext cx="1051310" cy="38452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0" name="Straight Arrow Connector 70">
            <a:extLst>
              <a:ext uri="{FF2B5EF4-FFF2-40B4-BE49-F238E27FC236}">
                <a16:creationId xmlns:a16="http://schemas.microsoft.com/office/drawing/2014/main" id="{DC9EB601-5EF5-240C-6325-891834DF4D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223639" y="2910546"/>
            <a:ext cx="51557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1" name="Straight Arrow Connector 71">
            <a:extLst>
              <a:ext uri="{FF2B5EF4-FFF2-40B4-BE49-F238E27FC236}">
                <a16:creationId xmlns:a16="http://schemas.microsoft.com/office/drawing/2014/main" id="{A8C981D0-DC7F-ECF3-930B-21432E393F87}"/>
              </a:ext>
            </a:extLst>
          </p:cNvPr>
          <p:cNvCxnSpPr>
            <a:cxnSpLocks noChangeShapeType="1"/>
            <a:endCxn id="75" idx="1"/>
          </p:cNvCxnSpPr>
          <p:nvPr/>
        </p:nvCxnSpPr>
        <p:spPr bwMode="auto">
          <a:xfrm>
            <a:off x="7223639" y="3645024"/>
            <a:ext cx="51557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82" name="Straight Arrow Connector 72">
            <a:extLst>
              <a:ext uri="{FF2B5EF4-FFF2-40B4-BE49-F238E27FC236}">
                <a16:creationId xmlns:a16="http://schemas.microsoft.com/office/drawing/2014/main" id="{7111EC7D-FE63-B7D3-6081-6180682E40D5}"/>
              </a:ext>
            </a:extLst>
          </p:cNvPr>
          <p:cNvCxnSpPr>
            <a:cxnSpLocks noChangeShapeType="1"/>
            <a:endCxn id="76" idx="1"/>
          </p:cNvCxnSpPr>
          <p:nvPr/>
        </p:nvCxnSpPr>
        <p:spPr bwMode="auto">
          <a:xfrm>
            <a:off x="7223639" y="4383821"/>
            <a:ext cx="51557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" name="Folded Corner 73">
            <a:extLst>
              <a:ext uri="{FF2B5EF4-FFF2-40B4-BE49-F238E27FC236}">
                <a16:creationId xmlns:a16="http://schemas.microsoft.com/office/drawing/2014/main" id="{4450CC11-BD10-43C2-9A17-9079A844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213" y="2634038"/>
            <a:ext cx="446447" cy="525655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996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75" name="Folded Corner 74">
            <a:extLst>
              <a:ext uri="{FF2B5EF4-FFF2-40B4-BE49-F238E27FC236}">
                <a16:creationId xmlns:a16="http://schemas.microsoft.com/office/drawing/2014/main" id="{85955E74-D779-4CA6-9313-4992027C6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213" y="3382916"/>
            <a:ext cx="446447" cy="525655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996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76" name="Folded Corner 75">
            <a:extLst>
              <a:ext uri="{FF2B5EF4-FFF2-40B4-BE49-F238E27FC236}">
                <a16:creationId xmlns:a16="http://schemas.microsoft.com/office/drawing/2014/main" id="{4AA30625-F584-4F20-941F-5B244FE7C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9213" y="4121713"/>
            <a:ext cx="446447" cy="524215"/>
          </a:xfrm>
          <a:prstGeom prst="foldedCorner">
            <a:avLst>
              <a:gd name="adj" fmla="val 16667"/>
            </a:avLst>
          </a:prstGeom>
          <a:gradFill rotWithShape="1">
            <a:gsLst>
              <a:gs pos="0">
                <a:srgbClr val="DCFFA0"/>
              </a:gs>
              <a:gs pos="100000">
                <a:srgbClr val="A0CA4A"/>
              </a:gs>
            </a:gsLst>
            <a:lin ang="5400000"/>
          </a:gradFill>
          <a:ln w="9525">
            <a:solidFill>
              <a:srgbClr val="98B954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996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DCE050A-8ED7-4C5C-8F53-686267C52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708" y="2693083"/>
            <a:ext cx="1350862" cy="406123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996" kern="0" dirty="0">
                <a:solidFill>
                  <a:sysClr val="window" lastClr="FFFFFF"/>
                </a:solidFill>
                <a:latin typeface="Corbel"/>
              </a:rPr>
              <a:t>query 1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9253F65-4CB1-46C8-8A70-EFA228C6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708" y="3441962"/>
            <a:ext cx="1350862" cy="407563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996" kern="0" dirty="0">
                <a:solidFill>
                  <a:sysClr val="window" lastClr="FFFFFF"/>
                </a:solidFill>
                <a:latin typeface="Corbel"/>
              </a:rPr>
              <a:t>query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0937012-C313-44CB-BDA8-A14F8F7AF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708" y="4179319"/>
            <a:ext cx="1350862" cy="406123"/>
          </a:xfrm>
          <a:prstGeom prst="rect">
            <a:avLst/>
          </a:prstGeom>
          <a:gradFill rotWithShape="1">
            <a:gsLst>
              <a:gs pos="0">
                <a:srgbClr val="9BC1FF"/>
              </a:gs>
              <a:gs pos="100000">
                <a:srgbClr val="3F80CD"/>
              </a:gs>
            </a:gsLst>
            <a:lin ang="5400000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41446" rIns="0" bIns="41446" anchor="ctr"/>
          <a:lstStyle/>
          <a:p>
            <a:pPr algn="ctr" defTabSz="828941">
              <a:defRPr/>
            </a:pPr>
            <a:r>
              <a:rPr lang="en-US" sz="1996" kern="0" dirty="0">
                <a:solidFill>
                  <a:sysClr val="window" lastClr="FFFFFF"/>
                </a:solidFill>
                <a:latin typeface="Corbel"/>
              </a:rPr>
              <a:t>query 3</a:t>
            </a:r>
          </a:p>
        </p:txBody>
      </p:sp>
      <p:cxnSp>
        <p:nvCxnSpPr>
          <p:cNvPr id="40989" name="Straight Arrow Connector 79">
            <a:extLst>
              <a:ext uri="{FF2B5EF4-FFF2-40B4-BE49-F238E27FC236}">
                <a16:creationId xmlns:a16="http://schemas.microsoft.com/office/drawing/2014/main" id="{239BB033-F418-C481-2BC7-F98742DC550F}"/>
              </a:ext>
            </a:extLst>
          </p:cNvPr>
          <p:cNvCxnSpPr>
            <a:cxnSpLocks noChangeShapeType="1"/>
            <a:stCxn id="40991" idx="3"/>
            <a:endCxn id="40990" idx="1"/>
          </p:cNvCxnSpPr>
          <p:nvPr/>
        </p:nvCxnSpPr>
        <p:spPr bwMode="auto">
          <a:xfrm>
            <a:off x="4919398" y="3997860"/>
            <a:ext cx="1051310" cy="90541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0" name="TextBox 80">
            <a:extLst>
              <a:ext uri="{FF2B5EF4-FFF2-40B4-BE49-F238E27FC236}">
                <a16:creationId xmlns:a16="http://schemas.microsoft.com/office/drawing/2014/main" id="{36AECB2E-81AD-4EA1-2692-2C5F6EC0E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708" y="4707855"/>
            <a:ext cx="1350862" cy="39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996" b="1">
                <a:latin typeface="Corbel" panose="020B0503020204020204" pitchFamily="34" charset="0"/>
              </a:rPr>
              <a:t>.  .  .</a:t>
            </a:r>
          </a:p>
        </p:txBody>
      </p:sp>
      <p:sp>
        <p:nvSpPr>
          <p:cNvPr id="40991" name="Diamond 81">
            <a:extLst>
              <a:ext uri="{FF2B5EF4-FFF2-40B4-BE49-F238E27FC236}">
                <a16:creationId xmlns:a16="http://schemas.microsoft.com/office/drawing/2014/main" id="{BBB9BFC0-C598-6D20-B80F-D07ABF7CA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290" y="3920092"/>
            <a:ext cx="262108" cy="155536"/>
          </a:xfrm>
          <a:prstGeom prst="diamond">
            <a:avLst/>
          </a:prstGeom>
          <a:noFill/>
          <a:ln w="25400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sz="1996">
              <a:solidFill>
                <a:srgbClr val="000000"/>
              </a:solidFill>
              <a:latin typeface="Corbel" panose="020B0503020204020204" pitchFamily="34" charset="0"/>
            </a:endParaRPr>
          </a:p>
        </p:txBody>
      </p:sp>
      <p:sp>
        <p:nvSpPr>
          <p:cNvPr id="83" name="Can 82">
            <a:extLst>
              <a:ext uri="{FF2B5EF4-FFF2-40B4-BE49-F238E27FC236}">
                <a16:creationId xmlns:a16="http://schemas.microsoft.com/office/drawing/2014/main" id="{6399093B-996F-4519-83AF-B0C152E21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225" y="3626302"/>
            <a:ext cx="709995" cy="747439"/>
          </a:xfrm>
          <a:prstGeom prst="can">
            <a:avLst>
              <a:gd name="adj" fmla="val 24998"/>
            </a:avLst>
          </a:prstGeom>
          <a:gradFill rotWithShape="1">
            <a:gsLst>
              <a:gs pos="0">
                <a:srgbClr val="FF9A99"/>
              </a:gs>
              <a:gs pos="100000">
                <a:srgbClr val="D1403C"/>
              </a:gs>
            </a:gsLst>
            <a:lin ang="5400000"/>
          </a:gradFill>
          <a:ln w="9525">
            <a:solidFill>
              <a:srgbClr val="BE4B48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82893" tIns="41446" rIns="82893" bIns="41446" anchor="ctr"/>
          <a:lstStyle>
            <a:lvl1pPr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12813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1996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cxnSp>
        <p:nvCxnSpPr>
          <p:cNvPr id="40993" name="Straight Arrow Connector 83">
            <a:extLst>
              <a:ext uri="{FF2B5EF4-FFF2-40B4-BE49-F238E27FC236}">
                <a16:creationId xmlns:a16="http://schemas.microsoft.com/office/drawing/2014/main" id="{CD85AD49-A333-A399-D4D3-76ADCC984937}"/>
              </a:ext>
            </a:extLst>
          </p:cNvPr>
          <p:cNvCxnSpPr>
            <a:cxnSpLocks noChangeShapeType="1"/>
            <a:stCxn id="83" idx="4"/>
          </p:cNvCxnSpPr>
          <p:nvPr/>
        </p:nvCxnSpPr>
        <p:spPr bwMode="auto">
          <a:xfrm flipV="1">
            <a:off x="3227220" y="3997860"/>
            <a:ext cx="907295" cy="1441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94" name="TextBox 84">
            <a:extLst>
              <a:ext uri="{FF2B5EF4-FFF2-40B4-BE49-F238E27FC236}">
                <a16:creationId xmlns:a16="http://schemas.microsoft.com/office/drawing/2014/main" id="{66DA7650-62E6-6DB5-BA7B-7AE174432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5692" y="3094886"/>
            <a:ext cx="1148444" cy="614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893" tIns="41446" rIns="82893" bIns="41446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1724">
                <a:latin typeface="Corbel" panose="020B0503020204020204" pitchFamily="34" charset="0"/>
              </a:rPr>
              <a:t>one-time</a:t>
            </a:r>
            <a:br>
              <a:rPr lang="en-US" altLang="en-US" sz="1724">
                <a:latin typeface="Corbel" panose="020B0503020204020204" pitchFamily="34" charset="0"/>
              </a:rPr>
            </a:br>
            <a:r>
              <a:rPr lang="en-US" altLang="en-US" sz="1724">
                <a:latin typeface="Corbel" panose="020B0503020204020204" pitchFamily="34" charset="0"/>
              </a:rPr>
              <a:t>processing</a:t>
            </a:r>
          </a:p>
        </p:txBody>
      </p:sp>
      <p:grpSp>
        <p:nvGrpSpPr>
          <p:cNvPr id="40995" name="Group 85">
            <a:extLst>
              <a:ext uri="{FF2B5EF4-FFF2-40B4-BE49-F238E27FC236}">
                <a16:creationId xmlns:a16="http://schemas.microsoft.com/office/drawing/2014/main" id="{0A503000-6EDA-F861-44A6-F9EB5B6153BF}"/>
              </a:ext>
            </a:extLst>
          </p:cNvPr>
          <p:cNvGrpSpPr>
            <a:grpSpLocks/>
          </p:cNvGrpSpPr>
          <p:nvPr/>
        </p:nvGrpSpPr>
        <p:grpSpPr bwMode="auto">
          <a:xfrm>
            <a:off x="4076909" y="3171214"/>
            <a:ext cx="1189565" cy="1564004"/>
            <a:chOff x="2784930" y="2345019"/>
            <a:chExt cx="1312636" cy="1724328"/>
          </a:xfrm>
        </p:grpSpPr>
        <p:pic>
          <p:nvPicPr>
            <p:cNvPr id="40997" name="Picture 86">
              <a:extLst>
                <a:ext uri="{FF2B5EF4-FFF2-40B4-BE49-F238E27FC236}">
                  <a16:creationId xmlns:a16="http://schemas.microsoft.com/office/drawing/2014/main" id="{6B492961-C89F-89C8-930D-98C40F280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930" y="2790207"/>
              <a:ext cx="1295624" cy="127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8" name="Picture 87">
              <a:extLst>
                <a:ext uri="{FF2B5EF4-FFF2-40B4-BE49-F238E27FC236}">
                  <a16:creationId xmlns:a16="http://schemas.microsoft.com/office/drawing/2014/main" id="{442EF404-9A6E-38D8-DAC8-922586487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436" y="2554275"/>
              <a:ext cx="1295624" cy="127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99" name="Picture 88">
              <a:extLst>
                <a:ext uri="{FF2B5EF4-FFF2-40B4-BE49-F238E27FC236}">
                  <a16:creationId xmlns:a16="http://schemas.microsoft.com/office/drawing/2014/main" id="{75A31D72-FB97-E642-B41E-27966DF5E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1942" y="2345019"/>
              <a:ext cx="1295624" cy="1279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4CAED12-0A16-76CB-D3DE-AC26B3D99E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54574" y="5193186"/>
            <a:ext cx="8639467" cy="1278854"/>
          </a:xfrm>
        </p:spPr>
        <p:txBody>
          <a:bodyPr/>
          <a:lstStyle/>
          <a:p>
            <a:r>
              <a:rPr lang="en-US" altLang="en-US" sz="1814"/>
              <a:t>Scenario 1(iterative algorithms): Spark </a:t>
            </a:r>
            <a:r>
              <a:rPr lang="en-US" altLang="en-US" sz="1814">
                <a:solidFill>
                  <a:srgbClr val="FF0000"/>
                </a:solidFill>
              </a:rPr>
              <a:t>caches</a:t>
            </a:r>
            <a:r>
              <a:rPr lang="en-US" altLang="en-US" sz="1814"/>
              <a:t> all the data in memory so no need to  read and write to HDFS in between every iteration</a:t>
            </a:r>
          </a:p>
          <a:p>
            <a:r>
              <a:rPr lang="en-US" altLang="en-US" sz="1814"/>
              <a:t>Scenario 2(multiple queries): Spark can </a:t>
            </a:r>
            <a:r>
              <a:rPr lang="en-US" altLang="en-US" sz="1814">
                <a:solidFill>
                  <a:srgbClr val="FF0000"/>
                </a:solidFill>
              </a:rPr>
              <a:t>cache</a:t>
            </a:r>
            <a:r>
              <a:rPr lang="en-US" altLang="en-US" sz="1814"/>
              <a:t> data that is used by different queries in RAM thereby avoid reading from HDFS for every query.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09962D43-CD83-6489-F210-F8F88BCFD2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Spark Programming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EC73-1628-FEE0-5EE2-AC7762071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2514504"/>
            <a:ext cx="8639467" cy="2547628"/>
          </a:xfrm>
        </p:spPr>
        <p:txBody>
          <a:bodyPr/>
          <a:lstStyle/>
          <a:p>
            <a:r>
              <a:rPr lang="en-US" altLang="en-US" sz="2903"/>
              <a:t>Key idea: </a:t>
            </a:r>
            <a:r>
              <a:rPr lang="en-US" altLang="en-US" sz="2903" i="1"/>
              <a:t>resilient distributed datasets (RDDs)</a:t>
            </a:r>
          </a:p>
          <a:p>
            <a:pPr lvl="1"/>
            <a:r>
              <a:rPr lang="en-US" altLang="en-US" sz="2903"/>
              <a:t>Distributed collections of objects that can be cached in memory across cluster nodes</a:t>
            </a:r>
          </a:p>
          <a:p>
            <a:pPr lvl="1"/>
            <a:r>
              <a:rPr lang="en-US" altLang="en-US" sz="2903"/>
              <a:t>Manipulated through various parallel operators</a:t>
            </a:r>
          </a:p>
          <a:p>
            <a:pPr lvl="1"/>
            <a:r>
              <a:rPr lang="en-US" altLang="en-US" sz="2903"/>
              <a:t>Automatically rebuilt on failure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34CF985-D82C-481C-A654-BE5FAF4D15D1}"/>
</file>

<file path=customXml/itemProps2.xml><?xml version="1.0" encoding="utf-8"?>
<ds:datastoreItem xmlns:ds="http://schemas.openxmlformats.org/officeDocument/2006/customXml" ds:itemID="{54F13445-67A8-4BBC-9352-453B7B312E3C}"/>
</file>

<file path=customXml/itemProps3.xml><?xml version="1.0" encoding="utf-8"?>
<ds:datastoreItem xmlns:ds="http://schemas.openxmlformats.org/officeDocument/2006/customXml" ds:itemID="{AB6CC850-F0E9-4992-BE5D-563B87555D6F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1408</Words>
  <Application>Microsoft Office PowerPoint</Application>
  <PresentationFormat>Widescreen</PresentationFormat>
  <Paragraphs>199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Corbel</vt:lpstr>
      <vt:lpstr>Lucida Console</vt:lpstr>
      <vt:lpstr>Roboto</vt:lpstr>
      <vt:lpstr>Roboto Condensed</vt:lpstr>
      <vt:lpstr>StarSymbol</vt:lpstr>
      <vt:lpstr>Times New Roman</vt:lpstr>
      <vt:lpstr>Office Theme</vt:lpstr>
      <vt:lpstr>How Apache Spark works</vt:lpstr>
      <vt:lpstr>What is Spark?</vt:lpstr>
      <vt:lpstr>PowerPoint Presentation</vt:lpstr>
      <vt:lpstr>Hadoop Compatibility</vt:lpstr>
      <vt:lpstr>Spark Software Stack</vt:lpstr>
      <vt:lpstr>Awesome Usability</vt:lpstr>
      <vt:lpstr>Data Sharing in MapReduce</vt:lpstr>
      <vt:lpstr>Data Sharing in Spark</vt:lpstr>
      <vt:lpstr>Spark Programming Model</vt:lpstr>
      <vt:lpstr>Example: Log Mining</vt:lpstr>
      <vt:lpstr>Properties of RDDs</vt:lpstr>
      <vt:lpstr>Partitions</vt:lpstr>
      <vt:lpstr>Partitions</vt:lpstr>
      <vt:lpstr>Action</vt:lpstr>
      <vt:lpstr>Storage options for persistent RDDs</vt:lpstr>
      <vt:lpstr>Storage options for persistent RDDs</vt:lpstr>
      <vt:lpstr>Fault Tolerance</vt:lpstr>
      <vt:lpstr>Fault Tolerance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Apache Spark works</dc:title>
  <dc:creator>Butler, Kylie</dc:creator>
  <cp:lastModifiedBy>Butler, Kylie</cp:lastModifiedBy>
  <cp:revision>1</cp:revision>
  <dcterms:created xsi:type="dcterms:W3CDTF">2022-08-26T00:13:08Z</dcterms:created>
  <dcterms:modified xsi:type="dcterms:W3CDTF">2022-08-26T00:13:45Z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