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05" r:id="rId3"/>
    <p:sldId id="406" r:id="rId4"/>
    <p:sldId id="407" r:id="rId5"/>
    <p:sldId id="408" r:id="rId6"/>
    <p:sldId id="4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BDEA-7C9E-820F-5282-1E0C2FE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23081-3CCC-54D0-181F-8DA37F276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C0D9-81B1-DB22-E613-581D5474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9C9E8-87B8-0067-B55C-273CD302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8BB5-1A50-4F4F-994D-EAEE013B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777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443A-7960-BD01-646D-E72C0C1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801CF-0A16-306E-BC28-853360EF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E497C-7846-F88D-08FB-25389CEB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F2724-243A-628E-C8E9-70A6BAC3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B3C2-CB4C-56C9-25C9-DC2A0C88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F1ED4-0FF3-BBB7-51F6-B1D4E2547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AFC56-EE53-4D7F-02CF-5151DFDF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DA2A6-6D87-3881-CB5B-7E98E5D1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ECFB-C8E7-06AD-0D6E-95E7A91A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D952-74EB-7A6C-8D15-1684689F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925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24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6E22-DB24-C443-34F3-0CCB9D4E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517F-D317-3DA6-C083-0004C0C80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CFEC-4CD1-68F4-E036-1F876F3B4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DFF3-92AD-E540-CF3A-61ABA1D3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144E-9AD0-F3E1-0380-0D04DEAB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543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89C4-AAC5-E0AC-C4EF-339DDCF4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412E-E116-68E6-C47B-D4EB6CD1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C5AE6-9501-F255-A29C-15C0EB1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D194-F0B6-419E-1FB4-C320782E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3972F-4068-5660-DAEC-B08F3D8C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73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8592-CE86-E575-6CBB-5B4517CA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EE8C-5728-671E-4710-BD302FE75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7F2B7-0798-92F7-4928-A00AFE5B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D9F61-422C-4FC4-17C6-CA980CED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A5FC3-0BD7-C86B-39E5-8CE766DE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B8C9-5E3D-629B-AFA9-437E4BFD9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8FB0-69EF-B72A-8EE8-448C9446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5BFB7-9ADF-C590-C57B-31F209E2C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87ED5-B402-1F02-67F9-BFC118F7D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FA7B5-34CD-FBC0-EEED-BEBB0AB92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A2E5E-55E9-31D6-7FCA-9E0D0984D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5F509-B544-84B4-B05F-088F11FD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C1E17-F31B-D5F4-B7CB-5B76A21E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90609-10F9-865B-1A5E-A9F06A72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7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D5F8-273A-F9B4-C818-90A6849F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BDECF-5694-1BD7-0B77-7088CCC8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C584A-B8C3-F6B3-EEC4-B6FF01FD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8A27D-FCB2-B9D7-C4F6-597E17B9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36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2873D-0AC4-C715-CB79-764D1807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60AA0-A84B-0C0D-290F-0C1519AE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30A57-F2B3-E32E-FB94-1636684F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534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7056-12AE-A00B-9D0D-3B7B7B76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48431-8E07-BED3-918D-60BAB5606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B1529-7F4D-EAD6-5C19-CF27FA11C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E8391-B1C3-E809-E984-B4D352B2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9F8AF-96B7-DC3E-9F0C-34C07656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184F-A935-8002-4667-C4899E5B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66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273A-B7E2-DFF2-B199-88477E58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7C684-FC21-F69A-3E83-FAF096D66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7114D-9445-804F-4C81-97FF3DA38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F838-D1EB-EB4B-4E4E-4B4F3DEC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1BD48-41F7-92FE-0A6A-EFCBD678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DE587-EA6D-4193-D993-46B5E7A9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28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D0E8F-4AE4-2BDF-D473-276E733D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CBC2-C7C8-F26B-E870-D996307A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64CC0-5057-B090-744B-AA278F7ED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BB53-88D0-4435-B15F-478A23E754E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4520-5174-31A5-392F-DCFCF191F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BC06-CEAE-118D-AC16-F4358CBAF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E1E54-FF1A-4763-BDAD-64229CF1040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24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Integrated batch and real-time view via lambda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EF2BCC78-EB3B-7643-D219-0AB915A7E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Consider Example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6D98E31E-BED9-BEC6-9756-2A021F176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5453854"/>
            <a:ext cx="8639467" cy="783442"/>
          </a:xfrm>
        </p:spPr>
        <p:txBody>
          <a:bodyPr/>
          <a:lstStyle/>
          <a:p>
            <a:r>
              <a:rPr lang="en-US" altLang="en-US" sz="2540"/>
              <a:t>Total number of page views to a URL over a range of time.</a:t>
            </a: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8AF88B70-C210-EDFF-AE6A-CDF4F47C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535202"/>
            <a:ext cx="9144960" cy="367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97CA5B5-6126-D728-59A9-3B3D3630B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521" y="685512"/>
            <a:ext cx="9013907" cy="691273"/>
          </a:xfrm>
        </p:spPr>
        <p:txBody>
          <a:bodyPr/>
          <a:lstStyle/>
          <a:p>
            <a:r>
              <a:rPr lang="en-US" altLang="en-US" sz="2903"/>
              <a:t>The Usual Hadoop Batch Processing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2A4F-5018-59B8-D675-3A436D564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3560055"/>
            <a:ext cx="8639467" cy="219335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540"/>
              <a:t>Process all the data and put it into a precomputed view for querying.</a:t>
            </a:r>
          </a:p>
          <a:p>
            <a:pPr lvl="1"/>
            <a:r>
              <a:rPr lang="en-US" altLang="en-US" sz="2540"/>
              <a:t>Using MapReduce, Pig, Hive, or etc.</a:t>
            </a:r>
          </a:p>
          <a:p>
            <a:r>
              <a:rPr lang="en-US" altLang="en-US" sz="2540"/>
              <a:t>Store the precomputed view into some kind of database.</a:t>
            </a:r>
          </a:p>
          <a:p>
            <a:pPr lvl="1"/>
            <a:r>
              <a:rPr lang="en-US" altLang="en-US" sz="2540"/>
              <a:t>Like the noSQL store HBase</a:t>
            </a:r>
          </a:p>
          <a:p>
            <a:r>
              <a:rPr lang="en-US" altLang="en-US" sz="2540"/>
              <a:t>At query-time we can query the database quickly</a:t>
            </a:r>
          </a:p>
          <a:p>
            <a:pPr lvl="1"/>
            <a:r>
              <a:rPr lang="en-US" altLang="en-US" sz="2540"/>
              <a:t>Since the database is usually indexed.</a:t>
            </a:r>
          </a:p>
          <a:p>
            <a:pPr lvl="2"/>
            <a:r>
              <a:rPr lang="en-US" altLang="en-US" sz="2540"/>
              <a:t>E.g. in this case indexed by URL and time.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A7506C0C-91AC-0F7A-0430-03ECD5853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575" y="1468955"/>
            <a:ext cx="8686992" cy="217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A59B473-A2C3-FF50-F0D5-8FB2397C4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85512"/>
            <a:ext cx="8141175" cy="691273"/>
          </a:xfrm>
        </p:spPr>
        <p:txBody>
          <a:bodyPr/>
          <a:lstStyle/>
          <a:p>
            <a:r>
              <a:rPr lang="en-US" altLang="en-US" sz="2903"/>
              <a:t>What is wrong with Batch Processing?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FE04D227-794A-3DC3-859B-C15A31451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4931079"/>
            <a:ext cx="8639467" cy="1345101"/>
          </a:xfrm>
        </p:spPr>
        <p:txBody>
          <a:bodyPr/>
          <a:lstStyle/>
          <a:p>
            <a:r>
              <a:rPr lang="en-US" altLang="en-US" sz="2903"/>
              <a:t>Batch processing is too slow.</a:t>
            </a:r>
          </a:p>
          <a:p>
            <a:r>
              <a:rPr lang="en-US" altLang="en-US" sz="2903"/>
              <a:t>Views are out-of-date.</a:t>
            </a:r>
          </a:p>
        </p:txBody>
      </p:sp>
      <p:pic>
        <p:nvPicPr>
          <p:cNvPr id="39940" name="Picture 3">
            <a:extLst>
              <a:ext uri="{FF2B5EF4-FFF2-40B4-BE49-F238E27FC236}">
                <a16:creationId xmlns:a16="http://schemas.microsoft.com/office/drawing/2014/main" id="{99ED77C9-8B15-B254-9C56-2099F58D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r="2000" b="8281"/>
          <a:stretch>
            <a:fillRect/>
          </a:stretch>
        </p:blipFill>
        <p:spPr bwMode="auto">
          <a:xfrm>
            <a:off x="1719381" y="1468955"/>
            <a:ext cx="8756119" cy="270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E42DA2C-43B4-1400-E854-2A93F8F41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946180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Compensating for last few hours of data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C59A7FF2-EFF3-645D-0E85-F5451424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88" y="3102086"/>
            <a:ext cx="904415" cy="1176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>
            <a:extLst>
              <a:ext uri="{FF2B5EF4-FFF2-40B4-BE49-F238E27FC236}">
                <a16:creationId xmlns:a16="http://schemas.microsoft.com/office/drawing/2014/main" id="{1202BA17-7AD7-B505-97E0-A91D1D7C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72" y="2579312"/>
            <a:ext cx="980743" cy="98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6">
            <a:extLst>
              <a:ext uri="{FF2B5EF4-FFF2-40B4-BE49-F238E27FC236}">
                <a16:creationId xmlns:a16="http://schemas.microsoft.com/office/drawing/2014/main" id="{BA3C2F16-A0C1-A31A-6595-D05C52401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172" y="4016583"/>
            <a:ext cx="980743" cy="98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7">
            <a:extLst>
              <a:ext uri="{FF2B5EF4-FFF2-40B4-BE49-F238E27FC236}">
                <a16:creationId xmlns:a16="http://schemas.microsoft.com/office/drawing/2014/main" id="{ED659E36-DAF6-6F5E-7A27-1DEABCF69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90" y="3297947"/>
            <a:ext cx="979303" cy="980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7" name="Straight Arrow Connector 9">
            <a:extLst>
              <a:ext uri="{FF2B5EF4-FFF2-40B4-BE49-F238E27FC236}">
                <a16:creationId xmlns:a16="http://schemas.microsoft.com/office/drawing/2014/main" id="{5E44907F-F24F-7899-4838-2E56B17D1AB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54591" y="3233140"/>
            <a:ext cx="457968" cy="391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8" name="Straight Arrow Connector 10">
            <a:extLst>
              <a:ext uri="{FF2B5EF4-FFF2-40B4-BE49-F238E27FC236}">
                <a16:creationId xmlns:a16="http://schemas.microsoft.com/office/drawing/2014/main" id="{2742F31A-3AFF-DBF6-EE60-9E5C770F4F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20838" y="3886970"/>
            <a:ext cx="456527" cy="4565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Straight Arrow Connector 13">
            <a:extLst>
              <a:ext uri="{FF2B5EF4-FFF2-40B4-BE49-F238E27FC236}">
                <a16:creationId xmlns:a16="http://schemas.microsoft.com/office/drawing/2014/main" id="{3C86AF6F-E610-2462-C174-738FD29FD5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2915" y="3102086"/>
            <a:ext cx="456528" cy="391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0" name="Straight Arrow Connector 15">
            <a:extLst>
              <a:ext uri="{FF2B5EF4-FFF2-40B4-BE49-F238E27FC236}">
                <a16:creationId xmlns:a16="http://schemas.microsoft.com/office/drawing/2014/main" id="{54DE09A8-4815-E899-C18A-2D3B620A622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22915" y="4147636"/>
            <a:ext cx="456528" cy="3917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Straight Arrow Connector 16">
            <a:extLst>
              <a:ext uri="{FF2B5EF4-FFF2-40B4-BE49-F238E27FC236}">
                <a16:creationId xmlns:a16="http://schemas.microsoft.com/office/drawing/2014/main" id="{BB7D390C-04D8-3CBC-B42B-4AA3300774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9799" y="3755915"/>
            <a:ext cx="78488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2" name="Rounded Rectangle 20">
            <a:extLst>
              <a:ext uri="{FF2B5EF4-FFF2-40B4-BE49-F238E27FC236}">
                <a16:creationId xmlns:a16="http://schemas.microsoft.com/office/drawing/2014/main" id="{92F604E7-240E-D237-7B10-5B1610A5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543" y="3364194"/>
            <a:ext cx="1437271" cy="718636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Realtime View</a:t>
            </a:r>
          </a:p>
        </p:txBody>
      </p:sp>
      <p:sp>
        <p:nvSpPr>
          <p:cNvPr id="40973" name="Right Arrow 21">
            <a:extLst>
              <a:ext uri="{FF2B5EF4-FFF2-40B4-BE49-F238E27FC236}">
                <a16:creationId xmlns:a16="http://schemas.microsoft.com/office/drawing/2014/main" id="{AA3B19DA-4D6B-7F24-E5D3-417BE1AF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328" y="3102087"/>
            <a:ext cx="2024853" cy="914496"/>
          </a:xfrm>
          <a:prstGeom prst="rightArrow">
            <a:avLst>
              <a:gd name="adj1" fmla="val 50000"/>
              <a:gd name="adj2" fmla="val 49993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rgbClr val="000000"/>
                </a:solidFill>
              </a:rPr>
              <a:t>New data stream</a:t>
            </a:r>
          </a:p>
        </p:txBody>
      </p:sp>
      <p:sp>
        <p:nvSpPr>
          <p:cNvPr id="40974" name="Oval 22">
            <a:extLst>
              <a:ext uri="{FF2B5EF4-FFF2-40B4-BE49-F238E27FC236}">
                <a16:creationId xmlns:a16="http://schemas.microsoft.com/office/drawing/2014/main" id="{CFC20860-146A-229C-CE9E-E9859E83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566" y="2383452"/>
            <a:ext cx="4964201" cy="29393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40975" name="TextBox 23">
            <a:extLst>
              <a:ext uri="{FF2B5EF4-FFF2-40B4-BE49-F238E27FC236}">
                <a16:creationId xmlns:a16="http://schemas.microsoft.com/office/drawing/2014/main" id="{5698CE67-A97B-8650-EA8A-BBC473826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599" y="5453853"/>
            <a:ext cx="848682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0000"/>
                </a:solidFill>
              </a:rPr>
              <a:t>Storm</a:t>
            </a:r>
          </a:p>
        </p:txBody>
      </p:sp>
      <p:cxnSp>
        <p:nvCxnSpPr>
          <p:cNvPr id="40976" name="Straight Arrow Connector 25">
            <a:extLst>
              <a:ext uri="{FF2B5EF4-FFF2-40B4-BE49-F238E27FC236}">
                <a16:creationId xmlns:a16="http://schemas.microsoft.com/office/drawing/2014/main" id="{881D993B-FE4A-23DC-BBFC-219AF3639F07}"/>
              </a:ext>
            </a:extLst>
          </p:cNvPr>
          <p:cNvCxnSpPr>
            <a:cxnSpLocks noChangeShapeType="1"/>
            <a:stCxn id="40975" idx="0"/>
          </p:cNvCxnSpPr>
          <p:nvPr/>
        </p:nvCxnSpPr>
        <p:spPr bwMode="auto">
          <a:xfrm flipV="1">
            <a:off x="3449940" y="4997325"/>
            <a:ext cx="686015" cy="4565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9407D82F-3146-1A5B-0D62-183647EE01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0435" y="816566"/>
            <a:ext cx="8597703" cy="691273"/>
          </a:xfrm>
        </p:spPr>
        <p:txBody>
          <a:bodyPr>
            <a:normAutofit fontScale="90000"/>
          </a:bodyPr>
          <a:lstStyle/>
          <a:p>
            <a:r>
              <a:rPr lang="en-US" altLang="en-US" sz="3266"/>
              <a:t>Integrated Batch and Real-time View</a:t>
            </a:r>
            <a:br>
              <a:rPr lang="en-US" altLang="en-US" sz="3266"/>
            </a:br>
            <a:r>
              <a:rPr lang="en-US" altLang="en-US" sz="3266"/>
              <a:t>(Lambda Architecture)</a:t>
            </a: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id="{B300A5B8-ECEE-504B-B9EF-AC5E9DFF1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03" y="1860676"/>
            <a:ext cx="9144960" cy="378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531417-6D9A-4F4C-8ED5-00CB52B73CE2}"/>
</file>

<file path=customXml/itemProps2.xml><?xml version="1.0" encoding="utf-8"?>
<ds:datastoreItem xmlns:ds="http://schemas.openxmlformats.org/officeDocument/2006/customXml" ds:itemID="{24AB008F-CEF9-408C-B36D-7DA74E00C0E7}"/>
</file>

<file path=customXml/itemProps3.xml><?xml version="1.0" encoding="utf-8"?>
<ds:datastoreItem xmlns:ds="http://schemas.openxmlformats.org/officeDocument/2006/customXml" ds:itemID="{68FB823B-80A7-40B1-A743-A0B07F78B8C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Integrated batch and real-time view via lambda architecture</vt:lpstr>
      <vt:lpstr>Consider Example</vt:lpstr>
      <vt:lpstr>The Usual Hadoop Batch Processing Solution</vt:lpstr>
      <vt:lpstr>What is wrong with Batch Processing?</vt:lpstr>
      <vt:lpstr>Compensating for last few hours of data</vt:lpstr>
      <vt:lpstr>Integrated Batch and Real-time View (Lambda Architecture)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batch and real-time view via lambda architecture</dc:title>
  <dc:creator>Butler, Kylie</dc:creator>
  <cp:lastModifiedBy>Butler, Kylie</cp:lastModifiedBy>
  <cp:revision>1</cp:revision>
  <dcterms:created xsi:type="dcterms:W3CDTF">2022-08-25T07:13:35Z</dcterms:created>
  <dcterms:modified xsi:type="dcterms:W3CDTF">2022-08-25T07:14:24Z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