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437" r:id="rId3"/>
    <p:sldId id="438" r:id="rId4"/>
    <p:sldId id="439" r:id="rId5"/>
    <p:sldId id="440" r:id="rId6"/>
    <p:sldId id="441" r:id="rId7"/>
    <p:sldId id="442" r:id="rId8"/>
    <p:sldId id="443" r:id="rId9"/>
    <p:sldId id="444" r:id="rId10"/>
    <p:sldId id="445" r:id="rId11"/>
    <p:sldId id="446" r:id="rId12"/>
    <p:sldId id="44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CF03-2DE6-11D8-041A-7C2F72BDD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97C29-176C-9E33-D0C5-6A914610D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DAFCF-EB46-0DEF-BB50-92510A84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9EE9-0418-43E1-ABB3-05A04D193345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B9151-5BC0-921E-81EB-92305DFE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F67D9-25C4-D0FF-BAA1-A01463B5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CAD5-625C-4161-84C1-208BE239C8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2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76601-CD8D-9451-7AF4-7BDB8D96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D30AD-7478-2F87-F02E-E9D17E4F1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3DD54-F46C-CE86-0B5A-C09C219E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9EE9-0418-43E1-ABB3-05A04D193345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4D961-24D5-9428-29A2-4E32750C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914AA-DC79-9596-08A1-2341C6AE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CAD5-625C-4161-84C1-208BE239C8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188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ACDB80-2D51-15DC-0F65-98B8037B9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76ED9-5BCD-AB43-66BA-587D278A1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6AF3B-658D-AC45-D10D-450725D3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9EE9-0418-43E1-ABB3-05A04D193345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C9EB9-7B09-65B9-0198-355DC07D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B818A-BD88-44EB-2481-052AC519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CAD5-625C-4161-84C1-208BE239C8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7228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52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2"/>
          <p:cNvSpPr txBox="1">
            <a:spLocks noChangeAspect="1" noChangeArrowheads="1"/>
          </p:cNvSpPr>
          <p:nvPr userDrawn="1"/>
        </p:nvSpPr>
        <p:spPr bwMode="auto">
          <a:xfrm>
            <a:off x="11001904" y="1"/>
            <a:ext cx="1190097" cy="303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144000" tIns="72000" r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latrobe.edu.au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781388" y="2716111"/>
            <a:ext cx="8622453" cy="1737005"/>
          </a:xfrm>
        </p:spPr>
        <p:txBody>
          <a:bodyPr wrap="square" anchor="b" anchorCtr="1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388" y="4858004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– Presenter 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781388" y="5261033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71" y="866431"/>
            <a:ext cx="1763659" cy="1278134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121993" y="6477868"/>
            <a:ext cx="47345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AU" sz="800" kern="12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 Trobe University CRICOS Provider Code Number 00115M</a:t>
            </a:r>
            <a:endParaRPr lang="en-US" altLang="en-US" sz="800" kern="12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207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54DF-0873-524B-66C8-3DEA0851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D038-0B2A-6035-0B62-774C3A0CE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A4385-8DF3-F505-0411-4DE3C41C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9EE9-0418-43E1-ABB3-05A04D193345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F1C7E-CE39-5A32-419E-EABBDA32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8C0BB-5DA7-6FD7-92FA-733C56F0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CAD5-625C-4161-84C1-208BE239C8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828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55D8-C435-AAF7-2E33-82515630E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0BD59-BFD5-83B0-0EBB-2653A5017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0A5A0-51BA-1D0E-8171-CD1998EB6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9EE9-0418-43E1-ABB3-05A04D193345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14A74-CFCF-5D57-19FE-6C9B2A01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B0A1A-DB6F-7756-E63D-6466AAAF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CAD5-625C-4161-84C1-208BE239C8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42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D0F3-F555-3A83-0E4F-2DA5C6B1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D45E-78D1-D745-5ABE-202413639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6E35E-00F9-C83D-6BF7-86D4FF1A1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99160-A741-096E-2AA0-AA8A5CE0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9EE9-0418-43E1-ABB3-05A04D193345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1DCE7-521C-4A88-5247-430BCCB9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8E3E4-4BF3-CBF0-0217-546F2C6A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CAD5-625C-4161-84C1-208BE239C8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030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A9C9-A5BB-85A2-4F6A-83A6BA71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6CBB0-B1A8-6F10-A399-4FAF404D2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13049-8A35-98F7-A30C-69E187E1E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7D422-D946-279B-569C-7C08E25B9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072A5F-2C84-7A7F-5E77-89DAD3981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DAA80-7DA4-F01F-0C89-255775C3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9EE9-0418-43E1-ABB3-05A04D193345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55B7E-D64C-DFB5-22E0-9E710ED5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DF495D-8D29-1EFF-7442-52DF0B89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CAD5-625C-4161-84C1-208BE239C8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704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6979-0D5B-6BA2-02CC-594784DA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9A69F-6104-6BC5-F8D6-95E0810A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9EE9-0418-43E1-ABB3-05A04D193345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0982E-9688-6D27-6CD8-11C65DC3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F3126-22E1-792D-819B-FB8C196F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CAD5-625C-4161-84C1-208BE239C8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453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56964-D941-FA62-E7B4-21DB2358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9EE9-0418-43E1-ABB3-05A04D193345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5578F2-285A-7B05-5D9C-06C515C4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D3547-C108-D6D2-0579-6FFE575C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CAD5-625C-4161-84C1-208BE239C8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973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E962-2A65-8DCD-4433-4B6C03C84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6D675-C838-D625-A337-881BA537D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B10FC-6752-4949-5E01-950641CCD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A99B0-F701-AE2D-5AB7-79E2524D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9EE9-0418-43E1-ABB3-05A04D193345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BDB59-1605-954D-B1E8-32B5B595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F7C2C-5B55-232A-7035-9CC11B8B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CAD5-625C-4161-84C1-208BE239C8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636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7A00-352D-7597-3048-C774C41F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DB96D-2390-2930-AD1D-4615A4478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C92FB-51D6-AED1-AB42-3F39C62C9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ED03C-5FC7-E6A0-D0C6-FCB0F778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9EE9-0418-43E1-ABB3-05A04D193345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BB92F-D6B7-E082-F504-E75C26F6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0FAA2-5F17-CD10-04E0-66FD186F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CAD5-625C-4161-84C1-208BE239C8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81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50B92-D147-5327-DCE1-7C1A762E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3C367-4B45-A3C3-8EB1-AF9F8490B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7F90B-5C18-0AAE-DA11-C9741E688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9EE9-0418-43E1-ABB3-05A04D193345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1AF96-4101-C7C1-5D18-6B26A84A2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D70BD-ECAA-91A1-25C0-297CBF967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2CAD5-625C-4161-84C1-208BE239C8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759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 </a:t>
            </a:r>
            <a:r>
              <a:rPr lang="en-AU"/>
              <a:t>to Pregel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935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1C37DE70-ABE4-A453-691E-7A9671BC3D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Fault Tolerance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87EF0-A7AE-E080-F0FB-B6C5032CE5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177"/>
              <a:t>Checkpointing</a:t>
            </a:r>
          </a:p>
          <a:p>
            <a:pPr lvl="1"/>
            <a:r>
              <a:rPr lang="en-US" altLang="en-US" sz="2177"/>
              <a:t>The master periodically instructs the workers to save the state of their partitions to persistent storage.</a:t>
            </a:r>
          </a:p>
          <a:p>
            <a:pPr lvl="2"/>
            <a:r>
              <a:rPr lang="en-US" altLang="en-US" sz="2177"/>
              <a:t> e.g., Vertex values, edge values, incoming messages.</a:t>
            </a:r>
          </a:p>
          <a:p>
            <a:r>
              <a:rPr lang="en-US" altLang="en-US" sz="2177"/>
              <a:t>Failure detection</a:t>
            </a:r>
          </a:p>
          <a:p>
            <a:pPr lvl="1"/>
            <a:r>
              <a:rPr lang="en-US" altLang="en-US" sz="2177"/>
              <a:t>Using regular “ping” messages. </a:t>
            </a:r>
          </a:p>
          <a:p>
            <a:r>
              <a:rPr lang="en-US" altLang="en-US" sz="2177"/>
              <a:t>Recovery</a:t>
            </a:r>
          </a:p>
          <a:p>
            <a:pPr lvl="1"/>
            <a:r>
              <a:rPr lang="en-US" altLang="en-US" sz="2177"/>
              <a:t>The master reassigns graph partitions to the currently available workers.</a:t>
            </a:r>
          </a:p>
          <a:p>
            <a:pPr lvl="1"/>
            <a:r>
              <a:rPr lang="en-US" altLang="en-US" sz="2177"/>
              <a:t>The workers all reload their partition state from most recent available checkpoint.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E2F1E972-1D6A-C5AD-B750-83BD14CED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Pregel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F25CC-A9EF-983F-2507-D4B253B544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40"/>
              <a:t>“Think like a vertex” computation model</a:t>
            </a:r>
          </a:p>
          <a:p>
            <a:r>
              <a:rPr lang="en-US" altLang="en-US" sz="2540"/>
              <a:t>Pregel is a scalable and fault-tolerant platform with an API that is sufficiently flexible to express arbitrary graph algorithms.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DA355DC2-9D7B-109A-6371-7D206955E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85512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Giraph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19D8A-EFB4-9464-A60D-6BBB1C6746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1600009"/>
            <a:ext cx="7053861" cy="4922437"/>
          </a:xfrm>
        </p:spPr>
        <p:txBody>
          <a:bodyPr/>
          <a:lstStyle/>
          <a:p>
            <a:r>
              <a:rPr lang="en-US" altLang="en-US" sz="2540"/>
              <a:t>Hadoop’s version of Pregel</a:t>
            </a:r>
          </a:p>
          <a:p>
            <a:pPr lvl="1"/>
            <a:r>
              <a:rPr lang="en-US" altLang="en-US" sz="2540"/>
              <a:t>Works over HDFS</a:t>
            </a:r>
          </a:p>
          <a:p>
            <a:pPr lvl="1"/>
            <a:r>
              <a:rPr lang="en-US" altLang="en-US" sz="2540"/>
              <a:t>Runs on top of Yarn to allow you to share Hadoop cluster with other applications like MapReduce</a:t>
            </a:r>
          </a:p>
          <a:p>
            <a:r>
              <a:rPr lang="en-US" altLang="en-US" sz="2540"/>
              <a:t>Based on the same computational model as Pregel</a:t>
            </a:r>
          </a:p>
          <a:p>
            <a:r>
              <a:rPr lang="en-US" altLang="en-US" sz="2540"/>
              <a:t>Relies on ZooKeeper as a fault-tolerant coordination service</a:t>
            </a:r>
          </a:p>
          <a:p>
            <a:pPr lvl="1">
              <a:buFont typeface="StarSymbol" charset="0"/>
              <a:buNone/>
            </a:pPr>
            <a:endParaRPr lang="en-US" altLang="en-US" sz="2540"/>
          </a:p>
          <a:p>
            <a:endParaRPr lang="en-US" altLang="en-US" sz="2540"/>
          </a:p>
        </p:txBody>
      </p:sp>
      <p:pic>
        <p:nvPicPr>
          <p:cNvPr id="80900" name="Picture 4">
            <a:extLst>
              <a:ext uri="{FF2B5EF4-FFF2-40B4-BE49-F238E27FC236}">
                <a16:creationId xmlns:a16="http://schemas.microsoft.com/office/drawing/2014/main" id="{E99745F6-5B37-7BC4-D376-3ADA9F7D8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349" y="750320"/>
            <a:ext cx="1301897" cy="2212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BF97C4CC-47BB-7F4E-8F09-48F2ACA60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20706"/>
            <a:ext cx="8141174" cy="691273"/>
          </a:xfrm>
        </p:spPr>
        <p:txBody>
          <a:bodyPr/>
          <a:lstStyle/>
          <a:p>
            <a:r>
              <a:rPr lang="en-US" altLang="en-US" sz="3266"/>
              <a:t>Google’s Pregel To the Rescue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14E06-FD55-946D-B8DB-44572CBCC4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1600009"/>
            <a:ext cx="8639467" cy="4922437"/>
          </a:xfrm>
        </p:spPr>
        <p:txBody>
          <a:bodyPr/>
          <a:lstStyle/>
          <a:p>
            <a:r>
              <a:rPr lang="en-US" altLang="en-US" sz="2540"/>
              <a:t>Keeps vertices &amp; edges on the machine that performs computation</a:t>
            </a:r>
          </a:p>
          <a:p>
            <a:r>
              <a:rPr lang="en-US" altLang="en-US" sz="2540"/>
              <a:t>Uses network transfers only for messages</a:t>
            </a:r>
          </a:p>
          <a:p>
            <a:r>
              <a:rPr lang="en-US" altLang="en-US" sz="2540"/>
              <a:t>Think like a vertex</a:t>
            </a:r>
          </a:p>
          <a:p>
            <a:pPr lvl="1"/>
            <a:r>
              <a:rPr lang="en-US" altLang="en-US" sz="2540"/>
              <a:t>You write the entire program in terms what happens to a vertex. For example</a:t>
            </a:r>
          </a:p>
          <a:p>
            <a:pPr lvl="2"/>
            <a:r>
              <a:rPr lang="en-US" altLang="en-US" sz="2540"/>
              <a:t>Send a message containing a value to all neighbor vertices</a:t>
            </a:r>
          </a:p>
          <a:p>
            <a:pPr lvl="2"/>
            <a:r>
              <a:rPr lang="en-US" altLang="en-US" sz="2540"/>
              <a:t>Aggregate the value sent from all neighbor vertices.</a:t>
            </a:r>
          </a:p>
          <a:p>
            <a:pPr lvl="2"/>
            <a:r>
              <a:rPr lang="en-US" altLang="en-US" sz="2540"/>
              <a:t>Delete a particular edge from my vertex to a neighbor.</a:t>
            </a:r>
          </a:p>
          <a:p>
            <a:pPr lvl="2"/>
            <a:r>
              <a:rPr lang="en-US" altLang="en-US" sz="2540"/>
              <a:t>Etc.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D47A78B1-87B2-F65B-00F2-2303AFE017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85512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 sz="2903"/>
              <a:t>Bulk Synchronous Processing(BSP) Computational Model</a:t>
            </a: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FF128C59-1A26-673F-2A99-73415643AC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54591" y="2318644"/>
            <a:ext cx="2547627" cy="979303"/>
          </a:xfrm>
        </p:spPr>
        <p:txBody>
          <a:bodyPr>
            <a:normAutofit fontScale="25000" lnSpcReduction="20000"/>
          </a:bodyPr>
          <a:lstStyle/>
          <a:p>
            <a:pPr marL="93612" indent="0">
              <a:buNone/>
            </a:pPr>
            <a:endParaRPr lang="en-US" altLang="en-US" sz="2177"/>
          </a:p>
          <a:p>
            <a:pPr marL="93612" indent="0">
              <a:buNone/>
            </a:pPr>
            <a:r>
              <a:rPr lang="en-US" altLang="en-US" sz="1814"/>
              <a:t>Superstep 0</a:t>
            </a:r>
          </a:p>
          <a:p>
            <a:pPr marL="93612" indent="0">
              <a:buNone/>
            </a:pPr>
            <a:endParaRPr lang="en-US" altLang="en-US" sz="1814"/>
          </a:p>
          <a:p>
            <a:pPr marL="93612" indent="0">
              <a:buNone/>
            </a:pPr>
            <a:endParaRPr lang="en-US" altLang="en-US" sz="1814"/>
          </a:p>
          <a:p>
            <a:pPr marL="93612" indent="0">
              <a:buNone/>
            </a:pPr>
            <a:r>
              <a:rPr lang="en-US" altLang="en-US" sz="1814"/>
              <a:t>Superstep 1</a:t>
            </a:r>
          </a:p>
          <a:p>
            <a:pPr marL="93612" indent="0">
              <a:buNone/>
            </a:pPr>
            <a:endParaRPr lang="en-US" altLang="en-US" sz="1814"/>
          </a:p>
          <a:p>
            <a:pPr marL="93612" indent="0">
              <a:buNone/>
            </a:pPr>
            <a:endParaRPr lang="en-US" altLang="en-US" sz="1814"/>
          </a:p>
          <a:p>
            <a:pPr marL="93612" indent="0">
              <a:buNone/>
            </a:pPr>
            <a:r>
              <a:rPr lang="en-US" altLang="en-US" sz="1814"/>
              <a:t>Superstep 2</a:t>
            </a:r>
          </a:p>
          <a:p>
            <a:pPr marL="93612" indent="0">
              <a:buNone/>
            </a:pPr>
            <a:endParaRPr lang="en-US" altLang="en-US" sz="1814"/>
          </a:p>
          <a:p>
            <a:pPr marL="93612" indent="0">
              <a:buNone/>
            </a:pPr>
            <a:endParaRPr lang="en-US" altLang="en-US" sz="1814"/>
          </a:p>
          <a:p>
            <a:pPr marL="93612" indent="0">
              <a:buNone/>
            </a:pPr>
            <a:endParaRPr lang="en-US" altLang="en-US" sz="1814"/>
          </a:p>
          <a:p>
            <a:pPr marL="93612" indent="0">
              <a:buNone/>
            </a:pPr>
            <a:r>
              <a:rPr lang="en-US" altLang="en-US" sz="1814"/>
              <a:t>	….</a:t>
            </a:r>
          </a:p>
          <a:p>
            <a:pPr marL="93612" indent="0">
              <a:buNone/>
            </a:pPr>
            <a:endParaRPr lang="en-US" altLang="en-US" sz="1814"/>
          </a:p>
          <a:p>
            <a:pPr marL="93612" indent="0">
              <a:buNone/>
            </a:pPr>
            <a:r>
              <a:rPr lang="en-US" altLang="en-US" sz="1814"/>
              <a:t>Superstep n</a:t>
            </a:r>
          </a:p>
        </p:txBody>
      </p:sp>
      <p:sp>
        <p:nvSpPr>
          <p:cNvPr id="71684" name="직사각형 13">
            <a:extLst>
              <a:ext uri="{FF2B5EF4-FFF2-40B4-BE49-F238E27FC236}">
                <a16:creationId xmlns:a16="http://schemas.microsoft.com/office/drawing/2014/main" id="{F47CFA22-80E3-2520-09AA-416F2CAF8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545" y="1142041"/>
            <a:ext cx="771738" cy="41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sz="2177">
                <a:solidFill>
                  <a:srgbClr val="000000"/>
                </a:solidFill>
                <a:latin typeface="Corbel" panose="020B0503020204020204" pitchFamily="34" charset="0"/>
              </a:rPr>
              <a:t>Input</a:t>
            </a:r>
            <a:endParaRPr lang="ko-KR" altLang="en-US" sz="2177"/>
          </a:p>
        </p:txBody>
      </p:sp>
      <p:sp>
        <p:nvSpPr>
          <p:cNvPr id="71685" name="직사각형 14">
            <a:extLst>
              <a:ext uri="{FF2B5EF4-FFF2-40B4-BE49-F238E27FC236}">
                <a16:creationId xmlns:a16="http://schemas.microsoft.com/office/drawing/2014/main" id="{351AE752-A49A-40AA-2AF7-7B61F14FB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684" y="6368349"/>
            <a:ext cx="999364" cy="41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sz="2177">
                <a:solidFill>
                  <a:srgbClr val="000000"/>
                </a:solidFill>
                <a:latin typeface="Corbel" panose="020B0503020204020204" pitchFamily="34" charset="0"/>
              </a:rPr>
              <a:t>Output</a:t>
            </a:r>
            <a:endParaRPr lang="ko-KR" altLang="en-US" sz="2177"/>
          </a:p>
        </p:txBody>
      </p:sp>
      <p:grpSp>
        <p:nvGrpSpPr>
          <p:cNvPr id="71686" name="그룹 18">
            <a:extLst>
              <a:ext uri="{FF2B5EF4-FFF2-40B4-BE49-F238E27FC236}">
                <a16:creationId xmlns:a16="http://schemas.microsoft.com/office/drawing/2014/main" id="{FE41CFE0-FC3F-1A13-AA0B-FCF575708570}"/>
              </a:ext>
            </a:extLst>
          </p:cNvPr>
          <p:cNvGrpSpPr>
            <a:grpSpLocks/>
          </p:cNvGrpSpPr>
          <p:nvPr/>
        </p:nvGrpSpPr>
        <p:grpSpPr bwMode="auto">
          <a:xfrm>
            <a:off x="3146572" y="5478336"/>
            <a:ext cx="64806" cy="326915"/>
            <a:chOff x="4550734" y="5178458"/>
            <a:chExt cx="72008" cy="360040"/>
          </a:xfrm>
        </p:grpSpPr>
        <p:sp>
          <p:nvSpPr>
            <p:cNvPr id="7" name="타원 15">
              <a:extLst>
                <a:ext uri="{FF2B5EF4-FFF2-40B4-BE49-F238E27FC236}">
                  <a16:creationId xmlns:a16="http://schemas.microsoft.com/office/drawing/2014/main" id="{1F65909B-47F1-4F61-86F4-CD006841D80F}"/>
                </a:ext>
              </a:extLst>
            </p:cNvPr>
            <p:cNvSpPr/>
            <p:nvPr/>
          </p:nvSpPr>
          <p:spPr>
            <a:xfrm>
              <a:off x="4550734" y="5178458"/>
              <a:ext cx="72008" cy="713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ko-KR" altLang="en-US" sz="2177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타원 16">
              <a:extLst>
                <a:ext uri="{FF2B5EF4-FFF2-40B4-BE49-F238E27FC236}">
                  <a16:creationId xmlns:a16="http://schemas.microsoft.com/office/drawing/2014/main" id="{1551E12B-1766-4109-92E3-845FF1530A35}"/>
                </a:ext>
              </a:extLst>
            </p:cNvPr>
            <p:cNvSpPr/>
            <p:nvPr/>
          </p:nvSpPr>
          <p:spPr>
            <a:xfrm>
              <a:off x="4550734" y="5330721"/>
              <a:ext cx="72008" cy="713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ko-KR" altLang="en-US" sz="2177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타원 17">
              <a:extLst>
                <a:ext uri="{FF2B5EF4-FFF2-40B4-BE49-F238E27FC236}">
                  <a16:creationId xmlns:a16="http://schemas.microsoft.com/office/drawing/2014/main" id="{34C4AB4D-8AF7-4F54-B694-F951AB3EC042}"/>
                </a:ext>
              </a:extLst>
            </p:cNvPr>
            <p:cNvSpPr/>
            <p:nvPr/>
          </p:nvSpPr>
          <p:spPr>
            <a:xfrm>
              <a:off x="4550734" y="5467124"/>
              <a:ext cx="72008" cy="713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ko-KR" altLang="en-US" sz="2177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" name="아래쪽 화살표 19">
            <a:extLst>
              <a:ext uri="{FF2B5EF4-FFF2-40B4-BE49-F238E27FC236}">
                <a16:creationId xmlns:a16="http://schemas.microsoft.com/office/drawing/2014/main" id="{DA91681A-3B08-497F-9D40-70CEF6C73B66}"/>
              </a:ext>
            </a:extLst>
          </p:cNvPr>
          <p:cNvSpPr/>
          <p:nvPr/>
        </p:nvSpPr>
        <p:spPr>
          <a:xfrm>
            <a:off x="3100486" y="1647533"/>
            <a:ext cx="391721" cy="3931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82893" tIns="41446" rIns="82893" bIns="41446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endParaRPr lang="ko-KR" altLang="en-US" sz="2177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아래쪽 화살표 20">
            <a:extLst>
              <a:ext uri="{FF2B5EF4-FFF2-40B4-BE49-F238E27FC236}">
                <a16:creationId xmlns:a16="http://schemas.microsoft.com/office/drawing/2014/main" id="{429884F9-D534-459D-80B8-F717F5A86B28}"/>
              </a:ext>
            </a:extLst>
          </p:cNvPr>
          <p:cNvSpPr/>
          <p:nvPr/>
        </p:nvSpPr>
        <p:spPr>
          <a:xfrm>
            <a:off x="2999676" y="5953586"/>
            <a:ext cx="391721" cy="39172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82893" tIns="41446" rIns="82893" bIns="41446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endParaRPr lang="ko-KR" altLang="en-US" sz="2177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71689" name="Picture 2">
            <a:extLst>
              <a:ext uri="{FF2B5EF4-FFF2-40B4-BE49-F238E27FC236}">
                <a16:creationId xmlns:a16="http://schemas.microsoft.com/office/drawing/2014/main" id="{3E0C0FDF-D4B9-FCFB-ABD1-8BF817DD0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872" y="2301362"/>
            <a:ext cx="3005595" cy="85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0" name="Picture 2">
            <a:extLst>
              <a:ext uri="{FF2B5EF4-FFF2-40B4-BE49-F238E27FC236}">
                <a16:creationId xmlns:a16="http://schemas.microsoft.com/office/drawing/2014/main" id="{3A021382-5847-1007-8CAE-D36F651BF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872" y="3151051"/>
            <a:ext cx="3005595" cy="85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1" name="Picture 2">
            <a:extLst>
              <a:ext uri="{FF2B5EF4-FFF2-40B4-BE49-F238E27FC236}">
                <a16:creationId xmlns:a16="http://schemas.microsoft.com/office/drawing/2014/main" id="{1ED31E3C-C83A-A768-A358-1121438E3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188" y="4147636"/>
            <a:ext cx="3005595" cy="85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88A2E9D-0BD0-9B2C-F043-79D0D4AD2FFB}"/>
              </a:ext>
            </a:extLst>
          </p:cNvPr>
          <p:cNvSpPr txBox="1">
            <a:spLocks/>
          </p:cNvSpPr>
          <p:nvPr/>
        </p:nvSpPr>
        <p:spPr bwMode="auto">
          <a:xfrm>
            <a:off x="6618776" y="1664815"/>
            <a:ext cx="3984899" cy="496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06400" indent="-301625" defTabSz="457200"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38200" indent="-276225" defTabSz="457200"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/>
              <a:t>Pregel uses the bulk synchronous processing computational model</a:t>
            </a:r>
          </a:p>
          <a:p>
            <a:r>
              <a:rPr lang="en-US" altLang="en-US" sz="2177"/>
              <a:t>Input data loaded once during the application</a:t>
            </a:r>
          </a:p>
          <a:p>
            <a:pPr lvl="1"/>
            <a:r>
              <a:rPr lang="en-US" altLang="en-US" sz="2177"/>
              <a:t>All messaging in memory.</a:t>
            </a:r>
          </a:p>
          <a:p>
            <a:endParaRPr lang="en-US" altLang="en-US" sz="2177"/>
          </a:p>
          <a:p>
            <a:r>
              <a:rPr lang="en-US" altLang="en-US" sz="2177"/>
              <a:t>Computation is divided into a sequence of Supersteps.</a:t>
            </a:r>
          </a:p>
          <a:p>
            <a:r>
              <a:rPr lang="en-US" altLang="en-US" sz="2177">
                <a:solidFill>
                  <a:srgbClr val="FF0000"/>
                </a:solidFill>
              </a:rPr>
              <a:t>Each machine gets a subset of the vertices</a:t>
            </a:r>
          </a:p>
          <a:p>
            <a:r>
              <a:rPr lang="en-US" altLang="en-US" sz="2177"/>
              <a:t>During each Superstep each machine works in parallel processing the vertices that it is responsible for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30FEBE09-F822-F46F-696C-FB91A0500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20706"/>
            <a:ext cx="8141174" cy="691273"/>
          </a:xfrm>
        </p:spPr>
        <p:txBody>
          <a:bodyPr/>
          <a:lstStyle/>
          <a:p>
            <a:r>
              <a:rPr lang="en-US" altLang="en-US" sz="2903"/>
              <a:t>What Happens During Each Superstep?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3B98C-7D72-B70D-D1AD-E111060A66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4801465"/>
            <a:ext cx="8639467" cy="1604328"/>
          </a:xfrm>
        </p:spPr>
        <p:txBody>
          <a:bodyPr>
            <a:normAutofit fontScale="92500"/>
          </a:bodyPr>
          <a:lstStyle/>
          <a:p>
            <a:r>
              <a:rPr lang="en-US" altLang="en-US" sz="1814"/>
              <a:t>Each machine runs the same user-defined function on the vertices that it is responsible for</a:t>
            </a:r>
          </a:p>
          <a:p>
            <a:pPr lvl="1"/>
            <a:r>
              <a:rPr lang="en-US" altLang="en-US" sz="1814"/>
              <a:t>This is done in parallel</a:t>
            </a:r>
          </a:p>
          <a:p>
            <a:r>
              <a:rPr lang="en-US" altLang="en-US" sz="1814"/>
              <a:t>Machines send messages to machines containing neighbor vertices.</a:t>
            </a:r>
          </a:p>
          <a:p>
            <a:r>
              <a:rPr lang="en-US" altLang="en-US" sz="1814"/>
              <a:t>The barrier synchronization waits for all the machines to have finished receiving messages before moving onto the next Superstep. </a:t>
            </a:r>
          </a:p>
        </p:txBody>
      </p:sp>
      <p:pic>
        <p:nvPicPr>
          <p:cNvPr id="72708" name="Picture 2" descr="bsp architecture">
            <a:extLst>
              <a:ext uri="{FF2B5EF4-FFF2-40B4-BE49-F238E27FC236}">
                <a16:creationId xmlns:a16="http://schemas.microsoft.com/office/drawing/2014/main" id="{863C9914-B35B-70B1-98BC-1D2EDE47D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" t="8307" r="12173" b="7785"/>
          <a:stretch>
            <a:fillRect/>
          </a:stretch>
        </p:blipFill>
        <p:spPr bwMode="auto">
          <a:xfrm>
            <a:off x="3548374" y="1273094"/>
            <a:ext cx="4808665" cy="354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D39C4E95-9F9E-CE64-E91D-B6B4E8DA2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20706"/>
            <a:ext cx="8141174" cy="691273"/>
          </a:xfrm>
        </p:spPr>
        <p:txBody>
          <a:bodyPr/>
          <a:lstStyle/>
          <a:p>
            <a:r>
              <a:rPr lang="en-US" altLang="en-US" sz="3629"/>
              <a:t>How do we know when to stop?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3E00A-2143-185E-3807-4FFF9CCABC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2645559"/>
            <a:ext cx="8639467" cy="3368513"/>
          </a:xfrm>
        </p:spPr>
        <p:txBody>
          <a:bodyPr>
            <a:normAutofit lnSpcReduction="10000"/>
          </a:bodyPr>
          <a:lstStyle/>
          <a:p>
            <a:r>
              <a:rPr lang="en-US" altLang="en-US" sz="2177"/>
              <a:t>Each vertex can be in either </a:t>
            </a:r>
            <a:r>
              <a:rPr lang="en-US" altLang="en-US" sz="2177">
                <a:solidFill>
                  <a:srgbClr val="FF0000"/>
                </a:solidFill>
              </a:rPr>
              <a:t>active</a:t>
            </a:r>
            <a:r>
              <a:rPr lang="en-US" altLang="en-US" sz="2177"/>
              <a:t> or </a:t>
            </a:r>
            <a:r>
              <a:rPr lang="en-US" altLang="en-US" sz="2177">
                <a:solidFill>
                  <a:srgbClr val="FF0000"/>
                </a:solidFill>
              </a:rPr>
              <a:t>inactive</a:t>
            </a:r>
            <a:r>
              <a:rPr lang="en-US" altLang="en-US" sz="2177"/>
              <a:t> state</a:t>
            </a:r>
          </a:p>
          <a:p>
            <a:r>
              <a:rPr lang="en-US" altLang="en-US" sz="2177"/>
              <a:t>Active state means vertex continue to participate in computation at each Superstep.</a:t>
            </a:r>
          </a:p>
          <a:p>
            <a:r>
              <a:rPr lang="en-US" altLang="en-US" sz="2177"/>
              <a:t>Inactive state means the vertex has finished its computation and will no longer take part in any future Supersteps.</a:t>
            </a:r>
          </a:p>
          <a:p>
            <a:pPr lvl="1"/>
            <a:r>
              <a:rPr lang="en-US" altLang="en-US" sz="2177"/>
              <a:t>It will no longer receive any messages and do any further processing.</a:t>
            </a:r>
          </a:p>
          <a:p>
            <a:r>
              <a:rPr lang="en-US" altLang="en-US" sz="2177"/>
              <a:t>A vertex moves from active to inactive state by volting to halt.</a:t>
            </a:r>
          </a:p>
          <a:p>
            <a:r>
              <a:rPr lang="en-US" altLang="en-US" sz="2177"/>
              <a:t>Entire computation completes when all vertices have volted to halt.</a:t>
            </a:r>
          </a:p>
          <a:p>
            <a:r>
              <a:rPr lang="en-US" altLang="en-US" sz="2177"/>
              <a:t>A vertex can be reactivated by receiving an (external) message.</a:t>
            </a:r>
          </a:p>
        </p:txBody>
      </p:sp>
      <p:pic>
        <p:nvPicPr>
          <p:cNvPr id="73732" name="Picture 2">
            <a:extLst>
              <a:ext uri="{FF2B5EF4-FFF2-40B4-BE49-F238E27FC236}">
                <a16:creationId xmlns:a16="http://schemas.microsoft.com/office/drawing/2014/main" id="{74F529C1-B4EE-BF93-02BD-7186B34FF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427" y="1337902"/>
            <a:ext cx="4448627" cy="124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5B9DBD6B-F246-9B08-0FCA-B5051246FB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85512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Voting to Halt</a:t>
            </a: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494686D7-4585-3E0D-5512-B98378ABFA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6" y="5520100"/>
            <a:ext cx="8108051" cy="914496"/>
          </a:xfrm>
        </p:spPr>
        <p:txBody>
          <a:bodyPr/>
          <a:lstStyle/>
          <a:p>
            <a:r>
              <a:rPr lang="en-US" altLang="en-US" sz="2177"/>
              <a:t>Dotted lines are messages</a:t>
            </a:r>
          </a:p>
          <a:p>
            <a:r>
              <a:rPr lang="en-US" altLang="en-US" sz="2177"/>
              <a:t>Shaded vertices have voted to halt</a:t>
            </a:r>
          </a:p>
        </p:txBody>
      </p:sp>
      <p:pic>
        <p:nvPicPr>
          <p:cNvPr id="74756" name="Picture 3">
            <a:extLst>
              <a:ext uri="{FF2B5EF4-FFF2-40B4-BE49-F238E27FC236}">
                <a16:creationId xmlns:a16="http://schemas.microsoft.com/office/drawing/2014/main" id="{4D5A98C2-579C-E408-5A61-1EBE68C2B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652" y="1337902"/>
            <a:ext cx="5000205" cy="406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53723089-7DE9-090D-6FE6-DC7B74AE7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554459"/>
            <a:ext cx="8141174" cy="691273"/>
          </a:xfrm>
        </p:spPr>
        <p:txBody>
          <a:bodyPr/>
          <a:lstStyle/>
          <a:p>
            <a:r>
              <a:rPr lang="en-US" altLang="en-US" sz="2903"/>
              <a:t>Pregel’s C++ API</a:t>
            </a:r>
          </a:p>
        </p:txBody>
      </p:sp>
      <p:pic>
        <p:nvPicPr>
          <p:cNvPr id="75779" name="Picture 3">
            <a:extLst>
              <a:ext uri="{FF2B5EF4-FFF2-40B4-BE49-F238E27FC236}">
                <a16:creationId xmlns:a16="http://schemas.microsoft.com/office/drawing/2014/main" id="{05E7B867-ED4C-03AC-D026-737FFC9AA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157" y="2187591"/>
            <a:ext cx="5527300" cy="414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0" name="내용 개체 틀 2">
            <a:extLst>
              <a:ext uri="{FF2B5EF4-FFF2-40B4-BE49-F238E27FC236}">
                <a16:creationId xmlns:a16="http://schemas.microsoft.com/office/drawing/2014/main" id="{A64A1B69-3A65-A573-FB7B-5158F5EDDE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54575" y="1077233"/>
            <a:ext cx="7984198" cy="4948360"/>
          </a:xfrm>
        </p:spPr>
        <p:txBody>
          <a:bodyPr/>
          <a:lstStyle/>
          <a:p>
            <a:pPr>
              <a:lnSpc>
                <a:spcPts val="2449"/>
              </a:lnSpc>
              <a:spcBef>
                <a:spcPts val="454"/>
              </a:spcBef>
              <a:spcAft>
                <a:spcPts val="454"/>
              </a:spcAft>
            </a:pPr>
            <a:r>
              <a:rPr lang="en-US" altLang="ko-KR" sz="2177"/>
              <a:t>Writing a Pregel program</a:t>
            </a:r>
          </a:p>
          <a:p>
            <a:pPr lvl="1">
              <a:lnSpc>
                <a:spcPts val="2449"/>
              </a:lnSpc>
              <a:spcBef>
                <a:spcPts val="454"/>
              </a:spcBef>
              <a:spcAft>
                <a:spcPts val="454"/>
              </a:spcAft>
            </a:pPr>
            <a:r>
              <a:rPr lang="en-US" altLang="ko-KR" sz="2177"/>
              <a:t>Subclassing the predefined </a:t>
            </a:r>
            <a:r>
              <a:rPr lang="en-US" altLang="ko-KR" sz="2177" b="1"/>
              <a:t>Vertex</a:t>
            </a:r>
            <a:r>
              <a:rPr lang="en-US" altLang="ko-KR" sz="2177"/>
              <a:t> class</a:t>
            </a:r>
          </a:p>
        </p:txBody>
      </p:sp>
      <p:sp>
        <p:nvSpPr>
          <p:cNvPr id="20" name="모서리가 둥근 직사각형 5">
            <a:extLst>
              <a:ext uri="{FF2B5EF4-FFF2-40B4-BE49-F238E27FC236}">
                <a16:creationId xmlns:a16="http://schemas.microsoft.com/office/drawing/2014/main" id="{4C09FBBA-F15B-4E35-84A0-3145509B4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288" y="3297947"/>
            <a:ext cx="848249" cy="262108"/>
          </a:xfrm>
          <a:prstGeom prst="roundRect">
            <a:avLst>
              <a:gd name="adj" fmla="val 16667"/>
            </a:avLst>
          </a:prstGeom>
          <a:solidFill>
            <a:srgbClr val="FF0000">
              <a:alpha val="10196"/>
            </a:srgbClr>
          </a:solidFill>
          <a:ln w="9525">
            <a:solidFill>
              <a:srgbClr val="BE4B48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82893" tIns="41446" rIns="82893" bIns="41446" anchor="ctr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ko-KR" altLang="en-US" sz="1633">
              <a:solidFill>
                <a:srgbClr val="000000"/>
              </a:solidFill>
              <a:latin typeface="Malgun Gothic" panose="020B0503020000020004" pitchFamily="34" charset="-127"/>
            </a:endParaRPr>
          </a:p>
        </p:txBody>
      </p:sp>
      <p:cxnSp>
        <p:nvCxnSpPr>
          <p:cNvPr id="21" name="직선 화살표 연결선 8">
            <a:extLst>
              <a:ext uri="{FF2B5EF4-FFF2-40B4-BE49-F238E27FC236}">
                <a16:creationId xmlns:a16="http://schemas.microsoft.com/office/drawing/2014/main" id="{BB5165C6-1D19-49F9-A129-368B318805AC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658731" y="3102087"/>
            <a:ext cx="457968" cy="131054"/>
          </a:xfrm>
          <a:prstGeom prst="straightConnector1">
            <a:avLst/>
          </a:prstGeom>
          <a:noFill/>
          <a:ln w="38100">
            <a:solidFill>
              <a:srgbClr val="C0504D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783" name="직사각형 10">
            <a:extLst>
              <a:ext uri="{FF2B5EF4-FFF2-40B4-BE49-F238E27FC236}">
                <a16:creationId xmlns:a16="http://schemas.microsoft.com/office/drawing/2014/main" id="{98E9F952-2CBD-9C40-530D-02F263067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895" y="2926387"/>
            <a:ext cx="1728730" cy="41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sz="2177">
                <a:solidFill>
                  <a:schemeClr val="tx1"/>
                </a:solidFill>
                <a:latin typeface="Corbel" panose="020B0503020204020204" pitchFamily="34" charset="0"/>
              </a:rPr>
              <a:t>Override this!</a:t>
            </a:r>
            <a:endParaRPr lang="ko-KR" altLang="en-US" sz="2177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cxnSp>
        <p:nvCxnSpPr>
          <p:cNvPr id="23" name="직선 화살표 연결선 14">
            <a:extLst>
              <a:ext uri="{FF2B5EF4-FFF2-40B4-BE49-F238E27FC236}">
                <a16:creationId xmlns:a16="http://schemas.microsoft.com/office/drawing/2014/main" id="{2B257817-2706-4D33-A4C7-C7AF6A781837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6879443" y="3560054"/>
            <a:ext cx="391721" cy="195861"/>
          </a:xfrm>
          <a:prstGeom prst="straightConnector1">
            <a:avLst/>
          </a:prstGeom>
          <a:noFill/>
          <a:ln w="38100">
            <a:solidFill>
              <a:srgbClr val="C0504D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785" name="직사각형 17">
            <a:extLst>
              <a:ext uri="{FF2B5EF4-FFF2-40B4-BE49-F238E27FC236}">
                <a16:creationId xmlns:a16="http://schemas.microsoft.com/office/drawing/2014/main" id="{C1449967-34AC-B266-41E7-D21FDB11D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97" y="3689668"/>
            <a:ext cx="1037836" cy="41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sz="2177">
                <a:solidFill>
                  <a:srgbClr val="000000"/>
                </a:solidFill>
                <a:latin typeface="Corbel" panose="020B0503020204020204" pitchFamily="34" charset="0"/>
              </a:rPr>
              <a:t>in msgs</a:t>
            </a:r>
            <a:endParaRPr lang="ko-KR" altLang="en-US" sz="2177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cxnSp>
        <p:nvCxnSpPr>
          <p:cNvPr id="25" name="직선 화살표 연결선 20">
            <a:extLst>
              <a:ext uri="{FF2B5EF4-FFF2-40B4-BE49-F238E27FC236}">
                <a16:creationId xmlns:a16="http://schemas.microsoft.com/office/drawing/2014/main" id="{474517E8-9946-46A8-BF01-AEC1F37D1E8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468464" y="5389046"/>
            <a:ext cx="260668" cy="260668"/>
          </a:xfrm>
          <a:prstGeom prst="straightConnector1">
            <a:avLst/>
          </a:prstGeom>
          <a:noFill/>
          <a:ln w="38100">
            <a:solidFill>
              <a:srgbClr val="C0504D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787" name="직사각형 23">
            <a:extLst>
              <a:ext uri="{FF2B5EF4-FFF2-40B4-BE49-F238E27FC236}">
                <a16:creationId xmlns:a16="http://schemas.microsoft.com/office/drawing/2014/main" id="{7BCE7D39-BF8E-B4ED-EB50-0E083C934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8078" y="5062132"/>
            <a:ext cx="1103559" cy="41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sz="2177">
                <a:solidFill>
                  <a:srgbClr val="000000"/>
                </a:solidFill>
                <a:latin typeface="Corbel" panose="020B0503020204020204" pitchFamily="34" charset="0"/>
              </a:rPr>
              <a:t>out msg</a:t>
            </a:r>
            <a:endParaRPr lang="ko-KR" altLang="en-US" sz="2177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DC09E9D4-2075-5794-553B-B67D16990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1102" y="489652"/>
            <a:ext cx="8141175" cy="691273"/>
          </a:xfrm>
        </p:spPr>
        <p:txBody>
          <a:bodyPr/>
          <a:lstStyle/>
          <a:p>
            <a:r>
              <a:rPr lang="en-US" altLang="en-US" sz="2903"/>
              <a:t>PageRank in Pregel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12271534-6D02-61B2-6768-69816832F8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1077234"/>
            <a:ext cx="6981853" cy="4494712"/>
          </a:xfrm>
        </p:spPr>
        <p:txBody>
          <a:bodyPr>
            <a:normAutofit fontScale="55000" lnSpcReduction="20000"/>
          </a:bodyPr>
          <a:lstStyle/>
          <a:p>
            <a:pPr marL="162741"/>
            <a:r>
              <a:rPr lang="en-IN" altLang="en-US" sz="1633" b="1">
                <a:latin typeface="FreeSerif" charset="0"/>
              </a:rPr>
              <a:t> Superstep 0:</a:t>
            </a:r>
            <a:r>
              <a:rPr lang="en-IN" altLang="en-US" sz="1633">
                <a:latin typeface="FreeSerif" charset="0"/>
              </a:rPr>
              <a:t> Value of each vertex is </a:t>
            </a:r>
            <a:r>
              <a:rPr lang="en-IN" altLang="en-US" sz="1633" b="1">
                <a:latin typeface="FreeSerif" charset="0"/>
              </a:rPr>
              <a:t>1.0</a:t>
            </a:r>
            <a:endParaRPr lang="en-IN" altLang="en-US" sz="1633">
              <a:latin typeface="FreeSerif" charset="0"/>
            </a:endParaRPr>
          </a:p>
          <a:p>
            <a:pPr marL="162741">
              <a:buNone/>
            </a:pPr>
            <a:r>
              <a:rPr lang="en-US" altLang="en-US" sz="1542">
                <a:latin typeface="Consolas" panose="020B0609020204030204" pitchFamily="49" charset="0"/>
              </a:rPr>
              <a:t>	virtual void Compute(MessageIterator* msgs) {</a:t>
            </a:r>
          </a:p>
          <a:p>
            <a:pPr marL="162741">
              <a:buNone/>
            </a:pPr>
            <a:r>
              <a:rPr lang="en-US" altLang="en-US" sz="1542">
                <a:latin typeface="Consolas" panose="020B0609020204030204" pitchFamily="49" charset="0"/>
              </a:rPr>
              <a:t>		if (superstep() &gt;= 1) {</a:t>
            </a:r>
          </a:p>
          <a:p>
            <a:pPr marL="162741">
              <a:buNone/>
            </a:pPr>
            <a:r>
              <a:rPr lang="en-US" altLang="en-US" sz="1542">
                <a:latin typeface="Consolas" panose="020B0609020204030204" pitchFamily="49" charset="0"/>
              </a:rPr>
              <a:t>			double sum = 0;</a:t>
            </a:r>
          </a:p>
          <a:p>
            <a:pPr marL="162741">
              <a:buNone/>
            </a:pPr>
            <a:r>
              <a:rPr lang="en-US" altLang="en-US" sz="1542">
                <a:latin typeface="Consolas" panose="020B0609020204030204" pitchFamily="49" charset="0"/>
              </a:rPr>
              <a:t>			for (; !msgs-&gt;done(); msgs-&gt;Next())</a:t>
            </a:r>
          </a:p>
          <a:p>
            <a:pPr marL="162741">
              <a:buNone/>
            </a:pPr>
            <a:r>
              <a:rPr lang="en-US" altLang="en-US" sz="1542">
                <a:latin typeface="Consolas" panose="020B0609020204030204" pitchFamily="49" charset="0"/>
              </a:rPr>
              <a:t>				sum += msgs-&gt;Value();</a:t>
            </a:r>
            <a:endParaRPr lang="en-US" altLang="en-US" sz="1452">
              <a:latin typeface="Consolas" panose="020B0609020204030204" pitchFamily="49" charset="0"/>
            </a:endParaRPr>
          </a:p>
          <a:p>
            <a:pPr marL="162741">
              <a:buNone/>
            </a:pPr>
            <a:r>
              <a:rPr lang="en-US" altLang="en-US" sz="1452">
                <a:latin typeface="Consolas" panose="020B0609020204030204" pitchFamily="49" charset="0"/>
              </a:rPr>
              <a:t>			// NumVertices is the total number of vertices in graph</a:t>
            </a:r>
          </a:p>
          <a:p>
            <a:pPr marL="162741">
              <a:buNone/>
            </a:pPr>
            <a:r>
              <a:rPr lang="en-US" altLang="en-US" sz="1542">
                <a:latin typeface="Consolas" panose="020B0609020204030204" pitchFamily="49" charset="0"/>
              </a:rPr>
              <a:t>			*MutableValue() = 0.15/NumVertices() + 0.85 * sum;</a:t>
            </a:r>
          </a:p>
          <a:p>
            <a:pPr marL="162741">
              <a:buNone/>
            </a:pPr>
            <a:r>
              <a:rPr lang="en-US" altLang="en-US" sz="1542">
                <a:latin typeface="Consolas" panose="020B0609020204030204" pitchFamily="49" charset="0"/>
              </a:rPr>
              <a:t>		}</a:t>
            </a:r>
          </a:p>
          <a:p>
            <a:pPr marL="162741">
              <a:buNone/>
            </a:pPr>
            <a:r>
              <a:rPr lang="en-US" altLang="en-US" sz="1542">
                <a:latin typeface="Consolas" panose="020B0609020204030204" pitchFamily="49" charset="0"/>
              </a:rPr>
              <a:t>		if (superstep() &lt; 30) {</a:t>
            </a:r>
          </a:p>
          <a:p>
            <a:pPr marL="162741">
              <a:buNone/>
            </a:pPr>
            <a:r>
              <a:rPr lang="en-US" altLang="en-US" sz="1542">
                <a:latin typeface="Consolas" panose="020B0609020204030204" pitchFamily="49" charset="0"/>
              </a:rPr>
              <a:t>			const int64 n = GetOutEdgeIterator().size();</a:t>
            </a:r>
          </a:p>
          <a:p>
            <a:pPr marL="162741">
              <a:buNone/>
            </a:pPr>
            <a:r>
              <a:rPr lang="en-US" altLang="en-US" sz="1542">
                <a:latin typeface="Consolas" panose="020B0609020204030204" pitchFamily="49" charset="0"/>
              </a:rPr>
              <a:t>			SendMessageToAllNeighbors(GetValue() / n);</a:t>
            </a:r>
          </a:p>
          <a:p>
            <a:pPr marL="162741">
              <a:buNone/>
            </a:pPr>
            <a:r>
              <a:rPr lang="en-US" altLang="en-US" sz="1542">
                <a:latin typeface="Consolas" panose="020B0609020204030204" pitchFamily="49" charset="0"/>
              </a:rPr>
              <a:t>		} else {</a:t>
            </a:r>
          </a:p>
          <a:p>
            <a:pPr marL="162741">
              <a:buNone/>
            </a:pPr>
            <a:r>
              <a:rPr lang="en-US" altLang="en-US" sz="1542">
                <a:latin typeface="Consolas" panose="020B0609020204030204" pitchFamily="49" charset="0"/>
              </a:rPr>
              <a:t>			VoteToHalt();</a:t>
            </a:r>
          </a:p>
          <a:p>
            <a:pPr marL="162741">
              <a:buNone/>
            </a:pPr>
            <a:r>
              <a:rPr lang="en-US" altLang="en-US" sz="1542">
                <a:latin typeface="Consolas" panose="020B0609020204030204" pitchFamily="49" charset="0"/>
              </a:rPr>
              <a:t>		}</a:t>
            </a:r>
          </a:p>
          <a:p>
            <a:pPr marL="162741">
              <a:buNone/>
            </a:pPr>
            <a:r>
              <a:rPr lang="en-US" altLang="en-US" sz="1542">
                <a:latin typeface="Consolas" panose="020B0609020204030204" pitchFamily="49" charset="0"/>
              </a:rPr>
              <a:t>}</a:t>
            </a:r>
            <a:endParaRPr lang="en-US" altLang="en-US" sz="1542">
              <a:cs typeface="Arial" panose="020B0604020202020204" pitchFamily="34" charset="0"/>
            </a:endParaRPr>
          </a:p>
          <a:p>
            <a:pPr marL="162741"/>
            <a:r>
              <a:rPr lang="en-US" altLang="en-US" sz="1633">
                <a:cs typeface="Arial" panose="020B0604020202020204" pitchFamily="34" charset="0"/>
              </a:rPr>
              <a:t>The above program first iterates through all messages sent from other nodes to compute the PageRank value for the current vertex</a:t>
            </a:r>
          </a:p>
          <a:p>
            <a:pPr marL="162741"/>
            <a:r>
              <a:rPr lang="en-US" altLang="en-US" sz="1633">
                <a:cs typeface="Arial" panose="020B0604020202020204" pitchFamily="34" charset="0"/>
              </a:rPr>
              <a:t>The above program stops when 30 iterations has been reached but you can easily rewrite it to stop when the computation has converged.</a:t>
            </a:r>
          </a:p>
          <a:p>
            <a:pPr marL="162741"/>
            <a:r>
              <a:rPr lang="en-US" altLang="en-US" sz="1633">
                <a:cs typeface="Arial" panose="020B0604020202020204" pitchFamily="34" charset="0"/>
              </a:rPr>
              <a:t>While it has not reached 30 iterations the program does the following</a:t>
            </a:r>
          </a:p>
          <a:p>
            <a:pPr marL="591914" lvl="1" indent="-309639"/>
            <a:r>
              <a:rPr lang="en-US" altLang="en-US" sz="1633">
                <a:cs typeface="Arial" panose="020B0604020202020204" pitchFamily="34" charset="0"/>
              </a:rPr>
              <a:t>Send the contributions of this node to the PageRank of the outgoing neighbors.</a:t>
            </a:r>
          </a:p>
          <a:p>
            <a:pPr marL="162741"/>
            <a:r>
              <a:rPr lang="en-US" altLang="en-US" sz="1633">
                <a:cs typeface="Arial" panose="020B0604020202020204" pitchFamily="34" charset="0"/>
              </a:rPr>
              <a:t>Otherwise volt to holt.</a:t>
            </a:r>
          </a:p>
          <a:p>
            <a:pPr marL="162741"/>
            <a:endParaRPr lang="en-US" altLang="en-US" sz="1542">
              <a:latin typeface="Consolas" panose="020B0609020204030204" pitchFamily="49" charset="0"/>
            </a:endParaRPr>
          </a:p>
        </p:txBody>
      </p:sp>
      <p:sp>
        <p:nvSpPr>
          <p:cNvPr id="76804" name="Oval 80">
            <a:extLst>
              <a:ext uri="{FF2B5EF4-FFF2-40B4-BE49-F238E27FC236}">
                <a16:creationId xmlns:a16="http://schemas.microsoft.com/office/drawing/2014/main" id="{03CEBA83-50C5-3EB0-8A04-B01B0DD9C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4607" y="1797309"/>
            <a:ext cx="457968" cy="456528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177">
              <a:solidFill>
                <a:schemeClr val="tx1"/>
              </a:solidFill>
            </a:endParaRPr>
          </a:p>
        </p:txBody>
      </p:sp>
      <p:sp>
        <p:nvSpPr>
          <p:cNvPr id="76805" name="Oval 81">
            <a:extLst>
              <a:ext uri="{FF2B5EF4-FFF2-40B4-BE49-F238E27FC236}">
                <a16:creationId xmlns:a16="http://schemas.microsoft.com/office/drawing/2014/main" id="{D62240F5-0FD9-A3A2-2775-223AB43B3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296" y="1339342"/>
            <a:ext cx="457968" cy="45796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1633">
              <a:solidFill>
                <a:srgbClr val="FF0000"/>
              </a:solidFill>
            </a:endParaRPr>
          </a:p>
        </p:txBody>
      </p:sp>
      <p:sp>
        <p:nvSpPr>
          <p:cNvPr id="76806" name="Oval 83">
            <a:extLst>
              <a:ext uri="{FF2B5EF4-FFF2-40B4-BE49-F238E27FC236}">
                <a16:creationId xmlns:a16="http://schemas.microsoft.com/office/drawing/2014/main" id="{D5E2E664-33FD-BB4F-8F2C-023E3B835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296" y="2515946"/>
            <a:ext cx="457968" cy="456527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177">
              <a:solidFill>
                <a:schemeClr val="tx1"/>
              </a:solidFill>
            </a:endParaRPr>
          </a:p>
        </p:txBody>
      </p:sp>
      <p:cxnSp>
        <p:nvCxnSpPr>
          <p:cNvPr id="76807" name="Straight Arrow Connector 84">
            <a:extLst>
              <a:ext uri="{FF2B5EF4-FFF2-40B4-BE49-F238E27FC236}">
                <a16:creationId xmlns:a16="http://schemas.microsoft.com/office/drawing/2014/main" id="{92967F25-3EED-7A4A-DF48-2C704E9E1A33}"/>
              </a:ext>
            </a:extLst>
          </p:cNvPr>
          <p:cNvCxnSpPr>
            <a:cxnSpLocks noChangeShapeType="1"/>
            <a:stCxn id="76804" idx="7"/>
            <a:endCxn id="76805" idx="2"/>
          </p:cNvCxnSpPr>
          <p:nvPr/>
        </p:nvCxnSpPr>
        <p:spPr bwMode="auto">
          <a:xfrm flipV="1">
            <a:off x="8444887" y="1568326"/>
            <a:ext cx="459409" cy="29523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08" name="Straight Arrow Connector 87">
            <a:extLst>
              <a:ext uri="{FF2B5EF4-FFF2-40B4-BE49-F238E27FC236}">
                <a16:creationId xmlns:a16="http://schemas.microsoft.com/office/drawing/2014/main" id="{A8F2727C-57C9-C9D3-7C2F-53B8106DA853}"/>
              </a:ext>
            </a:extLst>
          </p:cNvPr>
          <p:cNvCxnSpPr>
            <a:cxnSpLocks noChangeShapeType="1"/>
            <a:stCxn id="76806" idx="0"/>
            <a:endCxn id="76805" idx="4"/>
          </p:cNvCxnSpPr>
          <p:nvPr/>
        </p:nvCxnSpPr>
        <p:spPr bwMode="auto">
          <a:xfrm flipV="1">
            <a:off x="9133279" y="1797310"/>
            <a:ext cx="0" cy="718636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809" name="TextBox 88">
            <a:extLst>
              <a:ext uri="{FF2B5EF4-FFF2-40B4-BE49-F238E27FC236}">
                <a16:creationId xmlns:a16="http://schemas.microsoft.com/office/drawing/2014/main" id="{72CC5599-A8E8-C312-6688-1EA2730EC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9800" y="1339341"/>
            <a:ext cx="369383" cy="41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76810" name="Oval 90">
            <a:extLst>
              <a:ext uri="{FF2B5EF4-FFF2-40B4-BE49-F238E27FC236}">
                <a16:creationId xmlns:a16="http://schemas.microsoft.com/office/drawing/2014/main" id="{7AE23557-A0AB-5410-A755-EAF25C433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986" y="1797309"/>
            <a:ext cx="456527" cy="456528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177">
              <a:solidFill>
                <a:schemeClr val="tx1"/>
              </a:solidFill>
            </a:endParaRPr>
          </a:p>
        </p:txBody>
      </p:sp>
      <p:cxnSp>
        <p:nvCxnSpPr>
          <p:cNvPr id="76811" name="Straight Arrow Connector 91">
            <a:extLst>
              <a:ext uri="{FF2B5EF4-FFF2-40B4-BE49-F238E27FC236}">
                <a16:creationId xmlns:a16="http://schemas.microsoft.com/office/drawing/2014/main" id="{2AFAE418-3F10-8792-2A6C-BC4794DA95A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296017" y="1731063"/>
            <a:ext cx="459408" cy="2966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2" name="Straight Arrow Connector 92">
            <a:extLst>
              <a:ext uri="{FF2B5EF4-FFF2-40B4-BE49-F238E27FC236}">
                <a16:creationId xmlns:a16="http://schemas.microsoft.com/office/drawing/2014/main" id="{70C2971C-DE50-8F2A-2216-C4364A1BEAB2}"/>
              </a:ext>
            </a:extLst>
          </p:cNvPr>
          <p:cNvCxnSpPr>
            <a:cxnSpLocks noChangeShapeType="1"/>
            <a:stCxn id="76810" idx="4"/>
            <a:endCxn id="76806" idx="6"/>
          </p:cNvCxnSpPr>
          <p:nvPr/>
        </p:nvCxnSpPr>
        <p:spPr bwMode="auto">
          <a:xfrm flipH="1">
            <a:off x="9362264" y="2253838"/>
            <a:ext cx="620705" cy="4896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813" name="TextBox 93">
            <a:extLst>
              <a:ext uri="{FF2B5EF4-FFF2-40B4-BE49-F238E27FC236}">
                <a16:creationId xmlns:a16="http://schemas.microsoft.com/office/drawing/2014/main" id="{BF6E70E7-CF1B-29A0-903F-6935980C8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9846" y="1470395"/>
            <a:ext cx="353353" cy="41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76814" name="TextBox 95">
            <a:extLst>
              <a:ext uri="{FF2B5EF4-FFF2-40B4-BE49-F238E27FC236}">
                <a16:creationId xmlns:a16="http://schemas.microsoft.com/office/drawing/2014/main" id="{C18787C9-1FA2-7072-7E47-035F02927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7071" y="2841419"/>
            <a:ext cx="369383" cy="41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76815" name="TextBox 96">
            <a:extLst>
              <a:ext uri="{FF2B5EF4-FFF2-40B4-BE49-F238E27FC236}">
                <a16:creationId xmlns:a16="http://schemas.microsoft.com/office/drawing/2014/main" id="{2EA5C703-A353-7A96-0786-E5C2E113D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017" y="947620"/>
            <a:ext cx="353353" cy="41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76816" name="Straight Arrow Connector 97">
            <a:extLst>
              <a:ext uri="{FF2B5EF4-FFF2-40B4-BE49-F238E27FC236}">
                <a16:creationId xmlns:a16="http://schemas.microsoft.com/office/drawing/2014/main" id="{3A684EC3-1C35-4A96-F0A8-4585B2E41891}"/>
              </a:ext>
            </a:extLst>
          </p:cNvPr>
          <p:cNvCxnSpPr>
            <a:cxnSpLocks noChangeShapeType="1"/>
            <a:stCxn id="76806" idx="1"/>
            <a:endCxn id="76804" idx="5"/>
          </p:cNvCxnSpPr>
          <p:nvPr/>
        </p:nvCxnSpPr>
        <p:spPr bwMode="auto">
          <a:xfrm flipH="1" flipV="1">
            <a:off x="8444888" y="2187591"/>
            <a:ext cx="527095" cy="3946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817" name="TextBox 98">
            <a:extLst>
              <a:ext uri="{FF2B5EF4-FFF2-40B4-BE49-F238E27FC236}">
                <a16:creationId xmlns:a16="http://schemas.microsoft.com/office/drawing/2014/main" id="{61DE6D19-6750-E482-6128-BC08D3D20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3515" y="1862117"/>
            <a:ext cx="459152" cy="36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14">
                <a:solidFill>
                  <a:srgbClr val="000000"/>
                </a:solidFill>
              </a:rPr>
              <a:t>1.0</a:t>
            </a:r>
          </a:p>
        </p:txBody>
      </p:sp>
      <p:sp>
        <p:nvSpPr>
          <p:cNvPr id="76818" name="TextBox 99">
            <a:extLst>
              <a:ext uri="{FF2B5EF4-FFF2-40B4-BE49-F238E27FC236}">
                <a16:creationId xmlns:a16="http://schemas.microsoft.com/office/drawing/2014/main" id="{E1AB7AD2-FCBB-F44B-3AD7-6A25C896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3628" y="1012428"/>
            <a:ext cx="459152" cy="36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14">
                <a:solidFill>
                  <a:srgbClr val="000000"/>
                </a:solidFill>
              </a:rPr>
              <a:t>1.0</a:t>
            </a:r>
          </a:p>
        </p:txBody>
      </p:sp>
      <p:sp>
        <p:nvSpPr>
          <p:cNvPr id="76819" name="TextBox 100">
            <a:extLst>
              <a:ext uri="{FF2B5EF4-FFF2-40B4-BE49-F238E27FC236}">
                <a16:creationId xmlns:a16="http://schemas.microsoft.com/office/drawing/2014/main" id="{5CD8F1B7-FC8E-41E8-F7D1-96C8CA327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5706" y="1862117"/>
            <a:ext cx="459152" cy="36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14">
                <a:solidFill>
                  <a:srgbClr val="000000"/>
                </a:solidFill>
              </a:rPr>
              <a:t>1.0</a:t>
            </a:r>
          </a:p>
        </p:txBody>
      </p:sp>
      <p:sp>
        <p:nvSpPr>
          <p:cNvPr id="76820" name="TextBox 101">
            <a:extLst>
              <a:ext uri="{FF2B5EF4-FFF2-40B4-BE49-F238E27FC236}">
                <a16:creationId xmlns:a16="http://schemas.microsoft.com/office/drawing/2014/main" id="{E2D33AAE-0936-103B-0DC0-2CCCCBB60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7381" y="2841420"/>
            <a:ext cx="459152" cy="36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14">
                <a:solidFill>
                  <a:srgbClr val="000000"/>
                </a:solidFill>
              </a:rPr>
              <a:t>1.0</a:t>
            </a:r>
          </a:p>
        </p:txBody>
      </p:sp>
      <p:cxnSp>
        <p:nvCxnSpPr>
          <p:cNvPr id="76821" name="Straight Arrow Connector 102">
            <a:extLst>
              <a:ext uri="{FF2B5EF4-FFF2-40B4-BE49-F238E27FC236}">
                <a16:creationId xmlns:a16="http://schemas.microsoft.com/office/drawing/2014/main" id="{5364DE47-6A7D-8B9C-7291-8F790B73878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9362264" y="1535202"/>
            <a:ext cx="457968" cy="29667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19537AA6-7ABD-E973-C626-2CF8673FD1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Systems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FBFB0-091B-BDEE-C155-4F1C0CEB0F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177"/>
              <a:t>User programs are copied onto machines. </a:t>
            </a:r>
          </a:p>
          <a:p>
            <a:r>
              <a:rPr lang="en-US" altLang="en-US" sz="2177"/>
              <a:t>One machine becomes the master. </a:t>
            </a:r>
          </a:p>
          <a:p>
            <a:pPr lvl="1"/>
            <a:r>
              <a:rPr lang="en-US" altLang="en-US" sz="2177"/>
              <a:t>Other computer can find the master using name service and register themselves to it. </a:t>
            </a:r>
          </a:p>
          <a:p>
            <a:pPr lvl="1"/>
            <a:r>
              <a:rPr lang="en-US" altLang="en-US" sz="2177"/>
              <a:t>The master breaks graph into a set of partitions</a:t>
            </a:r>
          </a:p>
          <a:p>
            <a:pPr lvl="2"/>
            <a:r>
              <a:rPr lang="en-US" altLang="en-US" sz="2177"/>
              <a:t>Tries to create partitions that even the workload and also minimize the number of edges crossing partitions.</a:t>
            </a:r>
          </a:p>
          <a:p>
            <a:r>
              <a:rPr lang="en-US" altLang="en-US" sz="2177"/>
              <a:t>The master assigns one or more partitions and a portion of user input to each worker.</a:t>
            </a:r>
          </a:p>
          <a:p>
            <a:r>
              <a:rPr lang="en-US" altLang="en-US" sz="2177"/>
              <a:t>The workers run the compute function for active vertices and send the messages asynchronously.</a:t>
            </a:r>
          </a:p>
          <a:p>
            <a:pPr lvl="1"/>
            <a:r>
              <a:rPr lang="en-US" altLang="en-US" sz="2177"/>
              <a:t>There is one thread for each partition in each worker. </a:t>
            </a:r>
          </a:p>
          <a:p>
            <a:pPr lvl="1"/>
            <a:r>
              <a:rPr lang="en-US" altLang="en-US" sz="2177"/>
              <a:t>When the superstep is finished workers tell the master how many vertices will be active for next superstep.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A6A12A54A941428A39BCE980E8631F" ma:contentTypeVersion="16" ma:contentTypeDescription="Create a new document." ma:contentTypeScope="" ma:versionID="917f6c06737dcb768fbd71a34d0fba89">
  <xsd:schema xmlns:xsd="http://www.w3.org/2001/XMLSchema" xmlns:xs="http://www.w3.org/2001/XMLSchema" xmlns:p="http://schemas.microsoft.com/office/2006/metadata/properties" xmlns:ns2="e9492af6-ed02-4680-a232-c3f10c11c09b" xmlns:ns3="bc05ee0a-d906-4c5e-bb5c-b1f70f11b0b9" targetNamespace="http://schemas.microsoft.com/office/2006/metadata/properties" ma:root="true" ma:fieldsID="6b5fc966ce192b7ff4dbdd50ebfa49d6" ns2:_="" ns3:_="">
    <xsd:import namespace="e9492af6-ed02-4680-a232-c3f10c11c09b"/>
    <xsd:import namespace="bc05ee0a-d906-4c5e-bb5c-b1f70f11b0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92af6-ed02-4680-a232-c3f10c11c0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7414def-154c-4d25-b3bb-ada8546948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5ee0a-d906-4c5e-bb5c-b1f70f11b0b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92a3772-13a1-4de5-a6d8-6c3e331cca4c}" ma:internalName="TaxCatchAll" ma:showField="CatchAllData" ma:web="bc05ee0a-d906-4c5e-bb5c-b1f70f11b0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05ee0a-d906-4c5e-bb5c-b1f70f11b0b9" xsi:nil="true"/>
    <lcf76f155ced4ddcb4097134ff3c332f xmlns="e9492af6-ed02-4680-a232-c3f10c11c09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D39CD97-8DD7-4064-8EE8-46C2C5E86C09}"/>
</file>

<file path=customXml/itemProps2.xml><?xml version="1.0" encoding="utf-8"?>
<ds:datastoreItem xmlns:ds="http://schemas.openxmlformats.org/officeDocument/2006/customXml" ds:itemID="{4BF819B8-FA0D-46E5-B340-743810AB0F08}"/>
</file>

<file path=customXml/itemProps3.xml><?xml version="1.0" encoding="utf-8"?>
<ds:datastoreItem xmlns:ds="http://schemas.openxmlformats.org/officeDocument/2006/customXml" ds:itemID="{6DB01C49-4A28-4EA7-BF23-238FB28387A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822</Words>
  <Application>Microsoft Office PowerPoint</Application>
  <PresentationFormat>Widescreen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Malgun Gothic</vt:lpstr>
      <vt:lpstr>Arial</vt:lpstr>
      <vt:lpstr>Calibri</vt:lpstr>
      <vt:lpstr>Calibri Light</vt:lpstr>
      <vt:lpstr>Consolas</vt:lpstr>
      <vt:lpstr>Corbel</vt:lpstr>
      <vt:lpstr>FreeSerif</vt:lpstr>
      <vt:lpstr>Roboto</vt:lpstr>
      <vt:lpstr>Roboto Condensed</vt:lpstr>
      <vt:lpstr>StarSymbol</vt:lpstr>
      <vt:lpstr>Times New Roman</vt:lpstr>
      <vt:lpstr>Office Theme</vt:lpstr>
      <vt:lpstr>Introduction to Pregel</vt:lpstr>
      <vt:lpstr>Google’s Pregel To the Rescue</vt:lpstr>
      <vt:lpstr>Bulk Synchronous Processing(BSP) Computational Model</vt:lpstr>
      <vt:lpstr>What Happens During Each Superstep?</vt:lpstr>
      <vt:lpstr>How do we know when to stop?</vt:lpstr>
      <vt:lpstr>Voting to Halt</vt:lpstr>
      <vt:lpstr>Pregel’s C++ API</vt:lpstr>
      <vt:lpstr>PageRank in Pregel</vt:lpstr>
      <vt:lpstr>Systems Architecture</vt:lpstr>
      <vt:lpstr>Fault Tolerance</vt:lpstr>
      <vt:lpstr>Pregel Summary</vt:lpstr>
      <vt:lpstr>Giraph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Pregel</dc:title>
  <dc:creator>Butler, Kylie</dc:creator>
  <cp:lastModifiedBy>Butler, Kylie</cp:lastModifiedBy>
  <cp:revision>1</cp:revision>
  <dcterms:created xsi:type="dcterms:W3CDTF">2022-08-26T00:08:12Z</dcterms:created>
  <dcterms:modified xsi:type="dcterms:W3CDTF">2022-08-26T00:08:53Z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0x010100FDA6A12A54A941428A39BCE980E8631F</vt:lpwstr>
  </property>
</Properties>
</file>