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68" r:id="rId12"/>
    <p:sldId id="440" r:id="rId13"/>
    <p:sldId id="441" r:id="rId14"/>
    <p:sldId id="442" r:id="rId15"/>
    <p:sldId id="4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978B-95A8-4C7F-0060-45BD7CF1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277BD-73E3-8B55-83C4-3E6677265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EBEB8-5951-FD96-5BD4-C1E5B92B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232CB-F756-1065-179C-FF29C28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F6801-EE7B-F3DA-2049-F681E4E81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5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B4189-FBE7-691E-5ED9-0E736B04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5A022-601C-21AC-70A5-EAAB75AC0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9C5F0-DD4E-4BE6-6DC6-50475A57F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50AA6-DE21-5B41-4984-653B4768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DAEA-F0DD-6A7B-4748-A1F2C380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24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329809-7EA5-E394-1994-766D40946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43E59-2EFE-E916-CAC0-6313AE1D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71F7-691E-B7A7-1D00-1AF080A0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30C4-EA10-4450-4E60-56A6B9DD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EFE0F-87CF-7F54-18A0-33A4B69CD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377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9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39C2-471F-462C-C77C-79C6F69B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440D-E97B-1675-71B6-2A92A5FF4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0DE9B-F99F-E455-304A-77BBCAA8E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FC355-9A62-76B4-B04F-FDE475563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190A-E3EF-A0C6-AF86-1CB10D21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1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E0A2-618C-324D-68E7-FBBF49BA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45CF6-E8BE-2F9F-B361-B4DDF556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B307-5244-CFEB-22C8-3732044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935D-7100-F04E-FCE3-68C947A0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F135C-7B67-FA1A-900B-ADCC933E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5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A080-10A6-DB6A-6303-D7D4AC9E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82709-0516-1247-2526-32894BC36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56BFD-A629-42CF-2ACC-4FA5EC49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E2E9-A67D-0A4E-459A-FB1AF4AC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D1487-644B-2E7F-34FC-04FC9999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8EB-DB79-250E-4B3A-A529C039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75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8AC0-B0B9-A044-C180-D9895117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B4AA7-461D-B6E4-DD8E-12773AA4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17EB7-BD84-6BF6-B129-EC89E4EB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87D23-7474-5D72-DDF5-4A71061CB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819D43-BB07-59E5-0069-3B156702C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5221F-58A2-F840-91C4-7ECA524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D992DD-56C6-CD8E-4B6B-6EC2160E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7AC92A-E96A-5AEC-BD50-F75E0ED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61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C32F2-0C74-AE9E-E5FA-1A4051EF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7BE970-1A9A-DCEF-BF73-B176B43E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9F85F-49B2-8184-9EA5-4847A52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9722B-8CF3-979D-1CBB-54D05E47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501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03EC-941E-2C7C-229A-F615C106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1628B-21C2-619A-4316-0282C2C9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06D3F-B9DA-4FEA-41B2-24D9F9C1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08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B459-5179-0EBA-F20E-3FB2A2B8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48488-EFC1-741C-967D-A7B85D8E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FFBDB-0EC4-DD74-0B6F-F0EDAEC35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98456-EDE5-8FC7-CE09-ACA25EE8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D5B78-7FFB-D4AD-6022-D939264A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AAA0E-BEC9-57F3-8A76-BA82F593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698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2E26-EB0E-8FE5-DA6D-A9601AE9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04718-1045-32B5-860A-DE2A6A4CE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2D475-D072-8BD3-BF31-25A68078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3D5A1-F04F-63C0-851B-EE56B0AB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F956-DD59-6A5E-7E78-28FE827B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1DDDF-52B1-A477-6AB1-980B605B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409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D641E-6B8B-AF65-D9F7-A6666208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2275-5C4C-542D-9770-6F3093B9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832D-AE8C-E063-2C80-DCCB6C035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DAE2-5E2B-46A4-BB87-9EC77FBE7E5B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290D-BF0C-F0D9-9110-9CB4D272E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A387B-0B9B-C233-91D3-D6BE6D6A6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24512-69CF-41AD-9397-B90D715662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93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Scala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3CE62CA6-FA45-D81D-5DD0-4AC082BB9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C8DA-F5ED-35DC-1165-57E310184F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404149"/>
            <a:ext cx="8639467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Lists are preferred in comparison to arrays in Scala</a:t>
            </a:r>
          </a:p>
          <a:p>
            <a:pPr lvl="1"/>
            <a:r>
              <a:rPr lang="en-US" altLang="en-US" sz="2177"/>
              <a:t>Functional programming: methods should not have side effects (functions should not mutate collections passed into it) </a:t>
            </a:r>
          </a:p>
          <a:p>
            <a:pPr lvl="2"/>
            <a:r>
              <a:rPr lang="en-US" altLang="en-US" sz="2177"/>
              <a:t>This makes methods more reliable</a:t>
            </a:r>
          </a:p>
          <a:p>
            <a:pPr lvl="1"/>
            <a:r>
              <a:rPr lang="en-US" altLang="en-US" sz="2177"/>
              <a:t>In contrast, Scala array is a mutable sequence of objects</a:t>
            </a:r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val oneTwo = List(1, 2)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val threeFour = List(3, 4)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val oneTwoThreeFour = oneTwo ::: threeFour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println(oneTwo + “ and “ + threeFour + “were not mutated.”)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println(“Thus, “ + oneTwoThreeFour + “ is a new list.”)</a:t>
            </a:r>
          </a:p>
          <a:p>
            <a:r>
              <a:rPr lang="en-US" altLang="en-US" sz="1814"/>
              <a:t>The output is 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62699"/>
                </a:solidFill>
              </a:rPr>
              <a:t>	  </a:t>
            </a:r>
            <a:r>
              <a:rPr lang="en-US" altLang="en-US" sz="1814">
                <a:solidFill>
                  <a:srgbClr val="00664D"/>
                </a:solidFill>
              </a:rPr>
              <a:t>List(1, 2) and List(3, 4) were not mutated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00664D"/>
                </a:solidFill>
              </a:rPr>
              <a:t>	  Thus, List(1, 2, 3, 4) is a new list.</a:t>
            </a:r>
          </a:p>
          <a:p>
            <a:r>
              <a:rPr lang="en-US" altLang="en-US" sz="1814"/>
              <a:t>The ::: is used to concatenate two lists.</a:t>
            </a:r>
          </a:p>
          <a:p>
            <a:pPr>
              <a:buFont typeface="StarSymbol" charset="0"/>
              <a:buNone/>
            </a:pPr>
            <a:endParaRPr lang="en-US" altLang="en-US" sz="1814">
              <a:solidFill>
                <a:srgbClr val="262699"/>
              </a:solidFill>
            </a:endParaRPr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 lvl="1"/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2233A65-2FD5-D115-6258-6F6F78DBD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Lists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8D4D2330-C557-856F-71BB-9D60166E0A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Lists are by default immutable. So when you add something to a list Scala will create a new list.</a:t>
            </a:r>
          </a:p>
          <a:p>
            <a:r>
              <a:rPr lang="en-US" altLang="en-US" sz="2540"/>
              <a:t>You can mutate lists inplace by using a list from the mutable collection.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B529D8F1-2C30-4B5A-504E-BCDC5A5E1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620706"/>
            <a:ext cx="8141174" cy="691273"/>
          </a:xfrm>
        </p:spPr>
        <p:txBody>
          <a:bodyPr/>
          <a:lstStyle/>
          <a:p>
            <a:r>
              <a:rPr lang="en-US" altLang="en-US" sz="2177"/>
              <a:t>Add to front of list instead of append to 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859B-29EC-8602-8CB1-725364D98B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337902"/>
            <a:ext cx="8639467" cy="4922437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1814">
                <a:cs typeface="Arial" panose="020B0604020202020204" pitchFamily="34" charset="0"/>
              </a:rPr>
              <a:t>The following discussion relates to the default immutable lists.</a:t>
            </a:r>
          </a:p>
          <a:p>
            <a:r>
              <a:rPr lang="en-US" altLang="en-US" sz="1814">
                <a:cs typeface="Arial" panose="020B0604020202020204" pitchFamily="34" charset="0"/>
              </a:rPr>
              <a:t>Adding to the front of a list is a constant cost operation since just involves creating a new list with a head and then attaching the old list behind it.</a:t>
            </a:r>
          </a:p>
          <a:p>
            <a:r>
              <a:rPr lang="en-US" altLang="en-US" sz="1814">
                <a:cs typeface="Arial" panose="020B0604020202020204" pitchFamily="34" charset="0"/>
              </a:rPr>
              <a:t>However, appending to the end of the list costs linear time since it involves copying the entire list to the new list and then adding the last one to the end.  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val twoThree = List(2, 3)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val oneTwoThree = 1 :: twoThree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println(oneTwoThree)</a:t>
            </a:r>
          </a:p>
          <a:p>
            <a:pPr>
              <a:buFont typeface="StarSymbol" charset="0"/>
              <a:buNone/>
            </a:pPr>
            <a:endParaRPr lang="en-US" altLang="en-US" sz="1814">
              <a:solidFill>
                <a:srgbClr val="2D2DB9"/>
              </a:solidFill>
              <a:latin typeface="Courier" charset="0"/>
            </a:endParaRP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Output 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	List(1, 2, 3)  </a:t>
            </a:r>
          </a:p>
          <a:p>
            <a:r>
              <a:rPr lang="en-US" altLang="en-US" sz="1814">
                <a:cs typeface="Arial" panose="020B0604020202020204" pitchFamily="34" charset="0"/>
              </a:rPr>
              <a:t>The above shows how to add an item at the beginning of a list</a:t>
            </a:r>
          </a:p>
          <a:p>
            <a:endParaRPr lang="en-US" altLang="en-US" sz="1814">
              <a:cs typeface="Arial" panose="020B0604020202020204" pitchFamily="34" charset="0"/>
            </a:endParaRP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val twoThree = List(2, 3)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val twoThreeOne = twoThree :+ 1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Println(twoThreeOne)</a:t>
            </a:r>
          </a:p>
          <a:p>
            <a:pPr>
              <a:buFont typeface="StarSymbol" charset="0"/>
              <a:buNone/>
            </a:pPr>
            <a:endParaRPr lang="en-US" altLang="en-US" sz="1814">
              <a:solidFill>
                <a:srgbClr val="2D2DB9"/>
              </a:solidFill>
            </a:endParaRP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Output </a:t>
            </a:r>
          </a:p>
          <a:p>
            <a:pPr>
              <a:buFont typeface="StarSymbol" charset="0"/>
              <a:buNone/>
            </a:pPr>
            <a:r>
              <a:rPr lang="en-US" altLang="en-US" sz="1814">
                <a:solidFill>
                  <a:srgbClr val="2D2DB9"/>
                </a:solidFill>
              </a:rPr>
              <a:t>	List(2, 3, 1)  </a:t>
            </a:r>
          </a:p>
          <a:p>
            <a:r>
              <a:rPr lang="en-US" altLang="en-US" sz="1814">
                <a:cs typeface="Arial" panose="020B0604020202020204" pitchFamily="34" charset="0"/>
              </a:rPr>
              <a:t>The above shows how to append an item at the end of a list. Slow.</a:t>
            </a:r>
          </a:p>
          <a:p>
            <a:endParaRPr lang="en-US" altLang="en-US" sz="1814">
              <a:cs typeface="Arial" panose="020B0604020202020204" pitchFamily="34" charset="0"/>
            </a:endParaRPr>
          </a:p>
          <a:p>
            <a:pPr>
              <a:buFont typeface="StarSymbol" charset="0"/>
              <a:buNone/>
            </a:pPr>
            <a:endParaRPr lang="en-US" altLang="en-US" sz="1814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0E9697A-C28C-45B4-3AFB-9F83BAC1A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629"/>
              <a:t>Use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C9216-FA16-7A7D-6318-EAB15253D1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00009"/>
            <a:ext cx="8639467" cy="4922437"/>
          </a:xfrm>
        </p:spPr>
        <p:txBody>
          <a:bodyPr>
            <a:normAutofit lnSpcReduction="10000"/>
          </a:bodyPr>
          <a:lstStyle/>
          <a:p>
            <a:pPr marL="404691" indent="-309639"/>
            <a:r>
              <a:rPr lang="en-US" altLang="en-US" sz="2177"/>
              <a:t>Effectively just objects with no field names</a:t>
            </a:r>
          </a:p>
          <a:p>
            <a:pPr marL="796420" lvl="1" indent="-309639"/>
            <a:r>
              <a:rPr lang="en-US" altLang="en-US" sz="2177"/>
              <a:t>Just data!</a:t>
            </a:r>
          </a:p>
          <a:p>
            <a:pPr marL="404691" indent="-309639">
              <a:buNone/>
            </a:pPr>
            <a:endParaRPr lang="en-US" altLang="en-US" sz="2177">
              <a:solidFill>
                <a:schemeClr val="accent2"/>
              </a:solidFill>
            </a:endParaRPr>
          </a:p>
          <a:p>
            <a:pPr marL="404691" indent="-309639">
              <a:buNone/>
            </a:pPr>
            <a:r>
              <a:rPr lang="en-US" altLang="en-US" sz="2177">
                <a:solidFill>
                  <a:schemeClr val="accent2"/>
                </a:solidFill>
              </a:rPr>
              <a:t>val pair = (99, “</a:t>
            </a:r>
            <a:r>
              <a:rPr lang="en-US" altLang="ja-JP" sz="2177">
                <a:solidFill>
                  <a:schemeClr val="accent2"/>
                </a:solidFill>
              </a:rPr>
              <a:t>Luftballons</a:t>
            </a:r>
            <a:r>
              <a:rPr lang="en-US" altLang="en-US" sz="2177">
                <a:solidFill>
                  <a:schemeClr val="accent2"/>
                </a:solidFill>
              </a:rPr>
              <a:t>”</a:t>
            </a:r>
            <a:r>
              <a:rPr lang="en-US" altLang="ja-JP" sz="2177">
                <a:solidFill>
                  <a:schemeClr val="accent2"/>
                </a:solidFill>
              </a:rPr>
              <a:t>)</a:t>
            </a:r>
          </a:p>
          <a:p>
            <a:pPr marL="404691" indent="-309639">
              <a:buNone/>
            </a:pPr>
            <a:r>
              <a:rPr lang="en-US" altLang="en-US" sz="2177">
                <a:solidFill>
                  <a:schemeClr val="accent2"/>
                </a:solidFill>
              </a:rPr>
              <a:t>println(pair._1)</a:t>
            </a:r>
          </a:p>
          <a:p>
            <a:pPr marL="404691" indent="-309639">
              <a:buNone/>
            </a:pPr>
            <a:r>
              <a:rPr lang="en-US" altLang="en-US" sz="2177">
                <a:solidFill>
                  <a:schemeClr val="accent2"/>
                </a:solidFill>
              </a:rPr>
              <a:t>println(pair._2)</a:t>
            </a:r>
          </a:p>
          <a:p>
            <a:pPr marL="404691" indent="-309639"/>
            <a:r>
              <a:rPr lang="en-US" altLang="en-US" sz="2177"/>
              <a:t>The following is outputted</a:t>
            </a:r>
          </a:p>
          <a:p>
            <a:pPr marL="404691" indent="-309639">
              <a:buNone/>
            </a:pPr>
            <a:r>
              <a:rPr lang="en-US" altLang="en-US" sz="2177">
                <a:solidFill>
                  <a:srgbClr val="008000"/>
                </a:solidFill>
              </a:rPr>
              <a:t>99</a:t>
            </a:r>
          </a:p>
          <a:p>
            <a:pPr marL="404691" indent="-309639">
              <a:buNone/>
            </a:pPr>
            <a:r>
              <a:rPr lang="en-US" altLang="en-US" sz="2177">
                <a:solidFill>
                  <a:srgbClr val="008000"/>
                </a:solidFill>
              </a:rPr>
              <a:t>Luftballons</a:t>
            </a:r>
          </a:p>
          <a:p>
            <a:pPr marL="404691" indent="-309639"/>
            <a:r>
              <a:rPr lang="en-US" altLang="en-US" sz="2177"/>
              <a:t>The ._1 and ._2 are used to refer to the first and second members of the pair respectively.</a:t>
            </a:r>
          </a:p>
          <a:p>
            <a:pPr marL="404691" indent="-309639"/>
            <a:r>
              <a:rPr lang="en-US" altLang="en-US" sz="2177"/>
              <a:t>Tuples can have an arbitrary number of elements, not just 2 as in the example above.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9F4E239E-52F9-34A5-C66A-DB0411B6C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620706"/>
            <a:ext cx="8141174" cy="691273"/>
          </a:xfrm>
        </p:spPr>
        <p:txBody>
          <a:bodyPr/>
          <a:lstStyle/>
          <a:p>
            <a:r>
              <a:rPr lang="en-US" altLang="en-US" sz="3266"/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E5F5-DF66-C4E7-6CF2-03955479AC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468955"/>
            <a:ext cx="8639467" cy="4922437"/>
          </a:xfrm>
        </p:spPr>
        <p:txBody>
          <a:bodyPr>
            <a:normAutofit lnSpcReduction="10000"/>
          </a:bodyPr>
          <a:lstStyle/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val romanNumeral = Map(1 -&gt; “I”, 2 -&gt; “</a:t>
            </a:r>
            <a:r>
              <a:rPr lang="en-US" altLang="ja-JP" sz="1633">
                <a:solidFill>
                  <a:schemeClr val="accent2"/>
                </a:solidFill>
              </a:rPr>
              <a:t>II</a:t>
            </a:r>
            <a:r>
              <a:rPr lang="en-US" altLang="en-US" sz="1633">
                <a:solidFill>
                  <a:schemeClr val="accent2"/>
                </a:solidFill>
              </a:rPr>
              <a:t>”</a:t>
            </a:r>
            <a:r>
              <a:rPr lang="en-US" altLang="ja-JP" sz="1633">
                <a:solidFill>
                  <a:schemeClr val="accent2"/>
                </a:solidFill>
              </a:rPr>
              <a:t>, 3 -&gt; </a:t>
            </a:r>
            <a:r>
              <a:rPr lang="en-US" altLang="en-US" sz="1633">
                <a:solidFill>
                  <a:schemeClr val="accent2"/>
                </a:solidFill>
              </a:rPr>
              <a:t>“</a:t>
            </a:r>
            <a:r>
              <a:rPr lang="en-US" altLang="ja-JP" sz="1633">
                <a:solidFill>
                  <a:schemeClr val="accent2"/>
                </a:solidFill>
              </a:rPr>
              <a:t>III</a:t>
            </a:r>
            <a:r>
              <a:rPr lang="en-US" altLang="en-US" sz="1633">
                <a:solidFill>
                  <a:schemeClr val="accent2"/>
                </a:solidFill>
              </a:rPr>
              <a:t>”</a:t>
            </a:r>
            <a:r>
              <a:rPr lang="en-US" altLang="ja-JP" sz="1633">
                <a:solidFill>
                  <a:schemeClr val="accent2"/>
                </a:solidFill>
              </a:rPr>
              <a:t>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println(romanNumeral(1))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Output: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	I</a:t>
            </a:r>
          </a:p>
          <a:p>
            <a:pPr marL="93612" indent="0"/>
            <a:r>
              <a:rPr lang="en-US" altLang="en-US" sz="1633"/>
              <a:t>The above shows how to use an immutable map. </a:t>
            </a:r>
          </a:p>
          <a:p>
            <a:pPr marL="93612" indent="0"/>
            <a:r>
              <a:rPr lang="en-US" altLang="en-US" sz="1633"/>
              <a:t>By default maps in Scala are immutable.</a:t>
            </a:r>
          </a:p>
          <a:p>
            <a:pPr marL="93612" indent="0"/>
            <a:r>
              <a:rPr lang="en-US" altLang="en-US" sz="1633"/>
              <a:t>However, the above immutable map can not have any items added.</a:t>
            </a:r>
          </a:p>
          <a:p>
            <a:pPr marL="509824" lvl="1" indent="0">
              <a:buNone/>
            </a:pPr>
            <a:endParaRPr lang="en-US" altLang="en-US" sz="1633"/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val treasureMap = scala.collection.mutable.Map[Int, String]()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treasureMap(2) = “Find big X on the ground.”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println(treasureMap)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Output: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	Map(2 -&gt; Find big X on the ground.)</a:t>
            </a:r>
          </a:p>
          <a:p>
            <a:pPr marL="93612" indent="0"/>
            <a:r>
              <a:rPr lang="en-US" altLang="en-US" sz="1633"/>
              <a:t>The above shows how to use a mutable map</a:t>
            </a:r>
          </a:p>
          <a:p>
            <a:pPr marL="93612" indent="0"/>
            <a:r>
              <a:rPr lang="en-US" altLang="en-US" sz="1633"/>
              <a:t>Mutable maps allow you to insert elements</a:t>
            </a:r>
          </a:p>
          <a:p>
            <a:pPr marL="93612" indent="0">
              <a:buNone/>
            </a:pPr>
            <a:endParaRPr lang="en-US" altLang="en-US" sz="163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670CA91D-41B5-E5E4-4343-AE0A7FB11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Sets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C60A4F8-ECB9-1B5C-BD08-A09171A0BD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val jetSet = Set(“Boeing”, “Airbus”)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println(jetSet.contains(“Cessna”))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Output: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chemeClr val="accent2"/>
                </a:solidFill>
              </a:rPr>
              <a:t>	false	</a:t>
            </a:r>
          </a:p>
          <a:p>
            <a:pPr marL="93612" indent="0"/>
            <a:r>
              <a:rPr lang="en-US" altLang="en-US" sz="1633"/>
              <a:t>The above shows an example using a set.</a:t>
            </a:r>
          </a:p>
          <a:p>
            <a:pPr lvl="1"/>
            <a:r>
              <a:rPr lang="en-US" altLang="en-US" sz="1633"/>
              <a:t>By default sets are immutable and so you can not add any elements</a:t>
            </a:r>
          </a:p>
          <a:p>
            <a:pPr marL="93612" indent="0">
              <a:buNone/>
            </a:pPr>
            <a:endParaRPr lang="en-US" altLang="en-US" sz="1633"/>
          </a:p>
          <a:p>
            <a:pPr marL="93612" indent="0">
              <a:buNone/>
            </a:pPr>
            <a:r>
              <a:rPr lang="en-US" altLang="en-US" sz="1633">
                <a:solidFill>
                  <a:srgbClr val="0000FF"/>
                </a:solidFill>
              </a:rPr>
              <a:t>val jetSet = scala.collection.mutable.Set("Boeing", "Airbus")</a:t>
            </a:r>
            <a:br>
              <a:rPr lang="en-US" altLang="en-US" sz="1633">
                <a:solidFill>
                  <a:srgbClr val="0000FF"/>
                </a:solidFill>
              </a:rPr>
            </a:br>
            <a:r>
              <a:rPr lang="en-US" altLang="en-US" sz="1633">
                <a:solidFill>
                  <a:srgbClr val="0000FF"/>
                </a:solidFill>
              </a:rPr>
              <a:t>jetSet += "Lear”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rgbClr val="0000FF"/>
                </a:solidFill>
              </a:rPr>
              <a:t>println(jetSet)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rgbClr val="0000FF"/>
                </a:solidFill>
              </a:rPr>
              <a:t>Output: </a:t>
            </a:r>
          </a:p>
          <a:p>
            <a:pPr marL="93612" indent="0">
              <a:buNone/>
            </a:pPr>
            <a:r>
              <a:rPr lang="en-US" altLang="en-US" sz="1633">
                <a:solidFill>
                  <a:srgbClr val="0000FF"/>
                </a:solidFill>
              </a:rPr>
              <a:t>	Set(Airbus, Boeing, Lear)</a:t>
            </a:r>
          </a:p>
          <a:p>
            <a:pPr marL="93612" indent="0"/>
            <a:r>
              <a:rPr lang="en-US" altLang="en-US" sz="1633"/>
              <a:t>The above shows an example inserting into a mutable set.</a:t>
            </a:r>
          </a:p>
          <a:p>
            <a:pPr marL="93612" indent="0">
              <a:buNone/>
            </a:pPr>
            <a:endParaRPr lang="en-US" altLang="en-US" sz="1633"/>
          </a:p>
          <a:p>
            <a:pPr marL="93612" indent="0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FE514D1-B606-A85A-10E6-A26249599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Scala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D2C3A99-DF28-FC5E-66F0-9208799CC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6296" y="1339341"/>
            <a:ext cx="8434965" cy="148767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177"/>
              <a:t>Before going to more detail on how to program Spark we will first give a small course on how to program Scala</a:t>
            </a:r>
          </a:p>
          <a:p>
            <a:endParaRPr lang="en-US" altLang="en-US" sz="2177"/>
          </a:p>
          <a:p>
            <a:r>
              <a:rPr lang="en-US" altLang="en-US" sz="2177"/>
              <a:t>The scala or spark interpreter is the best way to learn Scala</a:t>
            </a:r>
          </a:p>
          <a:p>
            <a:pPr lvl="1"/>
            <a:r>
              <a:rPr lang="en-US" altLang="en-US" sz="2177"/>
              <a:t>./spark-shell</a:t>
            </a:r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B9FE57DB-C466-248D-A8C1-1C2FCA87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6"/>
          <a:stretch>
            <a:fillRect/>
          </a:stretch>
        </p:blipFill>
        <p:spPr bwMode="auto">
          <a:xfrm>
            <a:off x="2894545" y="3037280"/>
            <a:ext cx="6990494" cy="372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1E468B4-8595-E6CB-4A51-BB230A86A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Book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544FCBC-8308-DC63-B265-2C96596F9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31194" y="1600009"/>
            <a:ext cx="4385261" cy="4922437"/>
          </a:xfrm>
        </p:spPr>
        <p:txBody>
          <a:bodyPr/>
          <a:lstStyle/>
          <a:p>
            <a:r>
              <a:rPr lang="en-US" altLang="en-US" sz="2540"/>
              <a:t>Very nice book on Scala.</a:t>
            </a:r>
          </a:p>
          <a:p>
            <a:r>
              <a:rPr lang="en-US" altLang="en-US" sz="2540"/>
              <a:t>I totally recommend buying this book if you want to learn more about Scala.</a:t>
            </a:r>
          </a:p>
        </p:txBody>
      </p:sp>
      <p:pic>
        <p:nvPicPr>
          <p:cNvPr id="56324" name="Picture 3">
            <a:extLst>
              <a:ext uri="{FF2B5EF4-FFF2-40B4-BE49-F238E27FC236}">
                <a16:creationId xmlns:a16="http://schemas.microsoft.com/office/drawing/2014/main" id="{2375F1F7-AD01-C99C-98CF-08C609E53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2" y="1664815"/>
            <a:ext cx="3616220" cy="457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8429BF04-8EB8-0024-8CA9-2EEC36B64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E4A3-BFEC-F887-83DB-7A1EC80507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Scala stands for “scalable language”</a:t>
            </a:r>
          </a:p>
          <a:p>
            <a:pPr lvl="1"/>
            <a:r>
              <a:rPr lang="en-US" altLang="en-US" sz="2177"/>
              <a:t>Designed to grow with the demands of its users</a:t>
            </a:r>
          </a:p>
          <a:p>
            <a:pPr lvl="1"/>
            <a:r>
              <a:rPr lang="en-US" altLang="en-US" sz="2177"/>
              <a:t>Good for both small and large systems</a:t>
            </a:r>
          </a:p>
          <a:p>
            <a:r>
              <a:rPr lang="en-US" altLang="en-US" sz="2177"/>
              <a:t>Blend of object-oriented and functional programming concepts.</a:t>
            </a:r>
          </a:p>
          <a:p>
            <a:pPr lvl="1"/>
            <a:r>
              <a:rPr lang="en-US" altLang="en-US" sz="2177"/>
              <a:t>Functional: allows you to build interesting things quickly</a:t>
            </a:r>
          </a:p>
          <a:p>
            <a:pPr lvl="1"/>
            <a:r>
              <a:rPr lang="en-US" altLang="en-US" sz="2177"/>
              <a:t>Object-oriented: easier to structure larger systems and to adapt them to new demands.</a:t>
            </a:r>
          </a:p>
          <a:p>
            <a:r>
              <a:rPr lang="en-US" altLang="en-US" sz="2177"/>
              <a:t>Runs on the standard Java platform</a:t>
            </a:r>
          </a:p>
          <a:p>
            <a:pPr lvl="1"/>
            <a:r>
              <a:rPr lang="en-US" altLang="en-US" sz="2177"/>
              <a:t>Interoperates seamlessly with all Java libraries</a:t>
            </a:r>
          </a:p>
          <a:p>
            <a:pPr lvl="2"/>
            <a:r>
              <a:rPr lang="en-US" altLang="en-US" sz="2177"/>
              <a:t>Java objects can be easily used within Scala</a:t>
            </a:r>
          </a:p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0E641352-C27C-CBAB-C04F-298C421307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Statically 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CACF-861C-460E-B563-44EF4182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20" y="1273297"/>
            <a:ext cx="8639467" cy="4922437"/>
          </a:xfrm>
          <a:extLst>
            <a:ext uri="{FAA26D3D-D897-4be2-8F04-BA451C77F1D7}"/>
            <a:ext uri="{909E8E84-426E-40dd-AFC4-6F175D3DCCD1}"/>
            <a:ext uri="{91240B29-F687-4f45-9708-019B960494DF}"/>
          </a:extLst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1814" dirty="0" err="1">
                <a:ea typeface="ＭＳ Ｐゴシック" charset="0"/>
              </a:rPr>
              <a:t>Scala</a:t>
            </a:r>
            <a:r>
              <a:rPr lang="en-US" sz="1814" dirty="0">
                <a:ea typeface="ＭＳ Ｐゴシック" charset="0"/>
              </a:rPr>
              <a:t> is statically typed and very very good at inferring type.</a:t>
            </a:r>
          </a:p>
          <a:p>
            <a:pPr lvl="1">
              <a:defRPr/>
            </a:pPr>
            <a:r>
              <a:rPr lang="en-US" sz="1814" dirty="0" err="1">
                <a:ea typeface="ＭＳ Ｐゴシック" charset="0"/>
              </a:rPr>
              <a:t>Scala</a:t>
            </a:r>
            <a:r>
              <a:rPr lang="en-US" sz="1814" dirty="0">
                <a:ea typeface="ＭＳ Ｐゴシック" charset="0"/>
              </a:rPr>
              <a:t> almost looks like it is dynamically typed.</a:t>
            </a:r>
          </a:p>
          <a:p>
            <a:pPr>
              <a:defRPr/>
            </a:pPr>
            <a:r>
              <a:rPr lang="en-US" sz="1814" dirty="0" err="1">
                <a:ea typeface="ＭＳ Ｐゴシック" charset="0"/>
              </a:rPr>
              <a:t>Scala</a:t>
            </a:r>
            <a:r>
              <a:rPr lang="en-US" sz="1814" dirty="0">
                <a:ea typeface="ＭＳ Ｐゴシック" charset="0"/>
              </a:rPr>
              <a:t> has the best of both worlds</a:t>
            </a:r>
          </a:p>
          <a:p>
            <a:pPr lvl="1">
              <a:defRPr/>
            </a:pPr>
            <a:r>
              <a:rPr lang="en-US" sz="1814" dirty="0">
                <a:ea typeface="ＭＳ Ｐゴシック" charset="0"/>
              </a:rPr>
              <a:t>Easy to write since you do not need to write much type information</a:t>
            </a:r>
          </a:p>
          <a:p>
            <a:pPr lvl="2">
              <a:defRPr/>
            </a:pPr>
            <a:r>
              <a:rPr lang="en-US" sz="1814" dirty="0">
                <a:ea typeface="ＭＳ Ｐゴシック" charset="0"/>
              </a:rPr>
              <a:t>Very good at inferring type</a:t>
            </a:r>
          </a:p>
          <a:p>
            <a:pPr lvl="3">
              <a:defRPr/>
            </a:pPr>
            <a:r>
              <a:rPr lang="en-US" sz="1814" dirty="0">
                <a:ea typeface="ＭＳ Ｐゴシック" charset="0"/>
              </a:rPr>
              <a:t>Example 1</a:t>
            </a:r>
          </a:p>
          <a:p>
            <a:pPr lvl="4">
              <a:defRPr/>
            </a:pPr>
            <a:r>
              <a:rPr lang="en-US" sz="1633" dirty="0">
                <a:ea typeface="ＭＳ Ｐゴシック" charset="0"/>
              </a:rPr>
              <a:t>in </a:t>
            </a:r>
            <a:r>
              <a:rPr lang="en-US" sz="1633" dirty="0">
                <a:ea typeface="ＭＳ Ｐゴシック" charset="0"/>
                <a:cs typeface="Courier New" charset="0"/>
              </a:rPr>
              <a:t>Java 1.5:</a:t>
            </a:r>
            <a:r>
              <a:rPr lang="en-US" sz="1633" dirty="0">
                <a:ea typeface="ＭＳ Ｐゴシック" charset="0"/>
              </a:rPr>
              <a:t> </a:t>
            </a:r>
            <a:br>
              <a:rPr lang="en-US" sz="1633" dirty="0">
                <a:ea typeface="ＭＳ Ｐゴシック" charset="0"/>
              </a:rPr>
            </a:br>
            <a:r>
              <a:rPr lang="en-US" sz="1633" dirty="0">
                <a:ea typeface="ＭＳ Ｐゴシック" charset="0"/>
              </a:rPr>
              <a:t>		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Pair p = </a:t>
            </a:r>
            <a:r>
              <a:rPr lang="en-US" sz="1633" b="1" dirty="0">
                <a:latin typeface="Courier New" charset="0"/>
                <a:ea typeface="ＭＳ Ｐゴシック" charset="0"/>
                <a:cs typeface="Courier New" charset="0"/>
              </a:rPr>
              <a:t>new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 Pair&lt;Integer, String&gt;(1, "</a:t>
            </a:r>
            <a:r>
              <a:rPr lang="en-US" sz="1633" dirty="0" err="1">
                <a:latin typeface="Courier New" charset="0"/>
                <a:ea typeface="ＭＳ Ｐゴシック" charset="0"/>
                <a:cs typeface="Courier New" charset="0"/>
              </a:rPr>
              <a:t>Scala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"); </a:t>
            </a:r>
          </a:p>
          <a:p>
            <a:pPr lvl="4">
              <a:defRPr/>
            </a:pPr>
            <a:r>
              <a:rPr lang="en-US" sz="1633" dirty="0">
                <a:ea typeface="ＭＳ Ｐゴシック" charset="0"/>
              </a:rPr>
              <a:t>in </a:t>
            </a:r>
            <a:r>
              <a:rPr lang="en-US" sz="1633" dirty="0" err="1">
                <a:ea typeface="ＭＳ Ｐゴシック" charset="0"/>
                <a:cs typeface="Courier New" charset="0"/>
              </a:rPr>
              <a:t>Scala</a:t>
            </a:r>
            <a:r>
              <a:rPr lang="en-US" sz="1633" dirty="0">
                <a:ea typeface="ＭＳ Ｐゴシック" charset="0"/>
                <a:cs typeface="Courier New" charset="0"/>
              </a:rPr>
              <a:t>:</a:t>
            </a:r>
            <a:br>
              <a:rPr lang="en-US" sz="1633" dirty="0">
                <a:ea typeface="ＭＳ Ｐゴシック" charset="0"/>
                <a:cs typeface="Courier New" charset="0"/>
              </a:rPr>
            </a:br>
            <a:r>
              <a:rPr lang="en-US" sz="1633" dirty="0">
                <a:ea typeface="ＭＳ Ｐゴシック" charset="0"/>
                <a:cs typeface="Courier New" charset="0"/>
              </a:rPr>
              <a:t>		</a:t>
            </a:r>
            <a:r>
              <a:rPr lang="en-US" sz="1633" b="1" dirty="0" err="1">
                <a:latin typeface="Courier New" charset="0"/>
                <a:ea typeface="ＭＳ Ｐゴシック" charset="0"/>
                <a:cs typeface="Courier New" charset="0"/>
              </a:rPr>
              <a:t>val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 p = </a:t>
            </a:r>
            <a:r>
              <a:rPr lang="en-US" sz="1633" b="1" dirty="0">
                <a:latin typeface="Courier New" charset="0"/>
                <a:ea typeface="ＭＳ Ｐゴシック" charset="0"/>
                <a:cs typeface="Courier New" charset="0"/>
              </a:rPr>
              <a:t>new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sz="1633" dirty="0" err="1">
                <a:latin typeface="Courier New" charset="0"/>
                <a:ea typeface="ＭＳ Ｐゴシック" charset="0"/>
                <a:cs typeface="Courier New" charset="0"/>
              </a:rPr>
              <a:t>MyPair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(1, "</a:t>
            </a:r>
            <a:r>
              <a:rPr lang="en-US" sz="1633" dirty="0" err="1">
                <a:latin typeface="Courier New" charset="0"/>
                <a:ea typeface="ＭＳ Ｐゴシック" charset="0"/>
                <a:cs typeface="Courier New" charset="0"/>
              </a:rPr>
              <a:t>scala</a:t>
            </a:r>
            <a:r>
              <a:rPr lang="en-US" sz="1633" dirty="0">
                <a:latin typeface="Courier New" charset="0"/>
                <a:ea typeface="ＭＳ Ｐゴシック" charset="0"/>
                <a:cs typeface="Courier New" charset="0"/>
              </a:rPr>
              <a:t>");</a:t>
            </a:r>
          </a:p>
          <a:p>
            <a:pPr lvl="3">
              <a:defRPr/>
            </a:pPr>
            <a:r>
              <a:rPr lang="en-US" sz="1814" dirty="0">
                <a:ea typeface="ＭＳ Ｐゴシック" charset="0"/>
              </a:rPr>
              <a:t>Example 2 </a:t>
            </a:r>
          </a:p>
          <a:p>
            <a:pPr lvl="4">
              <a:defRPr/>
            </a:pPr>
            <a:r>
              <a:rPr lang="en-US" sz="1814" dirty="0">
                <a:ea typeface="ＭＳ Ｐゴシック" charset="0"/>
              </a:rPr>
              <a:t>In </a:t>
            </a:r>
            <a:r>
              <a:rPr lang="en-US" sz="1814" dirty="0" err="1">
                <a:ea typeface="ＭＳ Ｐゴシック" charset="0"/>
              </a:rPr>
              <a:t>Scala</a:t>
            </a:r>
            <a:endParaRPr lang="en-US" sz="1814" dirty="0">
              <a:ea typeface="ＭＳ Ｐゴシック" charset="0"/>
            </a:endParaRPr>
          </a:p>
          <a:p>
            <a:pPr lvl="5">
              <a:defRPr/>
            </a:pPr>
            <a:r>
              <a:rPr lang="en-US" sz="1633" b="1" dirty="0" err="1">
                <a:latin typeface="Lucida Console"/>
                <a:cs typeface="Lucida Console"/>
              </a:rPr>
              <a:t>var</a:t>
            </a:r>
            <a:r>
              <a:rPr lang="en-US" sz="1633" dirty="0">
                <a:latin typeface="Lucida Console"/>
                <a:cs typeface="Lucida Console"/>
              </a:rPr>
              <a:t> x: </a:t>
            </a:r>
            <a:r>
              <a:rPr lang="en-US" sz="1633" dirty="0" err="1">
                <a:latin typeface="Lucida Console"/>
                <a:cs typeface="Lucida Console"/>
              </a:rPr>
              <a:t>Int</a:t>
            </a:r>
            <a:r>
              <a:rPr lang="en-US" sz="1633" dirty="0">
                <a:latin typeface="Lucida Console"/>
                <a:cs typeface="Lucida Console"/>
              </a:rPr>
              <a:t> = 7</a:t>
            </a:r>
          </a:p>
          <a:p>
            <a:pPr lvl="5">
              <a:defRPr/>
            </a:pPr>
            <a:r>
              <a:rPr lang="en-US" sz="1633" b="1" dirty="0" err="1">
                <a:latin typeface="Lucida Console"/>
                <a:cs typeface="Lucida Console"/>
              </a:rPr>
              <a:t>var</a:t>
            </a:r>
            <a:r>
              <a:rPr lang="en-US" sz="1633" dirty="0">
                <a:latin typeface="Lucida Console"/>
                <a:cs typeface="Lucida Console"/>
              </a:rPr>
              <a:t> x = 7     </a:t>
            </a:r>
            <a:r>
              <a:rPr lang="en-US" sz="1633" dirty="0">
                <a:solidFill>
                  <a:srgbClr val="008040"/>
                </a:solidFill>
                <a:latin typeface="Lucida Console"/>
                <a:cs typeface="Lucida Console"/>
              </a:rPr>
              <a:t>// type inferred</a:t>
            </a:r>
          </a:p>
          <a:p>
            <a:pPr lvl="5">
              <a:defRPr/>
            </a:pPr>
            <a:r>
              <a:rPr lang="en-US" sz="1633" b="1" dirty="0" err="1">
                <a:latin typeface="Lucida Console"/>
                <a:cs typeface="Lucida Console"/>
              </a:rPr>
              <a:t>val</a:t>
            </a:r>
            <a:r>
              <a:rPr lang="en-US" sz="1633" dirty="0">
                <a:latin typeface="Lucida Console"/>
                <a:cs typeface="Lucida Console"/>
              </a:rPr>
              <a:t> </a:t>
            </a:r>
            <a:r>
              <a:rPr lang="en-US" sz="1633" dirty="0" err="1">
                <a:latin typeface="Lucida Console"/>
                <a:cs typeface="Lucida Console"/>
              </a:rPr>
              <a:t>nums</a:t>
            </a:r>
            <a:r>
              <a:rPr lang="en-US" sz="1633" dirty="0">
                <a:latin typeface="Lucida Console"/>
                <a:cs typeface="Lucida Console"/>
              </a:rPr>
              <a:t> = Array(1, 2, 3)</a:t>
            </a:r>
          </a:p>
          <a:p>
            <a:pPr lvl="1">
              <a:defRPr/>
            </a:pPr>
            <a:r>
              <a:rPr lang="en-US" sz="1814" dirty="0">
                <a:ea typeface="ＭＳ Ｐゴシック" charset="0"/>
              </a:rPr>
              <a:t>Since it is statically typed the compiler will pick up stupid things like the following</a:t>
            </a:r>
          </a:p>
          <a:p>
            <a:pPr lvl="2">
              <a:defRPr/>
            </a:pPr>
            <a:r>
              <a:rPr lang="en-US" sz="1814" dirty="0">
                <a:ea typeface="ＭＳ Ｐゴシック" charset="0"/>
              </a:rPr>
              <a:t>E.g.    </a:t>
            </a:r>
            <a:r>
              <a:rPr lang="en-US" sz="1814" dirty="0" err="1">
                <a:ea typeface="ＭＳ Ｐゴシック" charset="0"/>
              </a:rPr>
              <a:t>var</a:t>
            </a:r>
            <a:r>
              <a:rPr lang="en-US" sz="1814" dirty="0">
                <a:ea typeface="ＭＳ Ｐゴシック" charset="0"/>
              </a:rPr>
              <a:t> z = false</a:t>
            </a:r>
          </a:p>
          <a:p>
            <a:pPr marL="1367177" lvl="3" indent="0">
              <a:buNone/>
              <a:defRPr/>
            </a:pPr>
            <a:r>
              <a:rPr lang="en-US" sz="1814" dirty="0">
                <a:ea typeface="ＭＳ Ｐゴシック" charset="0"/>
              </a:rPr>
              <a:t>	   z + 3</a:t>
            </a:r>
          </a:p>
          <a:p>
            <a:pPr lvl="3">
              <a:defRPr/>
            </a:pPr>
            <a:r>
              <a:rPr lang="en-US" sz="1814" dirty="0">
                <a:ea typeface="ＭＳ Ｐゴシック" charset="0"/>
              </a:rPr>
              <a:t>The compiler will not allow this to happen since an integer can not be added to a Boolean. </a:t>
            </a:r>
          </a:p>
          <a:p>
            <a:pPr lvl="2">
              <a:defRPr/>
            </a:pPr>
            <a:endParaRPr lang="en-US" sz="1633" dirty="0">
              <a:latin typeface="Lucida Console"/>
              <a:ea typeface="ＭＳ Ｐゴシック" charset="0"/>
              <a:cs typeface="Lucida Console"/>
            </a:endParaRPr>
          </a:p>
          <a:p>
            <a:pPr lvl="5">
              <a:defRPr/>
            </a:pPr>
            <a:endParaRPr lang="en-US" sz="1633" dirty="0">
              <a:solidFill>
                <a:srgbClr val="008040"/>
              </a:solidFill>
              <a:latin typeface="Lucida Console"/>
              <a:cs typeface="Lucida Console"/>
            </a:endParaRPr>
          </a:p>
          <a:p>
            <a:pPr marL="1758624" lvl="4" indent="0">
              <a:buNone/>
              <a:defRPr/>
            </a:pPr>
            <a:endParaRPr lang="en-US" sz="1633" dirty="0">
              <a:latin typeface="Courier New" charset="0"/>
              <a:ea typeface="ＭＳ Ｐゴシック" charset="0"/>
              <a:cs typeface="Courier New" charset="0"/>
            </a:endParaRPr>
          </a:p>
          <a:p>
            <a:pPr lvl="3">
              <a:defRPr/>
            </a:pPr>
            <a:endParaRPr lang="en-US" sz="2177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5D16C0DA-F4F5-4A32-931B-58755C8BA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12E8-FCC7-3ACE-12F8-9825D7FFB4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scala&gt; 1 + 2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res0: Int = 3</a:t>
            </a:r>
          </a:p>
          <a:p>
            <a:pPr marL="93612" indent="0"/>
            <a:r>
              <a:rPr lang="en-US" altLang="en-US" sz="1814"/>
              <a:t>Semicolons at the end of statements are optional!</a:t>
            </a:r>
          </a:p>
          <a:p>
            <a:pPr marL="93612" indent="0">
              <a:buNone/>
            </a:pPr>
            <a:endParaRPr lang="en-US" altLang="en-US" sz="1814">
              <a:solidFill>
                <a:srgbClr val="262699"/>
              </a:solidFill>
            </a:endParaRPr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scala&gt; res0 + 4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res1: Int = 7</a:t>
            </a:r>
            <a:endParaRPr lang="en-US" altLang="en-US" sz="1814"/>
          </a:p>
          <a:p>
            <a:pPr marL="93612" indent="0"/>
            <a:r>
              <a:rPr lang="en-US" altLang="en-US" sz="1814"/>
              <a:t>The result of an expression is stored in a variable called res0, res1, res2 etc.</a:t>
            </a:r>
          </a:p>
          <a:p>
            <a:pPr lvl="1"/>
            <a:r>
              <a:rPr lang="en-US" altLang="en-US" sz="1814"/>
              <a:t>The result variable can then be used by another expression.</a:t>
            </a:r>
          </a:p>
          <a:p>
            <a:pPr lvl="1"/>
            <a:endParaRPr lang="en-US" altLang="en-US" sz="1814"/>
          </a:p>
          <a:p>
            <a:pPr marL="93612" indent="0">
              <a:buNone/>
            </a:pPr>
            <a:r>
              <a:rPr lang="en-US" altLang="en-US" sz="1814">
                <a:solidFill>
                  <a:srgbClr val="262699"/>
                </a:solidFill>
              </a:rPr>
              <a:t>scala&gt; println(“Hello, world!”)</a:t>
            </a:r>
          </a:p>
          <a:p>
            <a:pPr marL="93612" indent="0">
              <a:buNone/>
            </a:pPr>
            <a:r>
              <a:rPr lang="en-US" altLang="en-US" sz="1814">
                <a:solidFill>
                  <a:srgbClr val="008000"/>
                </a:solidFill>
              </a:rPr>
              <a:t>Hello, world!</a:t>
            </a:r>
          </a:p>
          <a:p>
            <a:pPr marL="93612" indent="0"/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  <a:p>
            <a:pPr marL="93612" indent="0"/>
            <a:endParaRPr lang="en-US" altLang="en-US" sz="1814"/>
          </a:p>
          <a:p>
            <a:pPr marL="93612" indent="0">
              <a:buNone/>
            </a:pPr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5AB32CD-BF59-F0E9-2C59-3F0D4D2E9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DD21-7202-BD9B-6E75-EF1848DDD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3612" indent="0">
              <a:spcBef>
                <a:spcPts val="987"/>
              </a:spcBef>
              <a:buNone/>
            </a:pPr>
            <a:r>
              <a:rPr lang="en-US" altLang="en-US" sz="1814" b="1">
                <a:latin typeface="Lucida Console" panose="020B0609040504020204" pitchFamily="49" charset="0"/>
              </a:rPr>
              <a:t>var</a:t>
            </a:r>
            <a:r>
              <a:rPr lang="en-US" altLang="en-US" sz="1814">
                <a:latin typeface="Lucida Console" panose="020B0609040504020204" pitchFamily="49" charset="0"/>
              </a:rPr>
              <a:t> x = 7     </a:t>
            </a:r>
            <a:r>
              <a:rPr lang="en-US" altLang="en-US" sz="1814">
                <a:solidFill>
                  <a:srgbClr val="009973"/>
                </a:solidFill>
                <a:latin typeface="Lucida Console" panose="020B0609040504020204" pitchFamily="49" charset="0"/>
              </a:rPr>
              <a:t>// can be modified</a:t>
            </a:r>
          </a:p>
          <a:p>
            <a:pPr marL="93612" indent="0">
              <a:spcBef>
                <a:spcPts val="987"/>
              </a:spcBef>
              <a:buNone/>
            </a:pPr>
            <a:r>
              <a:rPr lang="en-US" altLang="en-US" sz="1814">
                <a:latin typeface="Lucida Console" panose="020B0609040504020204" pitchFamily="49" charset="0"/>
              </a:rPr>
              <a:t>    X = 20    </a:t>
            </a:r>
            <a:r>
              <a:rPr lang="en-US" altLang="en-US" sz="1814">
                <a:solidFill>
                  <a:srgbClr val="009973"/>
                </a:solidFill>
                <a:latin typeface="Lucida Console" panose="020B0609040504020204" pitchFamily="49" charset="0"/>
              </a:rPr>
              <a:t>// ok allowed</a:t>
            </a:r>
          </a:p>
          <a:p>
            <a:pPr marL="93612" indent="0">
              <a:spcBef>
                <a:spcPts val="987"/>
              </a:spcBef>
              <a:buNone/>
            </a:pPr>
            <a:r>
              <a:rPr lang="en-US" altLang="en-US" sz="1814" b="1">
                <a:latin typeface="Lucida Console" panose="020B0609040504020204" pitchFamily="49" charset="0"/>
              </a:rPr>
              <a:t>val</a:t>
            </a:r>
            <a:r>
              <a:rPr lang="en-US" altLang="en-US" sz="1814">
                <a:latin typeface="Lucida Console" panose="020B0609040504020204" pitchFamily="49" charset="0"/>
              </a:rPr>
              <a:t> y = </a:t>
            </a:r>
            <a:r>
              <a:rPr lang="en-US" altLang="en-US" sz="1814">
                <a:solidFill>
                  <a:srgbClr val="000090"/>
                </a:solidFill>
                <a:latin typeface="Lucida Console" panose="020B0609040504020204" pitchFamily="49" charset="0"/>
              </a:rPr>
              <a:t>“hi”</a:t>
            </a:r>
            <a:r>
              <a:rPr lang="en-US" altLang="ja-JP" sz="1814">
                <a:latin typeface="Lucida Console" panose="020B0609040504020204" pitchFamily="49" charset="0"/>
              </a:rPr>
              <a:t>  </a:t>
            </a:r>
            <a:r>
              <a:rPr lang="en-US" altLang="ja-JP" sz="1814">
                <a:solidFill>
                  <a:srgbClr val="00804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ja-JP" sz="1814">
                <a:solidFill>
                  <a:srgbClr val="009973"/>
                </a:solidFill>
                <a:latin typeface="Lucida Console" panose="020B0609040504020204" pitchFamily="49" charset="0"/>
              </a:rPr>
              <a:t>read-only</a:t>
            </a:r>
          </a:p>
          <a:p>
            <a:pPr marL="93612" indent="0">
              <a:spcBef>
                <a:spcPts val="987"/>
              </a:spcBef>
              <a:buNone/>
            </a:pPr>
            <a:r>
              <a:rPr lang="en-US" altLang="en-US" sz="1814">
                <a:solidFill>
                  <a:srgbClr val="008040"/>
                </a:solidFill>
                <a:latin typeface="Lucida Console" panose="020B0609040504020204" pitchFamily="49" charset="0"/>
              </a:rPr>
              <a:t>    </a:t>
            </a:r>
            <a:r>
              <a:rPr lang="en-US" altLang="en-US" sz="1814">
                <a:latin typeface="Lucida Console" panose="020B0609040504020204" pitchFamily="49" charset="0"/>
              </a:rPr>
              <a:t>y = “there” </a:t>
            </a:r>
            <a:r>
              <a:rPr lang="en-US" altLang="en-US" sz="1814">
                <a:solidFill>
                  <a:srgbClr val="009973"/>
                </a:solidFill>
                <a:latin typeface="Lucida Console" panose="020B0609040504020204" pitchFamily="49" charset="0"/>
              </a:rPr>
              <a:t>// error can not modify a read only variable</a:t>
            </a:r>
          </a:p>
          <a:p>
            <a:pPr marL="93612" indent="0">
              <a:spcBef>
                <a:spcPts val="987"/>
              </a:spcBef>
            </a:pPr>
            <a:endParaRPr lang="en-US" altLang="en-US" sz="2177"/>
          </a:p>
          <a:p>
            <a:pPr marL="93612" indent="0">
              <a:spcBef>
                <a:spcPts val="987"/>
              </a:spcBef>
            </a:pPr>
            <a:r>
              <a:rPr lang="en-US" altLang="en-US" sz="2177"/>
              <a:t>Variables declared using </a:t>
            </a:r>
            <a:r>
              <a:rPr lang="en-US" altLang="en-US" sz="2177">
                <a:solidFill>
                  <a:srgbClr val="FF0000"/>
                </a:solidFill>
              </a:rPr>
              <a:t>var </a:t>
            </a:r>
            <a:r>
              <a:rPr lang="en-US" altLang="en-US" sz="2177"/>
              <a:t>can be modified</a:t>
            </a:r>
          </a:p>
          <a:p>
            <a:pPr marL="93612" indent="0">
              <a:spcBef>
                <a:spcPts val="987"/>
              </a:spcBef>
            </a:pPr>
            <a:r>
              <a:rPr lang="en-US" altLang="en-US" sz="2177"/>
              <a:t>Variables declared with </a:t>
            </a:r>
            <a:r>
              <a:rPr lang="en-US" altLang="en-US" sz="2177">
                <a:solidFill>
                  <a:srgbClr val="FF0000"/>
                </a:solidFill>
              </a:rPr>
              <a:t>val </a:t>
            </a:r>
            <a:r>
              <a:rPr lang="en-US" altLang="en-US" sz="2177"/>
              <a:t>are read-only</a:t>
            </a:r>
          </a:p>
          <a:p>
            <a:pPr marL="93612" indent="0">
              <a:buNone/>
            </a:pPr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7EE0844-62DF-C8F6-5700-BBF498D33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B9BF-0BD8-AB89-FB95-860601DA2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468955"/>
            <a:ext cx="8639467" cy="4922437"/>
          </a:xfrm>
        </p:spPr>
        <p:txBody>
          <a:bodyPr/>
          <a:lstStyle/>
          <a:p>
            <a:r>
              <a:rPr lang="en-US" altLang="en-US" sz="2177"/>
              <a:t>You can write scripts like the following which takes a command line argument</a:t>
            </a:r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>
              <a:buFont typeface="StarSymbol" charset="0"/>
              <a:buNone/>
            </a:pPr>
            <a:r>
              <a:rPr lang="en-US" altLang="en-US" sz="2177">
                <a:solidFill>
                  <a:srgbClr val="262699"/>
                </a:solidFill>
              </a:rPr>
              <a:t>		println(“Hello, “ + args(0) + “!”)</a:t>
            </a:r>
          </a:p>
          <a:p>
            <a:endParaRPr lang="en-US" altLang="en-US" sz="2177"/>
          </a:p>
          <a:p>
            <a:r>
              <a:rPr lang="en-US" altLang="en-US" sz="2177"/>
              <a:t>Then run the following at the command line to run the script (assuming the script is stored in the file called helloarg.scala)</a:t>
            </a:r>
          </a:p>
          <a:p>
            <a:pPr>
              <a:buFont typeface="StarSymbol" charset="0"/>
              <a:buNone/>
            </a:pPr>
            <a:r>
              <a:rPr lang="en-US" altLang="en-US" sz="2177"/>
              <a:t>		$ scala helloarg.scala planet</a:t>
            </a:r>
          </a:p>
          <a:p>
            <a:pPr marL="796420" lvl="1" indent="-309639"/>
            <a:r>
              <a:rPr lang="en-US" altLang="en-US" sz="2177"/>
              <a:t>The output would be:</a:t>
            </a:r>
          </a:p>
          <a:p>
            <a:pPr marL="877070" lvl="2" indent="0">
              <a:buNone/>
            </a:pPr>
            <a:r>
              <a:rPr lang="en-US" altLang="en-US" sz="2177"/>
              <a:t>Hello planet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A088033-3C54-C836-7193-FC8E63747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E595-D0B9-BD2B-FFA8-4AEFC1AB32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val greetStrings = new Array[String](3)</a:t>
            </a:r>
          </a:p>
          <a:p>
            <a:pPr marL="93612" indent="0">
              <a:buNone/>
            </a:pPr>
            <a:endParaRPr lang="en-US" altLang="en-US" sz="2177">
              <a:solidFill>
                <a:srgbClr val="262699"/>
              </a:solidFill>
            </a:endParaRPr>
          </a:p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greetStrings(0) = “Hello”</a:t>
            </a:r>
          </a:p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greetStrings(1) = “, “</a:t>
            </a:r>
          </a:p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greetStrings(2) = “world!\n”</a:t>
            </a:r>
          </a:p>
          <a:p>
            <a:pPr marL="93612" indent="0">
              <a:buNone/>
            </a:pPr>
            <a:endParaRPr lang="en-US" altLang="en-US" sz="2177">
              <a:solidFill>
                <a:srgbClr val="262699"/>
              </a:solidFill>
            </a:endParaRPr>
          </a:p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for (i &lt;- 0 to 2) </a:t>
            </a:r>
          </a:p>
          <a:p>
            <a:pPr marL="93612" indent="0">
              <a:buNone/>
            </a:pPr>
            <a:r>
              <a:rPr lang="en-US" altLang="en-US" sz="2177">
                <a:solidFill>
                  <a:srgbClr val="262699"/>
                </a:solidFill>
              </a:rPr>
              <a:t>	print(greetStrings(i))</a:t>
            </a:r>
          </a:p>
          <a:p>
            <a:pPr marL="93612" indent="0"/>
            <a:endParaRPr lang="en-US" altLang="en-US" sz="2177"/>
          </a:p>
          <a:p>
            <a:pPr marL="93612" indent="0"/>
            <a:r>
              <a:rPr lang="en-US" altLang="en-US" sz="2177"/>
              <a:t>Note arrays are indexed using () instead of the usual []</a:t>
            </a:r>
          </a:p>
          <a:p>
            <a:pPr marL="93612" indent="0"/>
            <a:r>
              <a:rPr lang="en-US" altLang="en-US" sz="2177"/>
              <a:t>Arrays in Scala are mutable meaning you can modify the contents of the array without needing to create a new Array.</a:t>
            </a:r>
            <a:r>
              <a:rPr lang="en-US" altLang="en-US" sz="2177">
                <a:solidFill>
                  <a:srgbClr val="262699"/>
                </a:solidFill>
              </a:rPr>
              <a:t> </a:t>
            </a:r>
          </a:p>
          <a:p>
            <a:pPr marL="93612" indent="0">
              <a:buNone/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1232</Words>
  <Application>Microsoft Office PowerPoint</Application>
  <PresentationFormat>Widescreen</PresentationFormat>
  <Paragraphs>161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Courier New</vt:lpstr>
      <vt:lpstr>Lucida Console</vt:lpstr>
      <vt:lpstr>Roboto</vt:lpstr>
      <vt:lpstr>Roboto Condensed</vt:lpstr>
      <vt:lpstr>StarSymbol</vt:lpstr>
      <vt:lpstr>Office Theme</vt:lpstr>
      <vt:lpstr>Introduction to Scala programming</vt:lpstr>
      <vt:lpstr>Scala</vt:lpstr>
      <vt:lpstr>Book</vt:lpstr>
      <vt:lpstr>Scala</vt:lpstr>
      <vt:lpstr>Statically Typed</vt:lpstr>
      <vt:lpstr>Basics</vt:lpstr>
      <vt:lpstr>Variables</vt:lpstr>
      <vt:lpstr>Scripts</vt:lpstr>
      <vt:lpstr>Arrays</vt:lpstr>
      <vt:lpstr>Lists</vt:lpstr>
      <vt:lpstr>Lists</vt:lpstr>
      <vt:lpstr>Add to front of list instead of append to the end</vt:lpstr>
      <vt:lpstr>Use Tuples</vt:lpstr>
      <vt:lpstr>Maps</vt:lpstr>
      <vt:lpstr>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Scala programming</dc:title>
  <dc:creator>Butler, Kylie</dc:creator>
  <cp:lastModifiedBy>Butler, Kylie</cp:lastModifiedBy>
  <cp:revision>1</cp:revision>
  <dcterms:created xsi:type="dcterms:W3CDTF">2022-08-26T00:21:23Z</dcterms:created>
  <dcterms:modified xsi:type="dcterms:W3CDTF">2022-08-26T00:22:05Z</dcterms:modified>
</cp:coreProperties>
</file>