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366" r:id="rId2"/>
    <p:sldId id="378" r:id="rId3"/>
    <p:sldId id="379" r:id="rId4"/>
    <p:sldId id="380" r:id="rId5"/>
    <p:sldId id="381" r:id="rId6"/>
    <p:sldId id="384" r:id="rId7"/>
    <p:sldId id="385" r:id="rId8"/>
    <p:sldId id="386" r:id="rId9"/>
    <p:sldId id="387" r:id="rId10"/>
    <p:sldId id="388" r:id="rId11"/>
    <p:sldId id="389" r:id="rId12"/>
    <p:sldId id="391" r:id="rId13"/>
    <p:sldId id="392" r:id="rId14"/>
    <p:sldId id="393" r:id="rId15"/>
    <p:sldId id="394" r:id="rId16"/>
    <p:sldId id="395" r:id="rId17"/>
    <p:sldId id="396" r:id="rId18"/>
    <p:sldId id="397" r:id="rId19"/>
    <p:sldId id="398" r:id="rId20"/>
    <p:sldId id="399" r:id="rId21"/>
    <p:sldId id="4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91" d="100"/>
          <a:sy n="91" d="100"/>
        </p:scale>
        <p:origin x="56" y="6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71B603-2430-4323-83CF-83373B2CF9FB}" type="datetimeFigureOut">
              <a:rPr lang="en-AU" smtClean="0"/>
              <a:t>26/08/2022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B8AD4-B139-46C5-AE45-193983CA0155}" type="slidenum">
              <a:rPr lang="en-AU" smtClean="0"/>
              <a:t>‹#›</a:t>
            </a:fld>
            <a:endParaRPr lang="en-AU"/>
          </a:p>
        </p:txBody>
      </p:sp>
    </p:spTree>
    <p:extLst>
      <p:ext uri="{BB962C8B-B14F-4D97-AF65-F5344CB8AC3E}">
        <p14:creationId xmlns:p14="http://schemas.microsoft.com/office/powerpoint/2010/main" val="103979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9C5E67C7-E499-9F76-833C-A6951404FA4B}"/>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F8F3077C-267F-92C5-FD1C-F355403084D3}"/>
              </a:ext>
            </a:extLst>
          </p:cNvPr>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illustrate the case for unification, consider the following analogy: the evolution of mobile devices. </a:t>
            </a:r>
          </a:p>
          <a:p>
            <a:r>
              <a:rPr lang="en-US" altLang="en-US"/>
              <a:t>First mobile phones enabled something new (phone calls anywhere), but were far behind the potential of the technology.</a:t>
            </a:r>
          </a:p>
          <a:p>
            <a:r>
              <a:rPr lang="en-US" altLang="en-US"/>
              <a:t>The next stage saw an explosion of specialized mobile devices: mobile phones, PDAs, GPS devices, MP3 players, handheld video games, video cameras.</a:t>
            </a:r>
          </a:p>
          <a:p>
            <a:r>
              <a:rPr lang="en-US" altLang="en-US"/>
              <a:t>The last stage has seen the apparition of iPhone, the first smartphone, which unifies the functionalities of all these devices. And what is great about an smartphone is not that it is a better camera than a proper camera or a better GPS than a proper GPs, but that it enables new applications, better than any of these devices can provide in isolation. Leverage crowd sourcing map applications, like waze, mubile multi-player games, appliactions like instagram where users can immediately share their pictures, and many more! </a:t>
            </a:r>
          </a:p>
        </p:txBody>
      </p:sp>
      <p:sp>
        <p:nvSpPr>
          <p:cNvPr id="22532" name="Slide Number Placeholder 3">
            <a:extLst>
              <a:ext uri="{FF2B5EF4-FFF2-40B4-BE49-F238E27FC236}">
                <a16:creationId xmlns:a16="http://schemas.microsoft.com/office/drawing/2014/main" id="{741B3881-4CC3-19A2-134E-F00C9CA4DF0A}"/>
              </a:ext>
            </a:extLst>
          </p:cNvPr>
          <p:cNvSpPr>
            <a:spLocks noGrp="1"/>
          </p:cNvSpPr>
          <p:nvPr>
            <p:ph type="sldNum" sz="quarter" idx="4294967295"/>
          </p:nvPr>
        </p:nvSpPr>
        <p:spPr bwMode="auto">
          <a:xfrm>
            <a:off x="4402138" y="9553575"/>
            <a:ext cx="3368675" cy="503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Tx/>
              <a:buFontTx/>
              <a:buNone/>
            </a:pPr>
            <a:fld id="{500A442A-3643-4FDC-BD9B-D6AC4C0476CB}" type="slidenum">
              <a:rPr lang="en-US" altLang="en-US" sz="2400">
                <a:solidFill>
                  <a:schemeClr val="bg1"/>
                </a:solidFill>
              </a:rPr>
              <a:pPr>
                <a:spcBef>
                  <a:spcPct val="0"/>
                </a:spcBef>
                <a:buClrTx/>
                <a:buSzTx/>
                <a:buFontTx/>
                <a:buNone/>
              </a:pPr>
              <a:t>14</a:t>
            </a:fld>
            <a:endParaRPr lang="en-US" altLang="en-US" sz="2400">
              <a:solidFill>
                <a:schemeClr val="bg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E0274955-A984-665D-A663-B98795D447D6}"/>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675433A6-F7F6-E23B-608A-2D2687FC3DDC}"/>
              </a:ext>
            </a:extLst>
          </p:cNvPr>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similar evolution is taking place in the big data space.</a:t>
            </a:r>
          </a:p>
          <a:p>
            <a:r>
              <a:rPr lang="en-US" altLang="en-US"/>
              <a:t>Hadoop provided a new capability, …</a:t>
            </a:r>
          </a:p>
          <a:p>
            <a:r>
              <a:rPr lang="en-US" altLang="en-US"/>
              <a:t>Soon people needed more than batch processing, and they started building a plethora of specialized frameworks, storm for streaming, graphlab for graph computation, and so on. </a:t>
            </a:r>
          </a:p>
          <a:p>
            <a:r>
              <a:rPr lang="en-US" altLang="en-US"/>
              <a:t>We believe the logical next step in the evolution is Spark that unifies the functionalities of many of the previously he same way the smartphone has unified the functionality of many mobile devices. And like smarthpone, we believe that this unification will enable developers to write new applications which are fundamentally better than what they can do today.  </a:t>
            </a:r>
          </a:p>
          <a:p>
            <a:endParaRPr lang="en-US" altLang="en-US"/>
          </a:p>
        </p:txBody>
      </p:sp>
      <p:sp>
        <p:nvSpPr>
          <p:cNvPr id="24580" name="Slide Number Placeholder 3">
            <a:extLst>
              <a:ext uri="{FF2B5EF4-FFF2-40B4-BE49-F238E27FC236}">
                <a16:creationId xmlns:a16="http://schemas.microsoft.com/office/drawing/2014/main" id="{595F2EC1-76C7-8D40-6658-CC1BC51C7653}"/>
              </a:ext>
            </a:extLst>
          </p:cNvPr>
          <p:cNvSpPr>
            <a:spLocks noGrp="1"/>
          </p:cNvSpPr>
          <p:nvPr>
            <p:ph type="sldNum" sz="quarter" idx="4294967295"/>
          </p:nvPr>
        </p:nvSpPr>
        <p:spPr bwMode="auto">
          <a:xfrm>
            <a:off x="4402138" y="9553575"/>
            <a:ext cx="3368675" cy="503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Tx/>
              <a:buFontTx/>
              <a:buNone/>
            </a:pPr>
            <a:fld id="{DE0D06E3-3B12-42CB-99D9-CC586C3A53AF}" type="slidenum">
              <a:rPr lang="en-US" altLang="en-US" sz="2400">
                <a:solidFill>
                  <a:schemeClr val="bg1"/>
                </a:solidFill>
              </a:rPr>
              <a:pPr>
                <a:spcBef>
                  <a:spcPct val="0"/>
                </a:spcBef>
                <a:buClrTx/>
                <a:buSzTx/>
                <a:buFontTx/>
                <a:buNone/>
              </a:pPr>
              <a:t>15</a:t>
            </a:fld>
            <a:endParaRPr lang="en-US" altLang="en-US" sz="2400">
              <a:solidFill>
                <a:schemeClr val="bg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BF50F652-8853-D114-CEC4-B7F050712FAD}"/>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99964F5F-F1F4-13F8-CDAB-8028755EE872}"/>
              </a:ext>
            </a:extLst>
          </p:cNvPr>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Next, let me give three examples showing how unification can enable new applications or improve existing ones.</a:t>
            </a:r>
          </a:p>
        </p:txBody>
      </p:sp>
      <p:sp>
        <p:nvSpPr>
          <p:cNvPr id="26628" name="Slide Number Placeholder 3">
            <a:extLst>
              <a:ext uri="{FF2B5EF4-FFF2-40B4-BE49-F238E27FC236}">
                <a16:creationId xmlns:a16="http://schemas.microsoft.com/office/drawing/2014/main" id="{0B2213F1-9F34-0B39-43BB-F73567F2CCF6}"/>
              </a:ext>
            </a:extLst>
          </p:cNvPr>
          <p:cNvSpPr>
            <a:spLocks noGrp="1"/>
          </p:cNvSpPr>
          <p:nvPr>
            <p:ph type="sldNum" sz="quarter" idx="4294967295"/>
          </p:nvPr>
        </p:nvSpPr>
        <p:spPr bwMode="auto">
          <a:xfrm>
            <a:off x="4402138" y="9553575"/>
            <a:ext cx="3368675" cy="503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Tx/>
              <a:buFontTx/>
              <a:buNone/>
            </a:pPr>
            <a:fld id="{51088BCB-A535-4D7C-89C5-D6B2705C0C8C}" type="slidenum">
              <a:rPr lang="en-US" altLang="en-US" sz="2400">
                <a:solidFill>
                  <a:schemeClr val="bg1"/>
                </a:solidFill>
              </a:rPr>
              <a:pPr>
                <a:spcBef>
                  <a:spcPct val="0"/>
                </a:spcBef>
                <a:buClrTx/>
                <a:buSzTx/>
                <a:buFontTx/>
                <a:buNone/>
              </a:pPr>
              <a:t>16</a:t>
            </a:fld>
            <a:endParaRPr lang="en-US" altLang="en-US" sz="2400">
              <a:solidFill>
                <a:schemeClr val="bg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47F679F7-C931-5343-4CE4-F0BC8DD4A415}"/>
              </a:ext>
            </a:extLst>
          </p:cNvPr>
          <p:cNvSpPr>
            <a:spLocks noGrp="1" noRot="1" noChangeAspect="1" noChangeArrowheads="1" noTextEdit="1"/>
          </p:cNvSpPr>
          <p:nvPr>
            <p:ph type="sldImg"/>
          </p:nvPr>
        </p:nvSpPr>
        <p:spPr>
          <a:ln/>
        </p:spPr>
      </p:sp>
      <p:sp>
        <p:nvSpPr>
          <p:cNvPr id="30723" name="Notes Placeholder 2">
            <a:extLst>
              <a:ext uri="{FF2B5EF4-FFF2-40B4-BE49-F238E27FC236}">
                <a16:creationId xmlns:a16="http://schemas.microsoft.com/office/drawing/2014/main" id="{5EEB339E-57EF-B072-2611-06906AE9BE53}"/>
              </a:ext>
            </a:extLst>
          </p:cNvPr>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Alibab, tenzent</a:t>
            </a:r>
          </a:p>
          <a:p>
            <a:endParaRPr lang="en-US" altLang="en-US"/>
          </a:p>
          <a:p>
            <a:r>
              <a:rPr lang="en-US" altLang="en-US"/>
              <a:t>At Berkeley, we have been working on a solution since 2009. This solution consists of a software stack for data analytics, called the Berkeley Data Analytics Stack.  The centerpiece of this stack is Spark.</a:t>
            </a:r>
          </a:p>
          <a:p>
            <a:endParaRPr lang="en-US" altLang="en-US"/>
          </a:p>
          <a:p>
            <a:r>
              <a:rPr lang="en-US" altLang="en-US"/>
              <a:t>Spark has seen significant adoption with hundreds of companies using it, out of which around sixteen companies have contributed back the code. In addition, Spark has been deployed on clusters that exceed 1,000 nodes.</a:t>
            </a:r>
          </a:p>
          <a:p>
            <a:endParaRPr lang="en-US" altLang="en-US"/>
          </a:p>
        </p:txBody>
      </p:sp>
      <p:sp>
        <p:nvSpPr>
          <p:cNvPr id="30724" name="Slide Number Placeholder 3">
            <a:extLst>
              <a:ext uri="{FF2B5EF4-FFF2-40B4-BE49-F238E27FC236}">
                <a16:creationId xmlns:a16="http://schemas.microsoft.com/office/drawing/2014/main" id="{8EF5E6ED-A5F7-E207-62F1-C65B5B810DA1}"/>
              </a:ext>
            </a:extLst>
          </p:cNvPr>
          <p:cNvSpPr>
            <a:spLocks noGrp="1"/>
          </p:cNvSpPr>
          <p:nvPr>
            <p:ph type="sldNum" sz="quarter" idx="4294967295"/>
          </p:nvPr>
        </p:nvSpPr>
        <p:spPr bwMode="auto">
          <a:xfrm>
            <a:off x="4402138" y="9553575"/>
            <a:ext cx="3368675" cy="5032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882" tIns="50941" rIns="101882" bIns="50941"/>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MS PGothic" panose="020B0600070205080204" pitchFamily="34" charset="-128"/>
              </a:defRPr>
            </a:lvl9pPr>
          </a:lstStyle>
          <a:p>
            <a:pPr>
              <a:spcBef>
                <a:spcPct val="0"/>
              </a:spcBef>
              <a:buClrTx/>
              <a:buSzTx/>
              <a:buFontTx/>
              <a:buNone/>
            </a:pPr>
            <a:fld id="{4ECB5B86-6ECD-47DF-B766-7F6B75ED7615}" type="slidenum">
              <a:rPr lang="en-US" altLang="en-US" sz="2400">
                <a:solidFill>
                  <a:schemeClr val="bg1"/>
                </a:solidFill>
              </a:rPr>
              <a:pPr>
                <a:spcBef>
                  <a:spcPct val="0"/>
                </a:spcBef>
                <a:buClrTx/>
                <a:buSzTx/>
                <a:buFontTx/>
                <a:buNone/>
              </a:pPr>
              <a:t>19</a:t>
            </a:fld>
            <a:endParaRPr lang="en-US" altLang="en-US" sz="2400">
              <a:solidFill>
                <a:schemeClr val="bg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E07D-A77A-4ECA-E103-A0F9F2EAEF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E6056B8-29AA-0890-A90A-55DD44703B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32783D3-D5EE-E0A1-D1BD-46859FBC65D1}"/>
              </a:ext>
            </a:extLst>
          </p:cNvPr>
          <p:cNvSpPr>
            <a:spLocks noGrp="1"/>
          </p:cNvSpPr>
          <p:nvPr>
            <p:ph type="dt" sz="half" idx="10"/>
          </p:nvPr>
        </p:nvSpPr>
        <p:spPr/>
        <p:txBody>
          <a:bodyPr/>
          <a:lstStyle/>
          <a:p>
            <a:fld id="{C0C3143B-3994-4FD8-B72A-2298B9450EA9}" type="datetimeFigureOut">
              <a:rPr lang="en-AU" smtClean="0"/>
              <a:t>26/08/2022</a:t>
            </a:fld>
            <a:endParaRPr lang="en-AU"/>
          </a:p>
        </p:txBody>
      </p:sp>
      <p:sp>
        <p:nvSpPr>
          <p:cNvPr id="5" name="Footer Placeholder 4">
            <a:extLst>
              <a:ext uri="{FF2B5EF4-FFF2-40B4-BE49-F238E27FC236}">
                <a16:creationId xmlns:a16="http://schemas.microsoft.com/office/drawing/2014/main" id="{5687E2DF-2AB3-8554-094A-FBD3CD3F089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98F9BF3-0D9C-51E5-F45E-2F818FCF0037}"/>
              </a:ext>
            </a:extLst>
          </p:cNvPr>
          <p:cNvSpPr>
            <a:spLocks noGrp="1"/>
          </p:cNvSpPr>
          <p:nvPr>
            <p:ph type="sldNum" sz="quarter" idx="12"/>
          </p:nvPr>
        </p:nvSpPr>
        <p:spPr/>
        <p:txBody>
          <a:bodyPr/>
          <a:lstStyle/>
          <a:p>
            <a:fld id="{B481136E-1070-44D2-B0B2-14703CDCEBE3}" type="slidenum">
              <a:rPr lang="en-AU" smtClean="0"/>
              <a:t>‹#›</a:t>
            </a:fld>
            <a:endParaRPr lang="en-AU"/>
          </a:p>
        </p:txBody>
      </p:sp>
    </p:spTree>
    <p:extLst>
      <p:ext uri="{BB962C8B-B14F-4D97-AF65-F5344CB8AC3E}">
        <p14:creationId xmlns:p14="http://schemas.microsoft.com/office/powerpoint/2010/main" val="107152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2C23-41AE-B635-EC29-97C750BAEB3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26738F5-DA61-47BC-1BBA-4BA2AC29EE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59A77F-FF26-7D59-9382-816FE8E45700}"/>
              </a:ext>
            </a:extLst>
          </p:cNvPr>
          <p:cNvSpPr>
            <a:spLocks noGrp="1"/>
          </p:cNvSpPr>
          <p:nvPr>
            <p:ph type="dt" sz="half" idx="10"/>
          </p:nvPr>
        </p:nvSpPr>
        <p:spPr/>
        <p:txBody>
          <a:bodyPr/>
          <a:lstStyle/>
          <a:p>
            <a:fld id="{C0C3143B-3994-4FD8-B72A-2298B9450EA9}" type="datetimeFigureOut">
              <a:rPr lang="en-AU" smtClean="0"/>
              <a:t>26/08/2022</a:t>
            </a:fld>
            <a:endParaRPr lang="en-AU"/>
          </a:p>
        </p:txBody>
      </p:sp>
      <p:sp>
        <p:nvSpPr>
          <p:cNvPr id="5" name="Footer Placeholder 4">
            <a:extLst>
              <a:ext uri="{FF2B5EF4-FFF2-40B4-BE49-F238E27FC236}">
                <a16:creationId xmlns:a16="http://schemas.microsoft.com/office/drawing/2014/main" id="{B1334E05-16AE-80E3-E751-C3C28815948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9F79FB6-ED76-6669-C564-87A173630CD9}"/>
              </a:ext>
            </a:extLst>
          </p:cNvPr>
          <p:cNvSpPr>
            <a:spLocks noGrp="1"/>
          </p:cNvSpPr>
          <p:nvPr>
            <p:ph type="sldNum" sz="quarter" idx="12"/>
          </p:nvPr>
        </p:nvSpPr>
        <p:spPr/>
        <p:txBody>
          <a:bodyPr/>
          <a:lstStyle/>
          <a:p>
            <a:fld id="{B481136E-1070-44D2-B0B2-14703CDCEBE3}" type="slidenum">
              <a:rPr lang="en-AU" smtClean="0"/>
              <a:t>‹#›</a:t>
            </a:fld>
            <a:endParaRPr lang="en-AU"/>
          </a:p>
        </p:txBody>
      </p:sp>
    </p:spTree>
    <p:extLst>
      <p:ext uri="{BB962C8B-B14F-4D97-AF65-F5344CB8AC3E}">
        <p14:creationId xmlns:p14="http://schemas.microsoft.com/office/powerpoint/2010/main" val="45482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1C20D7-E29F-AA8C-7F85-489D6CCBE9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214997D-28E5-081D-7C45-9ABA2D1302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146EC58-401A-0C67-66BB-85B9126DA5DF}"/>
              </a:ext>
            </a:extLst>
          </p:cNvPr>
          <p:cNvSpPr>
            <a:spLocks noGrp="1"/>
          </p:cNvSpPr>
          <p:nvPr>
            <p:ph type="dt" sz="half" idx="10"/>
          </p:nvPr>
        </p:nvSpPr>
        <p:spPr/>
        <p:txBody>
          <a:bodyPr/>
          <a:lstStyle/>
          <a:p>
            <a:fld id="{C0C3143B-3994-4FD8-B72A-2298B9450EA9}" type="datetimeFigureOut">
              <a:rPr lang="en-AU" smtClean="0"/>
              <a:t>26/08/2022</a:t>
            </a:fld>
            <a:endParaRPr lang="en-AU"/>
          </a:p>
        </p:txBody>
      </p:sp>
      <p:sp>
        <p:nvSpPr>
          <p:cNvPr id="5" name="Footer Placeholder 4">
            <a:extLst>
              <a:ext uri="{FF2B5EF4-FFF2-40B4-BE49-F238E27FC236}">
                <a16:creationId xmlns:a16="http://schemas.microsoft.com/office/drawing/2014/main" id="{B3593F8A-FDE1-B220-123D-20EC1E49A9A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C7DBE7D-6E03-993A-ED6F-C08F6B0C37E4}"/>
              </a:ext>
            </a:extLst>
          </p:cNvPr>
          <p:cNvSpPr>
            <a:spLocks noGrp="1"/>
          </p:cNvSpPr>
          <p:nvPr>
            <p:ph type="sldNum" sz="quarter" idx="12"/>
          </p:nvPr>
        </p:nvSpPr>
        <p:spPr/>
        <p:txBody>
          <a:bodyPr/>
          <a:lstStyle/>
          <a:p>
            <a:fld id="{B481136E-1070-44D2-B0B2-14703CDCEBE3}" type="slidenum">
              <a:rPr lang="en-AU" smtClean="0"/>
              <a:t>‹#›</a:t>
            </a:fld>
            <a:endParaRPr lang="en-AU"/>
          </a:p>
        </p:txBody>
      </p:sp>
    </p:spTree>
    <p:extLst>
      <p:ext uri="{BB962C8B-B14F-4D97-AF65-F5344CB8AC3E}">
        <p14:creationId xmlns:p14="http://schemas.microsoft.com/office/powerpoint/2010/main" val="2815017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rgbClr val="E52212"/>
        </a:solidFill>
        <a:effectLst/>
      </p:bgPr>
    </p:bg>
    <p:spTree>
      <p:nvGrpSpPr>
        <p:cNvPr id="1" name=""/>
        <p:cNvGrpSpPr/>
        <p:nvPr/>
      </p:nvGrpSpPr>
      <p:grpSpPr>
        <a:xfrm>
          <a:off x="0" y="0"/>
          <a:ext cx="0" cy="0"/>
          <a:chOff x="0" y="0"/>
          <a:chExt cx="0" cy="0"/>
        </a:xfrm>
      </p:grpSpPr>
      <p:sp>
        <p:nvSpPr>
          <p:cNvPr id="12" name="TextBox 32"/>
          <p:cNvSpPr txBox="1">
            <a:spLocks noChangeAspect="1" noChangeArrowheads="1"/>
          </p:cNvSpPr>
          <p:nvPr userDrawn="1"/>
        </p:nvSpPr>
        <p:spPr bwMode="auto">
          <a:xfrm>
            <a:off x="11001904" y="1"/>
            <a:ext cx="1190097" cy="303536"/>
          </a:xfrm>
          <a:prstGeom prst="rect">
            <a:avLst/>
          </a:prstGeom>
          <a:solidFill>
            <a:schemeClr val="tx1"/>
          </a:solidFill>
          <a:ln>
            <a:noFill/>
          </a:ln>
        </p:spPr>
        <p:txBody>
          <a:bodyPr wrap="none" lIns="144000" tIns="72000" rIns="14400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US" altLang="en-US" sz="1200" b="1"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latrobe.edu.au</a:t>
            </a:r>
          </a:p>
        </p:txBody>
      </p:sp>
      <p:sp>
        <p:nvSpPr>
          <p:cNvPr id="21" name="Title 1"/>
          <p:cNvSpPr>
            <a:spLocks noGrp="1"/>
          </p:cNvSpPr>
          <p:nvPr>
            <p:ph type="title" hasCustomPrompt="1"/>
          </p:nvPr>
        </p:nvSpPr>
        <p:spPr>
          <a:xfrm>
            <a:off x="1781388" y="2716111"/>
            <a:ext cx="8622453" cy="1737005"/>
          </a:xfrm>
        </p:spPr>
        <p:txBody>
          <a:bodyPr wrap="square" anchor="b" anchorCtr="1">
            <a:normAutofit/>
          </a:bodyPr>
          <a:lstStyle>
            <a:lvl1pPr algn="ctr">
              <a:lnSpc>
                <a:spcPct val="100000"/>
              </a:lnSpc>
              <a:defRPr sz="4800" b="1">
                <a:solidFill>
                  <a:schemeClr val="bg1"/>
                </a:solidFill>
                <a:latin typeface="Roboto Condensed" panose="02000000000000000000" pitchFamily="2" charset="0"/>
                <a:ea typeface="Roboto Condensed" panose="02000000000000000000" pitchFamily="2" charset="0"/>
                <a:cs typeface="Roboto" panose="02000000000000000000" pitchFamily="2" charset="0"/>
              </a:defRPr>
            </a:lvl1pPr>
          </a:lstStyle>
          <a:p>
            <a:r>
              <a:rPr lang="en-US" dirty="0"/>
              <a:t>Presentation Title</a:t>
            </a:r>
          </a:p>
        </p:txBody>
      </p:sp>
      <p:sp>
        <p:nvSpPr>
          <p:cNvPr id="22" name="Text Placeholder 2"/>
          <p:cNvSpPr>
            <a:spLocks noGrp="1"/>
          </p:cNvSpPr>
          <p:nvPr>
            <p:ph type="body" idx="1" hasCustomPrompt="1"/>
          </p:nvPr>
        </p:nvSpPr>
        <p:spPr>
          <a:xfrm>
            <a:off x="1781388" y="4858004"/>
            <a:ext cx="8622453" cy="364236"/>
          </a:xfrm>
        </p:spPr>
        <p:txBody>
          <a:bodyPr wrap="square">
            <a:normAutofit/>
          </a:bodyPr>
          <a:lstStyle>
            <a:lvl1pPr marL="0" indent="0" algn="ctr">
              <a:lnSpc>
                <a:spcPct val="100000"/>
              </a:lnSpc>
              <a:spcBef>
                <a:spcPts val="0"/>
              </a:spcBef>
              <a:spcAft>
                <a:spcPts val="0"/>
              </a:spcAft>
              <a:buNone/>
              <a:defRPr sz="1800" b="0" baseline="0">
                <a:solidFill>
                  <a:schemeClr val="bg1"/>
                </a:solidFill>
                <a:latin typeface="Roboto" panose="02000000000000000000" pitchFamily="2" charset="0"/>
                <a:ea typeface="Roboto" panose="02000000000000000000"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Presenter Name – Presenter Title</a:t>
            </a:r>
          </a:p>
        </p:txBody>
      </p:sp>
      <p:sp>
        <p:nvSpPr>
          <p:cNvPr id="26" name="Text Placeholder 2"/>
          <p:cNvSpPr>
            <a:spLocks noGrp="1"/>
          </p:cNvSpPr>
          <p:nvPr>
            <p:ph type="body" idx="10" hasCustomPrompt="1"/>
          </p:nvPr>
        </p:nvSpPr>
        <p:spPr>
          <a:xfrm>
            <a:off x="1781388" y="5261033"/>
            <a:ext cx="8622453" cy="364236"/>
          </a:xfrm>
        </p:spPr>
        <p:txBody>
          <a:bodyPr wrap="square">
            <a:normAutofit/>
          </a:bodyPr>
          <a:lstStyle>
            <a:lvl1pPr marL="0" indent="0" algn="ctr">
              <a:lnSpc>
                <a:spcPct val="100000"/>
              </a:lnSpc>
              <a:spcBef>
                <a:spcPts val="0"/>
              </a:spcBef>
              <a:spcAft>
                <a:spcPts val="0"/>
              </a:spcAft>
              <a:buNone/>
              <a:defRPr sz="1800" b="0" baseline="0">
                <a:solidFill>
                  <a:schemeClr val="bg1"/>
                </a:solidFill>
                <a:latin typeface="Roboto" panose="02000000000000000000" pitchFamily="2" charset="0"/>
                <a:ea typeface="Roboto" panose="02000000000000000000"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Date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14171" y="866431"/>
            <a:ext cx="1763659" cy="1278134"/>
          </a:xfrm>
          <a:prstGeom prst="rect">
            <a:avLst/>
          </a:prstGeom>
        </p:spPr>
      </p:pic>
      <p:sp>
        <p:nvSpPr>
          <p:cNvPr id="9" name="TextBox 8"/>
          <p:cNvSpPr txBox="1">
            <a:spLocks noChangeArrowheads="1"/>
          </p:cNvSpPr>
          <p:nvPr userDrawn="1"/>
        </p:nvSpPr>
        <p:spPr bwMode="auto">
          <a:xfrm>
            <a:off x="7121993" y="6477868"/>
            <a:ext cx="47345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AU" sz="800" kern="1200" baseline="0" dirty="0">
                <a:solidFill>
                  <a:schemeClr val="bg1"/>
                </a:solidFill>
                <a:latin typeface="Roboto" panose="02000000000000000000" pitchFamily="2" charset="0"/>
                <a:ea typeface="Roboto" panose="02000000000000000000" pitchFamily="2" charset="0"/>
                <a:cs typeface="+mn-cs"/>
              </a:rPr>
              <a:t>La Trobe University CRICOS Provider Code Number 00115M</a:t>
            </a:r>
            <a:endParaRPr lang="en-US" altLang="en-US" sz="800" kern="1200" baseline="0" dirty="0">
              <a:solidFill>
                <a:schemeClr val="bg1"/>
              </a:solidFill>
              <a:latin typeface="Roboto" panose="02000000000000000000" pitchFamily="2" charset="0"/>
              <a:ea typeface="Roboto" panose="02000000000000000000" pitchFamily="2" charset="0"/>
              <a:cs typeface="+mn-cs"/>
            </a:endParaRPr>
          </a:p>
        </p:txBody>
      </p:sp>
    </p:spTree>
    <p:extLst>
      <p:ext uri="{BB962C8B-B14F-4D97-AF65-F5344CB8AC3E}">
        <p14:creationId xmlns:p14="http://schemas.microsoft.com/office/powerpoint/2010/main" val="3638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E4B6-90E0-DB5E-B887-7B73EC679B3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EE954B6-24F2-0E66-9A9C-083BEEE7EA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4B47553-BFE7-7039-C9D5-46E688543B54}"/>
              </a:ext>
            </a:extLst>
          </p:cNvPr>
          <p:cNvSpPr>
            <a:spLocks noGrp="1"/>
          </p:cNvSpPr>
          <p:nvPr>
            <p:ph type="dt" sz="half" idx="10"/>
          </p:nvPr>
        </p:nvSpPr>
        <p:spPr/>
        <p:txBody>
          <a:bodyPr/>
          <a:lstStyle/>
          <a:p>
            <a:fld id="{C0C3143B-3994-4FD8-B72A-2298B9450EA9}" type="datetimeFigureOut">
              <a:rPr lang="en-AU" smtClean="0"/>
              <a:t>26/08/2022</a:t>
            </a:fld>
            <a:endParaRPr lang="en-AU"/>
          </a:p>
        </p:txBody>
      </p:sp>
      <p:sp>
        <p:nvSpPr>
          <p:cNvPr id="5" name="Footer Placeholder 4">
            <a:extLst>
              <a:ext uri="{FF2B5EF4-FFF2-40B4-BE49-F238E27FC236}">
                <a16:creationId xmlns:a16="http://schemas.microsoft.com/office/drawing/2014/main" id="{E06EC21B-E6C4-68F7-1F8A-E5C74C33C39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534C420-0669-E932-A814-90D0985C1D92}"/>
              </a:ext>
            </a:extLst>
          </p:cNvPr>
          <p:cNvSpPr>
            <a:spLocks noGrp="1"/>
          </p:cNvSpPr>
          <p:nvPr>
            <p:ph type="sldNum" sz="quarter" idx="12"/>
          </p:nvPr>
        </p:nvSpPr>
        <p:spPr/>
        <p:txBody>
          <a:bodyPr/>
          <a:lstStyle/>
          <a:p>
            <a:fld id="{B481136E-1070-44D2-B0B2-14703CDCEBE3}" type="slidenum">
              <a:rPr lang="en-AU" smtClean="0"/>
              <a:t>‹#›</a:t>
            </a:fld>
            <a:endParaRPr lang="en-AU"/>
          </a:p>
        </p:txBody>
      </p:sp>
    </p:spTree>
    <p:extLst>
      <p:ext uri="{BB962C8B-B14F-4D97-AF65-F5344CB8AC3E}">
        <p14:creationId xmlns:p14="http://schemas.microsoft.com/office/powerpoint/2010/main" val="1801525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4E35-174A-5996-14C2-1A4E6DDE81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3D7AA79-A295-AEC5-FE9E-08FA53FF7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2FC1C-E88E-1E81-9E7C-E1037B58C6B2}"/>
              </a:ext>
            </a:extLst>
          </p:cNvPr>
          <p:cNvSpPr>
            <a:spLocks noGrp="1"/>
          </p:cNvSpPr>
          <p:nvPr>
            <p:ph type="dt" sz="half" idx="10"/>
          </p:nvPr>
        </p:nvSpPr>
        <p:spPr/>
        <p:txBody>
          <a:bodyPr/>
          <a:lstStyle/>
          <a:p>
            <a:fld id="{C0C3143B-3994-4FD8-B72A-2298B9450EA9}" type="datetimeFigureOut">
              <a:rPr lang="en-AU" smtClean="0"/>
              <a:t>26/08/2022</a:t>
            </a:fld>
            <a:endParaRPr lang="en-AU"/>
          </a:p>
        </p:txBody>
      </p:sp>
      <p:sp>
        <p:nvSpPr>
          <p:cNvPr id="5" name="Footer Placeholder 4">
            <a:extLst>
              <a:ext uri="{FF2B5EF4-FFF2-40B4-BE49-F238E27FC236}">
                <a16:creationId xmlns:a16="http://schemas.microsoft.com/office/drawing/2014/main" id="{C1BDF985-6DDC-1169-9700-F640104A9C7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ED5A45C-E28A-AC3B-2F7B-D60C7A85E31A}"/>
              </a:ext>
            </a:extLst>
          </p:cNvPr>
          <p:cNvSpPr>
            <a:spLocks noGrp="1"/>
          </p:cNvSpPr>
          <p:nvPr>
            <p:ph type="sldNum" sz="quarter" idx="12"/>
          </p:nvPr>
        </p:nvSpPr>
        <p:spPr/>
        <p:txBody>
          <a:bodyPr/>
          <a:lstStyle/>
          <a:p>
            <a:fld id="{B481136E-1070-44D2-B0B2-14703CDCEBE3}" type="slidenum">
              <a:rPr lang="en-AU" smtClean="0"/>
              <a:t>‹#›</a:t>
            </a:fld>
            <a:endParaRPr lang="en-AU"/>
          </a:p>
        </p:txBody>
      </p:sp>
    </p:spTree>
    <p:extLst>
      <p:ext uri="{BB962C8B-B14F-4D97-AF65-F5344CB8AC3E}">
        <p14:creationId xmlns:p14="http://schemas.microsoft.com/office/powerpoint/2010/main" val="274359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D3E25-4904-3A29-E622-99984FBD69C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F2DF26D-87CE-947C-3423-D483081B3D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05160A60-094A-094C-C2C3-E7682021F7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43C68AB-2A94-77C1-EF21-223058467F19}"/>
              </a:ext>
            </a:extLst>
          </p:cNvPr>
          <p:cNvSpPr>
            <a:spLocks noGrp="1"/>
          </p:cNvSpPr>
          <p:nvPr>
            <p:ph type="dt" sz="half" idx="10"/>
          </p:nvPr>
        </p:nvSpPr>
        <p:spPr/>
        <p:txBody>
          <a:bodyPr/>
          <a:lstStyle/>
          <a:p>
            <a:fld id="{C0C3143B-3994-4FD8-B72A-2298B9450EA9}" type="datetimeFigureOut">
              <a:rPr lang="en-AU" smtClean="0"/>
              <a:t>26/08/2022</a:t>
            </a:fld>
            <a:endParaRPr lang="en-AU"/>
          </a:p>
        </p:txBody>
      </p:sp>
      <p:sp>
        <p:nvSpPr>
          <p:cNvPr id="6" name="Footer Placeholder 5">
            <a:extLst>
              <a:ext uri="{FF2B5EF4-FFF2-40B4-BE49-F238E27FC236}">
                <a16:creationId xmlns:a16="http://schemas.microsoft.com/office/drawing/2014/main" id="{56396FB0-23CC-CDEC-6D82-83CB867A699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DCB5F22-8D11-5253-0BE1-0DFE700E2084}"/>
              </a:ext>
            </a:extLst>
          </p:cNvPr>
          <p:cNvSpPr>
            <a:spLocks noGrp="1"/>
          </p:cNvSpPr>
          <p:nvPr>
            <p:ph type="sldNum" sz="quarter" idx="12"/>
          </p:nvPr>
        </p:nvSpPr>
        <p:spPr/>
        <p:txBody>
          <a:bodyPr/>
          <a:lstStyle/>
          <a:p>
            <a:fld id="{B481136E-1070-44D2-B0B2-14703CDCEBE3}" type="slidenum">
              <a:rPr lang="en-AU" smtClean="0"/>
              <a:t>‹#›</a:t>
            </a:fld>
            <a:endParaRPr lang="en-AU"/>
          </a:p>
        </p:txBody>
      </p:sp>
    </p:spTree>
    <p:extLst>
      <p:ext uri="{BB962C8B-B14F-4D97-AF65-F5344CB8AC3E}">
        <p14:creationId xmlns:p14="http://schemas.microsoft.com/office/powerpoint/2010/main" val="317021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37E92-0BFB-0975-4BC5-68A0EBA0141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0F15895-E53F-E3F5-13EA-78C270E1F7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900B17-40CB-BA56-EE9F-ED851388CF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5A30A344-8C17-25FE-3990-822F8AF98E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BA7C5-21A6-0839-AA17-E5FA6D6D97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B13470EC-A35B-D140-4C77-C36B658605F8}"/>
              </a:ext>
            </a:extLst>
          </p:cNvPr>
          <p:cNvSpPr>
            <a:spLocks noGrp="1"/>
          </p:cNvSpPr>
          <p:nvPr>
            <p:ph type="dt" sz="half" idx="10"/>
          </p:nvPr>
        </p:nvSpPr>
        <p:spPr/>
        <p:txBody>
          <a:bodyPr/>
          <a:lstStyle/>
          <a:p>
            <a:fld id="{C0C3143B-3994-4FD8-B72A-2298B9450EA9}" type="datetimeFigureOut">
              <a:rPr lang="en-AU" smtClean="0"/>
              <a:t>26/08/2022</a:t>
            </a:fld>
            <a:endParaRPr lang="en-AU"/>
          </a:p>
        </p:txBody>
      </p:sp>
      <p:sp>
        <p:nvSpPr>
          <p:cNvPr id="8" name="Footer Placeholder 7">
            <a:extLst>
              <a:ext uri="{FF2B5EF4-FFF2-40B4-BE49-F238E27FC236}">
                <a16:creationId xmlns:a16="http://schemas.microsoft.com/office/drawing/2014/main" id="{B7EC4FB5-6B52-429A-891F-1A4B336529C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20FDEF4-D850-2784-4D82-837F3E3722BF}"/>
              </a:ext>
            </a:extLst>
          </p:cNvPr>
          <p:cNvSpPr>
            <a:spLocks noGrp="1"/>
          </p:cNvSpPr>
          <p:nvPr>
            <p:ph type="sldNum" sz="quarter" idx="12"/>
          </p:nvPr>
        </p:nvSpPr>
        <p:spPr/>
        <p:txBody>
          <a:bodyPr/>
          <a:lstStyle/>
          <a:p>
            <a:fld id="{B481136E-1070-44D2-B0B2-14703CDCEBE3}" type="slidenum">
              <a:rPr lang="en-AU" smtClean="0"/>
              <a:t>‹#›</a:t>
            </a:fld>
            <a:endParaRPr lang="en-AU"/>
          </a:p>
        </p:txBody>
      </p:sp>
    </p:spTree>
    <p:extLst>
      <p:ext uri="{BB962C8B-B14F-4D97-AF65-F5344CB8AC3E}">
        <p14:creationId xmlns:p14="http://schemas.microsoft.com/office/powerpoint/2010/main" val="181096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84B3-AC9C-4C9D-9106-2DB048AA2B2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ED0C870-99A7-1EA3-EE66-F6F1D7B64584}"/>
              </a:ext>
            </a:extLst>
          </p:cNvPr>
          <p:cNvSpPr>
            <a:spLocks noGrp="1"/>
          </p:cNvSpPr>
          <p:nvPr>
            <p:ph type="dt" sz="half" idx="10"/>
          </p:nvPr>
        </p:nvSpPr>
        <p:spPr/>
        <p:txBody>
          <a:bodyPr/>
          <a:lstStyle/>
          <a:p>
            <a:fld id="{C0C3143B-3994-4FD8-B72A-2298B9450EA9}" type="datetimeFigureOut">
              <a:rPr lang="en-AU" smtClean="0"/>
              <a:t>26/08/2022</a:t>
            </a:fld>
            <a:endParaRPr lang="en-AU"/>
          </a:p>
        </p:txBody>
      </p:sp>
      <p:sp>
        <p:nvSpPr>
          <p:cNvPr id="4" name="Footer Placeholder 3">
            <a:extLst>
              <a:ext uri="{FF2B5EF4-FFF2-40B4-BE49-F238E27FC236}">
                <a16:creationId xmlns:a16="http://schemas.microsoft.com/office/drawing/2014/main" id="{D53E612B-F6A7-B2A9-A5D5-A663125B98BE}"/>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043A310C-8B60-9983-93EF-DEF45D8E3C51}"/>
              </a:ext>
            </a:extLst>
          </p:cNvPr>
          <p:cNvSpPr>
            <a:spLocks noGrp="1"/>
          </p:cNvSpPr>
          <p:nvPr>
            <p:ph type="sldNum" sz="quarter" idx="12"/>
          </p:nvPr>
        </p:nvSpPr>
        <p:spPr/>
        <p:txBody>
          <a:bodyPr/>
          <a:lstStyle/>
          <a:p>
            <a:fld id="{B481136E-1070-44D2-B0B2-14703CDCEBE3}" type="slidenum">
              <a:rPr lang="en-AU" smtClean="0"/>
              <a:t>‹#›</a:t>
            </a:fld>
            <a:endParaRPr lang="en-AU"/>
          </a:p>
        </p:txBody>
      </p:sp>
    </p:spTree>
    <p:extLst>
      <p:ext uri="{BB962C8B-B14F-4D97-AF65-F5344CB8AC3E}">
        <p14:creationId xmlns:p14="http://schemas.microsoft.com/office/powerpoint/2010/main" val="2954992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5FDB34-FBEF-724B-8889-CD97434874D7}"/>
              </a:ext>
            </a:extLst>
          </p:cNvPr>
          <p:cNvSpPr>
            <a:spLocks noGrp="1"/>
          </p:cNvSpPr>
          <p:nvPr>
            <p:ph type="dt" sz="half" idx="10"/>
          </p:nvPr>
        </p:nvSpPr>
        <p:spPr/>
        <p:txBody>
          <a:bodyPr/>
          <a:lstStyle/>
          <a:p>
            <a:fld id="{C0C3143B-3994-4FD8-B72A-2298B9450EA9}" type="datetimeFigureOut">
              <a:rPr lang="en-AU" smtClean="0"/>
              <a:t>26/08/2022</a:t>
            </a:fld>
            <a:endParaRPr lang="en-AU"/>
          </a:p>
        </p:txBody>
      </p:sp>
      <p:sp>
        <p:nvSpPr>
          <p:cNvPr id="3" name="Footer Placeholder 2">
            <a:extLst>
              <a:ext uri="{FF2B5EF4-FFF2-40B4-BE49-F238E27FC236}">
                <a16:creationId xmlns:a16="http://schemas.microsoft.com/office/drawing/2014/main" id="{06C1EEEF-4488-C263-1C5B-59EBBF997F8D}"/>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A7000E1-7D1B-734D-C58B-355B1FDC14B4}"/>
              </a:ext>
            </a:extLst>
          </p:cNvPr>
          <p:cNvSpPr>
            <a:spLocks noGrp="1"/>
          </p:cNvSpPr>
          <p:nvPr>
            <p:ph type="sldNum" sz="quarter" idx="12"/>
          </p:nvPr>
        </p:nvSpPr>
        <p:spPr/>
        <p:txBody>
          <a:bodyPr/>
          <a:lstStyle/>
          <a:p>
            <a:fld id="{B481136E-1070-44D2-B0B2-14703CDCEBE3}" type="slidenum">
              <a:rPr lang="en-AU" smtClean="0"/>
              <a:t>‹#›</a:t>
            </a:fld>
            <a:endParaRPr lang="en-AU"/>
          </a:p>
        </p:txBody>
      </p:sp>
    </p:spTree>
    <p:extLst>
      <p:ext uri="{BB962C8B-B14F-4D97-AF65-F5344CB8AC3E}">
        <p14:creationId xmlns:p14="http://schemas.microsoft.com/office/powerpoint/2010/main" val="266059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D367-3BC2-CF29-0D6C-945AED8E2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FFE4FF4-37D7-6C3C-79CD-6B75E23CE6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BE4652D-0DE8-600E-5389-0434219390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84F33-20E0-0002-D64F-90FB808E2784}"/>
              </a:ext>
            </a:extLst>
          </p:cNvPr>
          <p:cNvSpPr>
            <a:spLocks noGrp="1"/>
          </p:cNvSpPr>
          <p:nvPr>
            <p:ph type="dt" sz="half" idx="10"/>
          </p:nvPr>
        </p:nvSpPr>
        <p:spPr/>
        <p:txBody>
          <a:bodyPr/>
          <a:lstStyle/>
          <a:p>
            <a:fld id="{C0C3143B-3994-4FD8-B72A-2298B9450EA9}" type="datetimeFigureOut">
              <a:rPr lang="en-AU" smtClean="0"/>
              <a:t>26/08/2022</a:t>
            </a:fld>
            <a:endParaRPr lang="en-AU"/>
          </a:p>
        </p:txBody>
      </p:sp>
      <p:sp>
        <p:nvSpPr>
          <p:cNvPr id="6" name="Footer Placeholder 5">
            <a:extLst>
              <a:ext uri="{FF2B5EF4-FFF2-40B4-BE49-F238E27FC236}">
                <a16:creationId xmlns:a16="http://schemas.microsoft.com/office/drawing/2014/main" id="{1CC5FA81-6308-CD90-9553-BEA1207F773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22E220E-4E9F-3582-A912-A38ECBF949EE}"/>
              </a:ext>
            </a:extLst>
          </p:cNvPr>
          <p:cNvSpPr>
            <a:spLocks noGrp="1"/>
          </p:cNvSpPr>
          <p:nvPr>
            <p:ph type="sldNum" sz="quarter" idx="12"/>
          </p:nvPr>
        </p:nvSpPr>
        <p:spPr/>
        <p:txBody>
          <a:bodyPr/>
          <a:lstStyle/>
          <a:p>
            <a:fld id="{B481136E-1070-44D2-B0B2-14703CDCEBE3}" type="slidenum">
              <a:rPr lang="en-AU" smtClean="0"/>
              <a:t>‹#›</a:t>
            </a:fld>
            <a:endParaRPr lang="en-AU"/>
          </a:p>
        </p:txBody>
      </p:sp>
    </p:spTree>
    <p:extLst>
      <p:ext uri="{BB962C8B-B14F-4D97-AF65-F5344CB8AC3E}">
        <p14:creationId xmlns:p14="http://schemas.microsoft.com/office/powerpoint/2010/main" val="2225771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B90C-4713-A6AA-CBAF-12EA7174FF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177A6BB-2E3A-2B7D-8A53-E59B74BF1E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432BFC14-8342-6F9B-3DFA-17A66A2FB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73AB10-F789-8119-D393-BFAA64851AA3}"/>
              </a:ext>
            </a:extLst>
          </p:cNvPr>
          <p:cNvSpPr>
            <a:spLocks noGrp="1"/>
          </p:cNvSpPr>
          <p:nvPr>
            <p:ph type="dt" sz="half" idx="10"/>
          </p:nvPr>
        </p:nvSpPr>
        <p:spPr/>
        <p:txBody>
          <a:bodyPr/>
          <a:lstStyle/>
          <a:p>
            <a:fld id="{C0C3143B-3994-4FD8-B72A-2298B9450EA9}" type="datetimeFigureOut">
              <a:rPr lang="en-AU" smtClean="0"/>
              <a:t>26/08/2022</a:t>
            </a:fld>
            <a:endParaRPr lang="en-AU"/>
          </a:p>
        </p:txBody>
      </p:sp>
      <p:sp>
        <p:nvSpPr>
          <p:cNvPr id="6" name="Footer Placeholder 5">
            <a:extLst>
              <a:ext uri="{FF2B5EF4-FFF2-40B4-BE49-F238E27FC236}">
                <a16:creationId xmlns:a16="http://schemas.microsoft.com/office/drawing/2014/main" id="{8C7D671A-6C2A-8E38-993D-1D13A5AF2C8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1EC5E0E-93AB-E8CB-FB57-8850AB3556D9}"/>
              </a:ext>
            </a:extLst>
          </p:cNvPr>
          <p:cNvSpPr>
            <a:spLocks noGrp="1"/>
          </p:cNvSpPr>
          <p:nvPr>
            <p:ph type="sldNum" sz="quarter" idx="12"/>
          </p:nvPr>
        </p:nvSpPr>
        <p:spPr/>
        <p:txBody>
          <a:bodyPr/>
          <a:lstStyle/>
          <a:p>
            <a:fld id="{B481136E-1070-44D2-B0B2-14703CDCEBE3}" type="slidenum">
              <a:rPr lang="en-AU" smtClean="0"/>
              <a:t>‹#›</a:t>
            </a:fld>
            <a:endParaRPr lang="en-AU"/>
          </a:p>
        </p:txBody>
      </p:sp>
    </p:spTree>
    <p:extLst>
      <p:ext uri="{BB962C8B-B14F-4D97-AF65-F5344CB8AC3E}">
        <p14:creationId xmlns:p14="http://schemas.microsoft.com/office/powerpoint/2010/main" val="2578564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70C2D4-1D55-9000-CF79-D9F21A4BC5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A74ABC3-C253-9B10-816D-D7BA1C6E1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FFD4FA6-EF1E-7ACB-9088-1E9268718A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C3143B-3994-4FD8-B72A-2298B9450EA9}" type="datetimeFigureOut">
              <a:rPr lang="en-AU" smtClean="0"/>
              <a:t>26/08/2022</a:t>
            </a:fld>
            <a:endParaRPr lang="en-AU"/>
          </a:p>
        </p:txBody>
      </p:sp>
      <p:sp>
        <p:nvSpPr>
          <p:cNvPr id="5" name="Footer Placeholder 4">
            <a:extLst>
              <a:ext uri="{FF2B5EF4-FFF2-40B4-BE49-F238E27FC236}">
                <a16:creationId xmlns:a16="http://schemas.microsoft.com/office/drawing/2014/main" id="{6EA8EBDE-68C8-F5A7-20FF-71B85D3596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8059552C-D12F-E0FD-C863-DD18D604C7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1136E-1070-44D2-B0B2-14703CDCEBE3}" type="slidenum">
              <a:rPr lang="en-AU" smtClean="0"/>
              <a:t>‹#›</a:t>
            </a:fld>
            <a:endParaRPr lang="en-AU"/>
          </a:p>
        </p:txBody>
      </p:sp>
    </p:spTree>
    <p:extLst>
      <p:ext uri="{BB962C8B-B14F-4D97-AF65-F5344CB8AC3E}">
        <p14:creationId xmlns:p14="http://schemas.microsoft.com/office/powerpoint/2010/main" val="1930106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jpeg"/><Relationship Id="rId3" Type="http://schemas.openxmlformats.org/officeDocument/2006/relationships/image" Target="../media/image10.png"/><Relationship Id="rId7" Type="http://schemas.openxmlformats.org/officeDocument/2006/relationships/image" Target="../media/image14.jpeg"/><Relationship Id="rId12"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jpe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jpeg"/><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 Id="rId9"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40.jpe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notesSlide" Target="../notesSlides/notesSlide4.xml"/><Relationship Id="rId16" Type="http://schemas.openxmlformats.org/officeDocument/2006/relationships/image" Target="../media/image48.jpeg"/><Relationship Id="rId1" Type="http://schemas.openxmlformats.org/officeDocument/2006/relationships/slideLayout" Target="../slideLayouts/slideLayout2.xml"/><Relationship Id="rId6" Type="http://schemas.openxmlformats.org/officeDocument/2006/relationships/image" Target="../media/image38.jpeg"/><Relationship Id="rId11" Type="http://schemas.openxmlformats.org/officeDocument/2006/relationships/image" Target="../media/image43.png"/><Relationship Id="rId5" Type="http://schemas.openxmlformats.org/officeDocument/2006/relationships/image" Target="../media/image37.jpeg"/><Relationship Id="rId15" Type="http://schemas.openxmlformats.org/officeDocument/2006/relationships/image" Target="../media/image47.png"/><Relationship Id="rId10" Type="http://schemas.openxmlformats.org/officeDocument/2006/relationships/image" Target="../media/image42.jpe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Motivation for Apache Spark</a:t>
            </a:r>
          </a:p>
        </p:txBody>
      </p:sp>
    </p:spTree>
    <p:extLst>
      <p:ext uri="{BB962C8B-B14F-4D97-AF65-F5344CB8AC3E}">
        <p14:creationId xmlns:p14="http://schemas.microsoft.com/office/powerpoint/2010/main" val="162935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509DE03-8075-3FB6-B885-CEF1C01E4B70}"/>
              </a:ext>
            </a:extLst>
          </p:cNvPr>
          <p:cNvSpPr>
            <a:spLocks noGrp="1" noChangeArrowheads="1"/>
          </p:cNvSpPr>
          <p:nvPr>
            <p:ph type="title"/>
          </p:nvPr>
        </p:nvSpPr>
        <p:spPr/>
        <p:txBody>
          <a:bodyPr/>
          <a:lstStyle/>
          <a:p>
            <a:r>
              <a:rPr lang="en-US" altLang="en-US"/>
              <a:t>Code Size</a:t>
            </a:r>
          </a:p>
        </p:txBody>
      </p:sp>
      <p:graphicFrame>
        <p:nvGraphicFramePr>
          <p:cNvPr id="17411" name="Content Placeholder 3">
            <a:extLst>
              <a:ext uri="{FF2B5EF4-FFF2-40B4-BE49-F238E27FC236}">
                <a16:creationId xmlns:a16="http://schemas.microsoft.com/office/drawing/2014/main" id="{C54CBC0B-635E-3FFC-5AF4-ADD718722DC3}"/>
              </a:ext>
            </a:extLst>
          </p:cNvPr>
          <p:cNvGraphicFramePr>
            <a:graphicFrameLocks noGrp="1"/>
          </p:cNvGraphicFramePr>
          <p:nvPr>
            <p:ph idx="1"/>
          </p:nvPr>
        </p:nvGraphicFramePr>
        <p:xfrm>
          <a:off x="2219115" y="1905321"/>
          <a:ext cx="7657283" cy="4313252"/>
        </p:xfrm>
        <a:graphic>
          <a:graphicData uri="http://schemas.openxmlformats.org/presentationml/2006/ole">
            <mc:AlternateContent xmlns:mc="http://schemas.openxmlformats.org/markup-compatibility/2006">
              <mc:Choice xmlns:v="urn:schemas-microsoft-com:vml" Requires="v">
                <p:oleObj r:id="rId2" imgW="8436167" imgH="4754487" progId="Excel.Chart.8">
                  <p:embed/>
                </p:oleObj>
              </mc:Choice>
              <mc:Fallback>
                <p:oleObj r:id="rId2" imgW="8436167" imgH="4754487" progId="Excel.Chart.8">
                  <p:embed/>
                  <p:pic>
                    <p:nvPicPr>
                      <p:cNvPr id="17411" name="Content Placeholder 3">
                        <a:extLst>
                          <a:ext uri="{FF2B5EF4-FFF2-40B4-BE49-F238E27FC236}">
                            <a16:creationId xmlns:a16="http://schemas.microsoft.com/office/drawing/2014/main" id="{C54CBC0B-635E-3FFC-5AF4-ADD718722DC3}"/>
                          </a:ext>
                        </a:extLst>
                      </p:cNvPr>
                      <p:cNvPicPr>
                        <a:picLocks noGrp="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115" y="1905321"/>
                        <a:ext cx="7657283" cy="4313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2" name="TextBox 4">
            <a:extLst>
              <a:ext uri="{FF2B5EF4-FFF2-40B4-BE49-F238E27FC236}">
                <a16:creationId xmlns:a16="http://schemas.microsoft.com/office/drawing/2014/main" id="{A67434CD-673C-F19D-2BCE-672A206E361A}"/>
              </a:ext>
            </a:extLst>
          </p:cNvPr>
          <p:cNvSpPr txBox="1">
            <a:spLocks noChangeArrowheads="1"/>
          </p:cNvSpPr>
          <p:nvPr/>
        </p:nvSpPr>
        <p:spPr bwMode="auto">
          <a:xfrm>
            <a:off x="1905161" y="6260339"/>
            <a:ext cx="3677696" cy="37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r>
              <a:rPr lang="en-US" altLang="en-US" sz="1814">
                <a:solidFill>
                  <a:srgbClr val="000000"/>
                </a:solidFill>
                <a:latin typeface="Helvetica Neue Light" charset="0"/>
              </a:rPr>
              <a:t>non-test, non-example source lines</a:t>
            </a:r>
          </a:p>
        </p:txBody>
      </p:sp>
      <p:cxnSp>
        <p:nvCxnSpPr>
          <p:cNvPr id="6" name="Straight Arrow Connector 5">
            <a:extLst>
              <a:ext uri="{FF2B5EF4-FFF2-40B4-BE49-F238E27FC236}">
                <a16:creationId xmlns:a16="http://schemas.microsoft.com/office/drawing/2014/main" id="{6BE90AF4-722B-409F-81E1-3FD5B566A9EE}"/>
              </a:ext>
            </a:extLst>
          </p:cNvPr>
          <p:cNvCxnSpPr/>
          <p:nvPr/>
        </p:nvCxnSpPr>
        <p:spPr>
          <a:xfrm>
            <a:off x="9336341" y="4539357"/>
            <a:ext cx="227544" cy="12817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7414" name="TextBox 6">
            <a:extLst>
              <a:ext uri="{FF2B5EF4-FFF2-40B4-BE49-F238E27FC236}">
                <a16:creationId xmlns:a16="http://schemas.microsoft.com/office/drawing/2014/main" id="{A31095EC-1671-2A25-6D81-E9CAAC4DD230}"/>
              </a:ext>
            </a:extLst>
          </p:cNvPr>
          <p:cNvSpPr txBox="1">
            <a:spLocks noChangeArrowheads="1"/>
          </p:cNvSpPr>
          <p:nvPr/>
        </p:nvSpPr>
        <p:spPr bwMode="auto">
          <a:xfrm>
            <a:off x="9520681" y="4450068"/>
            <a:ext cx="1204518" cy="37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r>
              <a:rPr lang="en-US" altLang="en-US" sz="1814">
                <a:solidFill>
                  <a:srgbClr val="000000"/>
                </a:solidFill>
                <a:latin typeface="Helvetica Neue Light" charset="0"/>
              </a:rPr>
              <a:t>Streaming</a:t>
            </a:r>
          </a:p>
        </p:txBody>
      </p:sp>
      <p:cxnSp>
        <p:nvCxnSpPr>
          <p:cNvPr id="10" name="Straight Arrow Connector 9">
            <a:extLst>
              <a:ext uri="{FF2B5EF4-FFF2-40B4-BE49-F238E27FC236}">
                <a16:creationId xmlns:a16="http://schemas.microsoft.com/office/drawing/2014/main" id="{47237C0A-3C17-4219-971C-B7806FB12292}"/>
              </a:ext>
            </a:extLst>
          </p:cNvPr>
          <p:cNvCxnSpPr/>
          <p:nvPr/>
        </p:nvCxnSpPr>
        <p:spPr>
          <a:xfrm>
            <a:off x="9346422" y="4320454"/>
            <a:ext cx="228984"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7416" name="TextBox 10">
            <a:extLst>
              <a:ext uri="{FF2B5EF4-FFF2-40B4-BE49-F238E27FC236}">
                <a16:creationId xmlns:a16="http://schemas.microsoft.com/office/drawing/2014/main" id="{D40E4BA7-29CA-F7C4-EB3D-CE36F52E6951}"/>
              </a:ext>
            </a:extLst>
          </p:cNvPr>
          <p:cNvSpPr txBox="1">
            <a:spLocks noChangeArrowheads="1"/>
          </p:cNvSpPr>
          <p:nvPr/>
        </p:nvSpPr>
        <p:spPr bwMode="auto">
          <a:xfrm>
            <a:off x="9532202" y="4134676"/>
            <a:ext cx="1212149" cy="37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r>
              <a:rPr lang="en-US" altLang="en-US" sz="1814">
                <a:solidFill>
                  <a:srgbClr val="000000"/>
                </a:solidFill>
                <a:latin typeface="Helvetica Neue Light" charset="0"/>
              </a:rPr>
              <a:t>SharkSQL</a:t>
            </a:r>
            <a:endParaRPr lang="en-US" altLang="en-US" sz="1814">
              <a:solidFill>
                <a:srgbClr val="595959"/>
              </a:solidFill>
              <a:latin typeface="Helvetica Neue Light"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D99DD4D-3162-02AE-C918-CDF601D44DE7}"/>
              </a:ext>
            </a:extLst>
          </p:cNvPr>
          <p:cNvSpPr>
            <a:spLocks noGrp="1" noChangeArrowheads="1"/>
          </p:cNvSpPr>
          <p:nvPr>
            <p:ph type="title"/>
          </p:nvPr>
        </p:nvSpPr>
        <p:spPr/>
        <p:txBody>
          <a:bodyPr/>
          <a:lstStyle/>
          <a:p>
            <a:r>
              <a:rPr lang="en-US" altLang="en-US"/>
              <a:t>Code Size</a:t>
            </a:r>
          </a:p>
        </p:txBody>
      </p:sp>
      <p:graphicFrame>
        <p:nvGraphicFramePr>
          <p:cNvPr id="18435" name="Content Placeholder 3">
            <a:extLst>
              <a:ext uri="{FF2B5EF4-FFF2-40B4-BE49-F238E27FC236}">
                <a16:creationId xmlns:a16="http://schemas.microsoft.com/office/drawing/2014/main" id="{35546DF9-6F85-A33E-132A-4C7AE5EBB84C}"/>
              </a:ext>
            </a:extLst>
          </p:cNvPr>
          <p:cNvGraphicFramePr>
            <a:graphicFrameLocks noGrp="1"/>
          </p:cNvGraphicFramePr>
          <p:nvPr>
            <p:ph idx="1"/>
          </p:nvPr>
        </p:nvGraphicFramePr>
        <p:xfrm>
          <a:off x="2219115" y="1905321"/>
          <a:ext cx="7657283" cy="4313252"/>
        </p:xfrm>
        <a:graphic>
          <a:graphicData uri="http://schemas.openxmlformats.org/presentationml/2006/ole">
            <mc:AlternateContent xmlns:mc="http://schemas.openxmlformats.org/markup-compatibility/2006">
              <mc:Choice xmlns:v="urn:schemas-microsoft-com:vml" Requires="v">
                <p:oleObj r:id="rId2" imgW="8436167" imgH="4754487" progId="Excel.Chart.8">
                  <p:embed/>
                </p:oleObj>
              </mc:Choice>
              <mc:Fallback>
                <p:oleObj r:id="rId2" imgW="8436167" imgH="4754487" progId="Excel.Chart.8">
                  <p:embed/>
                  <p:pic>
                    <p:nvPicPr>
                      <p:cNvPr id="18435" name="Content Placeholder 3">
                        <a:extLst>
                          <a:ext uri="{FF2B5EF4-FFF2-40B4-BE49-F238E27FC236}">
                            <a16:creationId xmlns:a16="http://schemas.microsoft.com/office/drawing/2014/main" id="{35546DF9-6F85-A33E-132A-4C7AE5EBB84C}"/>
                          </a:ext>
                        </a:extLst>
                      </p:cNvPr>
                      <p:cNvPicPr>
                        <a:picLocks noGrp="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115" y="1905321"/>
                        <a:ext cx="7657283" cy="4313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6" name="TextBox 4">
            <a:extLst>
              <a:ext uri="{FF2B5EF4-FFF2-40B4-BE49-F238E27FC236}">
                <a16:creationId xmlns:a16="http://schemas.microsoft.com/office/drawing/2014/main" id="{0CADF765-BE3B-0931-B9F4-ACDC24CA88FA}"/>
              </a:ext>
            </a:extLst>
          </p:cNvPr>
          <p:cNvSpPr txBox="1">
            <a:spLocks noChangeArrowheads="1"/>
          </p:cNvSpPr>
          <p:nvPr/>
        </p:nvSpPr>
        <p:spPr bwMode="auto">
          <a:xfrm>
            <a:off x="1905161" y="6260339"/>
            <a:ext cx="3677696" cy="37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r>
              <a:rPr lang="en-US" altLang="en-US" sz="1814">
                <a:solidFill>
                  <a:srgbClr val="000000"/>
                </a:solidFill>
                <a:latin typeface="Helvetica Neue Light" charset="0"/>
              </a:rPr>
              <a:t>non-test, non-example source lines</a:t>
            </a:r>
          </a:p>
        </p:txBody>
      </p:sp>
      <p:cxnSp>
        <p:nvCxnSpPr>
          <p:cNvPr id="6" name="Straight Arrow Connector 5">
            <a:extLst>
              <a:ext uri="{FF2B5EF4-FFF2-40B4-BE49-F238E27FC236}">
                <a16:creationId xmlns:a16="http://schemas.microsoft.com/office/drawing/2014/main" id="{E6548BFE-A1E2-4D2B-86CF-C9E098A7FD3D}"/>
              </a:ext>
            </a:extLst>
          </p:cNvPr>
          <p:cNvCxnSpPr/>
          <p:nvPr/>
        </p:nvCxnSpPr>
        <p:spPr>
          <a:xfrm>
            <a:off x="9336341" y="4539357"/>
            <a:ext cx="227544" cy="12817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8438" name="TextBox 6">
            <a:extLst>
              <a:ext uri="{FF2B5EF4-FFF2-40B4-BE49-F238E27FC236}">
                <a16:creationId xmlns:a16="http://schemas.microsoft.com/office/drawing/2014/main" id="{A3B4D848-C165-2D3D-027D-46B9916042EA}"/>
              </a:ext>
            </a:extLst>
          </p:cNvPr>
          <p:cNvSpPr txBox="1">
            <a:spLocks noChangeArrowheads="1"/>
          </p:cNvSpPr>
          <p:nvPr/>
        </p:nvSpPr>
        <p:spPr bwMode="auto">
          <a:xfrm>
            <a:off x="9520681" y="4450068"/>
            <a:ext cx="1204518" cy="37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r>
              <a:rPr lang="en-US" altLang="en-US" sz="1814">
                <a:solidFill>
                  <a:srgbClr val="000000"/>
                </a:solidFill>
                <a:latin typeface="Helvetica Neue Light" charset="0"/>
              </a:rPr>
              <a:t>Streaming</a:t>
            </a:r>
          </a:p>
        </p:txBody>
      </p:sp>
      <p:sp>
        <p:nvSpPr>
          <p:cNvPr id="18439" name="TextBox 7">
            <a:extLst>
              <a:ext uri="{FF2B5EF4-FFF2-40B4-BE49-F238E27FC236}">
                <a16:creationId xmlns:a16="http://schemas.microsoft.com/office/drawing/2014/main" id="{57BDD1B2-ECE6-0072-3D5E-C268BB260A9B}"/>
              </a:ext>
            </a:extLst>
          </p:cNvPr>
          <p:cNvSpPr txBox="1">
            <a:spLocks noChangeArrowheads="1"/>
          </p:cNvSpPr>
          <p:nvPr/>
        </p:nvSpPr>
        <p:spPr bwMode="auto">
          <a:xfrm>
            <a:off x="9532202" y="3745835"/>
            <a:ext cx="960798" cy="37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r>
              <a:rPr lang="en-US" altLang="en-US" sz="1814">
                <a:solidFill>
                  <a:srgbClr val="000000"/>
                </a:solidFill>
                <a:latin typeface="Helvetica Neue Light" charset="0"/>
              </a:rPr>
              <a:t>GraphX</a:t>
            </a:r>
          </a:p>
        </p:txBody>
      </p:sp>
      <p:sp>
        <p:nvSpPr>
          <p:cNvPr id="18440" name="TextBox 8">
            <a:extLst>
              <a:ext uri="{FF2B5EF4-FFF2-40B4-BE49-F238E27FC236}">
                <a16:creationId xmlns:a16="http://schemas.microsoft.com/office/drawing/2014/main" id="{DF613FF3-413B-0BEE-BE9A-D03DB6DEE3A2}"/>
              </a:ext>
            </a:extLst>
          </p:cNvPr>
          <p:cNvSpPr txBox="1">
            <a:spLocks noChangeArrowheads="1"/>
          </p:cNvSpPr>
          <p:nvPr/>
        </p:nvSpPr>
        <p:spPr bwMode="auto">
          <a:xfrm>
            <a:off x="9532202" y="4134676"/>
            <a:ext cx="1216957" cy="37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r>
              <a:rPr lang="en-US" altLang="en-US" sz="1814">
                <a:solidFill>
                  <a:srgbClr val="000000"/>
                </a:solidFill>
                <a:latin typeface="Helvetica Neue Light" charset="0"/>
              </a:rPr>
              <a:t>SparkSQL</a:t>
            </a:r>
            <a:endParaRPr lang="en-US" altLang="en-US" sz="1814">
              <a:solidFill>
                <a:srgbClr val="595959"/>
              </a:solidFill>
              <a:latin typeface="Helvetica Neue Light" charset="0"/>
            </a:endParaRPr>
          </a:p>
        </p:txBody>
      </p:sp>
      <p:cxnSp>
        <p:nvCxnSpPr>
          <p:cNvPr id="10" name="Straight Arrow Connector 9">
            <a:extLst>
              <a:ext uri="{FF2B5EF4-FFF2-40B4-BE49-F238E27FC236}">
                <a16:creationId xmlns:a16="http://schemas.microsoft.com/office/drawing/2014/main" id="{B6EBF518-FCFE-4E02-B164-063C8A534D4E}"/>
              </a:ext>
            </a:extLst>
          </p:cNvPr>
          <p:cNvCxnSpPr/>
          <p:nvPr/>
        </p:nvCxnSpPr>
        <p:spPr>
          <a:xfrm>
            <a:off x="9346422" y="4320454"/>
            <a:ext cx="228984" cy="0"/>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FA5403D-1C76-403E-95F2-3BE5B9D6453C}"/>
              </a:ext>
            </a:extLst>
          </p:cNvPr>
          <p:cNvCxnSpPr/>
          <p:nvPr/>
        </p:nvCxnSpPr>
        <p:spPr>
          <a:xfrm flipV="1">
            <a:off x="9356503" y="3976259"/>
            <a:ext cx="218903" cy="152656"/>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27A86F8-9CFC-B792-69A5-CFCBA4DEAA90}"/>
              </a:ext>
            </a:extLst>
          </p:cNvPr>
          <p:cNvSpPr>
            <a:spLocks noGrp="1" noChangeArrowheads="1"/>
          </p:cNvSpPr>
          <p:nvPr>
            <p:ph type="title"/>
          </p:nvPr>
        </p:nvSpPr>
        <p:spPr/>
        <p:txBody>
          <a:bodyPr/>
          <a:lstStyle/>
          <a:p>
            <a:r>
              <a:rPr lang="en-US" altLang="en-US"/>
              <a:t>What it Means for Users</a:t>
            </a:r>
          </a:p>
        </p:txBody>
      </p:sp>
      <p:sp>
        <p:nvSpPr>
          <p:cNvPr id="19459" name="Content Placeholder 2">
            <a:extLst>
              <a:ext uri="{FF2B5EF4-FFF2-40B4-BE49-F238E27FC236}">
                <a16:creationId xmlns:a16="http://schemas.microsoft.com/office/drawing/2014/main" id="{0664E0A1-E953-712F-ED3D-227C5E29B7EA}"/>
              </a:ext>
            </a:extLst>
          </p:cNvPr>
          <p:cNvSpPr>
            <a:spLocks noGrp="1" noChangeArrowheads="1"/>
          </p:cNvSpPr>
          <p:nvPr>
            <p:ph idx="1"/>
          </p:nvPr>
        </p:nvSpPr>
        <p:spPr>
          <a:xfrm>
            <a:off x="1980049" y="1951406"/>
            <a:ext cx="8231904" cy="868411"/>
          </a:xfrm>
        </p:spPr>
        <p:txBody>
          <a:bodyPr/>
          <a:lstStyle/>
          <a:p>
            <a:r>
              <a:rPr lang="en-US" altLang="en-US"/>
              <a:t>Separate frameworks:</a:t>
            </a:r>
          </a:p>
          <a:p>
            <a:endParaRPr lang="en-US" altLang="en-US"/>
          </a:p>
        </p:txBody>
      </p:sp>
      <p:sp>
        <p:nvSpPr>
          <p:cNvPr id="19460" name="TextBox 20">
            <a:extLst>
              <a:ext uri="{FF2B5EF4-FFF2-40B4-BE49-F238E27FC236}">
                <a16:creationId xmlns:a16="http://schemas.microsoft.com/office/drawing/2014/main" id="{673AD480-67C0-8A4F-8B60-50FDDB9D8C57}"/>
              </a:ext>
            </a:extLst>
          </p:cNvPr>
          <p:cNvSpPr txBox="1">
            <a:spLocks noChangeArrowheads="1"/>
          </p:cNvSpPr>
          <p:nvPr/>
        </p:nvSpPr>
        <p:spPr bwMode="auto">
          <a:xfrm>
            <a:off x="9814471" y="3132330"/>
            <a:ext cx="545300" cy="525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r>
              <a:rPr lang="en-US" altLang="en-US" sz="2812">
                <a:solidFill>
                  <a:srgbClr val="000000"/>
                </a:solidFill>
                <a:latin typeface="Helvetica Neue Light" charset="0"/>
              </a:rPr>
              <a:t>…</a:t>
            </a:r>
          </a:p>
        </p:txBody>
      </p:sp>
      <p:grpSp>
        <p:nvGrpSpPr>
          <p:cNvPr id="19461" name="Group 11">
            <a:extLst>
              <a:ext uri="{FF2B5EF4-FFF2-40B4-BE49-F238E27FC236}">
                <a16:creationId xmlns:a16="http://schemas.microsoft.com/office/drawing/2014/main" id="{0A2D6D3A-F4B3-E51E-4B72-83F6B64739F8}"/>
              </a:ext>
            </a:extLst>
          </p:cNvPr>
          <p:cNvGrpSpPr>
            <a:grpSpLocks/>
          </p:cNvGrpSpPr>
          <p:nvPr/>
        </p:nvGrpSpPr>
        <p:grpSpPr bwMode="auto">
          <a:xfrm>
            <a:off x="2089501" y="2819817"/>
            <a:ext cx="2405052" cy="761840"/>
            <a:chOff x="609600" y="2971800"/>
            <a:chExt cx="2208692" cy="762000"/>
          </a:xfrm>
        </p:grpSpPr>
        <p:sp>
          <p:nvSpPr>
            <p:cNvPr id="4" name="Rectangle 3">
              <a:extLst>
                <a:ext uri="{FF2B5EF4-FFF2-40B4-BE49-F238E27FC236}">
                  <a16:creationId xmlns:a16="http://schemas.microsoft.com/office/drawing/2014/main" id="{C1866557-6107-4197-A6D2-D574920F6A44}"/>
                </a:ext>
              </a:extLst>
            </p:cNvPr>
            <p:cNvSpPr/>
            <p:nvPr/>
          </p:nvSpPr>
          <p:spPr>
            <a:xfrm>
              <a:off x="609600" y="2971800"/>
              <a:ext cx="939025" cy="762000"/>
            </a:xfrm>
            <a:prstGeom prst="rect">
              <a:avLst/>
            </a:prstGeom>
            <a:ln w="12700" cmpd="sng">
              <a:headEnd type="none" w="med" len="med"/>
              <a:tailEnd type="none"/>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457109">
                <a:defRPr/>
              </a:pPr>
              <a:r>
                <a:rPr lang="en-US" sz="2087" dirty="0">
                  <a:solidFill>
                    <a:prstClr val="white"/>
                  </a:solidFill>
                  <a:latin typeface="Helvetica Neue Light"/>
                  <a:cs typeface="Helvetica Neue Light"/>
                </a:rPr>
                <a:t>HDFS read</a:t>
              </a:r>
            </a:p>
          </p:txBody>
        </p:sp>
        <p:sp>
          <p:nvSpPr>
            <p:cNvPr id="6" name="Rectangle 5">
              <a:extLst>
                <a:ext uri="{FF2B5EF4-FFF2-40B4-BE49-F238E27FC236}">
                  <a16:creationId xmlns:a16="http://schemas.microsoft.com/office/drawing/2014/main" id="{F4040A0A-2170-4EA0-9AF7-4A239DDF7A8F}"/>
                </a:ext>
              </a:extLst>
            </p:cNvPr>
            <p:cNvSpPr/>
            <p:nvPr/>
          </p:nvSpPr>
          <p:spPr>
            <a:xfrm>
              <a:off x="1879267" y="2971800"/>
              <a:ext cx="939025" cy="762000"/>
            </a:xfrm>
            <a:prstGeom prst="rect">
              <a:avLst/>
            </a:prstGeom>
            <a:ln w="12700" cmpd="sng">
              <a:headEnd type="none" w="med" len="med"/>
              <a:tailEnd type="none"/>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457109">
                <a:defRPr/>
              </a:pPr>
              <a:r>
                <a:rPr lang="en-US" sz="2087" dirty="0">
                  <a:solidFill>
                    <a:prstClr val="white"/>
                  </a:solidFill>
                  <a:latin typeface="Helvetica Neue Light"/>
                  <a:cs typeface="Helvetica Neue Light"/>
                </a:rPr>
                <a:t>HDFS write</a:t>
              </a:r>
            </a:p>
          </p:txBody>
        </p:sp>
        <p:sp>
          <p:nvSpPr>
            <p:cNvPr id="5" name="Rectangle 4">
              <a:extLst>
                <a:ext uri="{FF2B5EF4-FFF2-40B4-BE49-F238E27FC236}">
                  <a16:creationId xmlns:a16="http://schemas.microsoft.com/office/drawing/2014/main" id="{CA1E09F6-4700-494D-B8B5-EC24F3BDF6A2}"/>
                </a:ext>
              </a:extLst>
            </p:cNvPr>
            <p:cNvSpPr/>
            <p:nvPr/>
          </p:nvSpPr>
          <p:spPr>
            <a:xfrm>
              <a:off x="1545708" y="2971800"/>
              <a:ext cx="331906" cy="762000"/>
            </a:xfrm>
            <a:prstGeom prst="rect">
              <a:avLst/>
            </a:prstGeom>
            <a:ln w="12700" cmpd="sng">
              <a:headEnd type="none" w="med" len="med"/>
              <a:tailEnd type="none"/>
            </a:ln>
          </p:spPr>
          <p:style>
            <a:lnRef idx="2">
              <a:schemeClr val="accent2">
                <a:shade val="50000"/>
              </a:schemeClr>
            </a:lnRef>
            <a:fillRef idx="1">
              <a:schemeClr val="accent2"/>
            </a:fillRef>
            <a:effectRef idx="0">
              <a:schemeClr val="accent2"/>
            </a:effectRef>
            <a:fontRef idx="minor">
              <a:schemeClr val="lt1"/>
            </a:fontRef>
          </p:style>
          <p:txBody>
            <a:bodyPr vert="vert270" anchor="ctr"/>
            <a:lstStyle/>
            <a:p>
              <a:pPr algn="ctr" defTabSz="457109">
                <a:defRPr/>
              </a:pPr>
              <a:r>
                <a:rPr lang="en-US" sz="2087" dirty="0">
                  <a:solidFill>
                    <a:prstClr val="white"/>
                  </a:solidFill>
                  <a:latin typeface="Helvetica Neue Light"/>
                  <a:cs typeface="Helvetica Neue Light"/>
                </a:rPr>
                <a:t>ETL</a:t>
              </a:r>
            </a:p>
          </p:txBody>
        </p:sp>
      </p:grpSp>
      <p:grpSp>
        <p:nvGrpSpPr>
          <p:cNvPr id="19462" name="Group 12">
            <a:extLst>
              <a:ext uri="{FF2B5EF4-FFF2-40B4-BE49-F238E27FC236}">
                <a16:creationId xmlns:a16="http://schemas.microsoft.com/office/drawing/2014/main" id="{0C30960B-1960-4978-F79C-1F29856FF79E}"/>
              </a:ext>
            </a:extLst>
          </p:cNvPr>
          <p:cNvGrpSpPr>
            <a:grpSpLocks/>
          </p:cNvGrpSpPr>
          <p:nvPr/>
        </p:nvGrpSpPr>
        <p:grpSpPr bwMode="auto">
          <a:xfrm>
            <a:off x="4745140" y="2819817"/>
            <a:ext cx="2409372" cy="761840"/>
            <a:chOff x="609600" y="2971800"/>
            <a:chExt cx="2211886" cy="762000"/>
          </a:xfrm>
        </p:grpSpPr>
        <p:sp>
          <p:nvSpPr>
            <p:cNvPr id="14" name="Rectangle 13">
              <a:extLst>
                <a:ext uri="{FF2B5EF4-FFF2-40B4-BE49-F238E27FC236}">
                  <a16:creationId xmlns:a16="http://schemas.microsoft.com/office/drawing/2014/main" id="{DBBF013A-36EF-49EE-86C3-D79A4F771463}"/>
                </a:ext>
              </a:extLst>
            </p:cNvPr>
            <p:cNvSpPr/>
            <p:nvPr/>
          </p:nvSpPr>
          <p:spPr>
            <a:xfrm>
              <a:off x="609600" y="2971800"/>
              <a:ext cx="938697" cy="762000"/>
            </a:xfrm>
            <a:prstGeom prst="rect">
              <a:avLst/>
            </a:prstGeom>
            <a:ln w="12700" cmpd="sng">
              <a:headEnd type="none" w="med" len="med"/>
              <a:tailEnd type="none"/>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457109">
                <a:defRPr/>
              </a:pPr>
              <a:r>
                <a:rPr lang="en-US" sz="2087" dirty="0">
                  <a:solidFill>
                    <a:prstClr val="white"/>
                  </a:solidFill>
                  <a:latin typeface="Helvetica Neue Light"/>
                  <a:cs typeface="Helvetica Neue Light"/>
                </a:rPr>
                <a:t>HDFS read</a:t>
              </a:r>
            </a:p>
          </p:txBody>
        </p:sp>
        <p:sp>
          <p:nvSpPr>
            <p:cNvPr id="15" name="Rectangle 14">
              <a:extLst>
                <a:ext uri="{FF2B5EF4-FFF2-40B4-BE49-F238E27FC236}">
                  <a16:creationId xmlns:a16="http://schemas.microsoft.com/office/drawing/2014/main" id="{329B3D74-310C-4A15-A05A-CD9A6BD595EE}"/>
                </a:ext>
              </a:extLst>
            </p:cNvPr>
            <p:cNvSpPr/>
            <p:nvPr/>
          </p:nvSpPr>
          <p:spPr>
            <a:xfrm>
              <a:off x="1882789" y="2971800"/>
              <a:ext cx="938697" cy="762000"/>
            </a:xfrm>
            <a:prstGeom prst="rect">
              <a:avLst/>
            </a:prstGeom>
            <a:ln w="12700" cmpd="sng">
              <a:headEnd type="none" w="med" len="med"/>
              <a:tailEnd type="none"/>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457109">
                <a:defRPr/>
              </a:pPr>
              <a:r>
                <a:rPr lang="en-US" sz="2087" dirty="0">
                  <a:solidFill>
                    <a:prstClr val="white"/>
                  </a:solidFill>
                  <a:latin typeface="Helvetica Neue Light"/>
                  <a:cs typeface="Helvetica Neue Light"/>
                </a:rPr>
                <a:t>HDFS write</a:t>
              </a:r>
            </a:p>
          </p:txBody>
        </p:sp>
        <p:sp>
          <p:nvSpPr>
            <p:cNvPr id="16" name="Rectangle 15">
              <a:extLst>
                <a:ext uri="{FF2B5EF4-FFF2-40B4-BE49-F238E27FC236}">
                  <a16:creationId xmlns:a16="http://schemas.microsoft.com/office/drawing/2014/main" id="{CC0AF7E1-5AF4-4A67-8BD6-7D10F74B6867}"/>
                </a:ext>
              </a:extLst>
            </p:cNvPr>
            <p:cNvSpPr/>
            <p:nvPr/>
          </p:nvSpPr>
          <p:spPr>
            <a:xfrm>
              <a:off x="1548902" y="2971800"/>
              <a:ext cx="331906" cy="762000"/>
            </a:xfrm>
            <a:prstGeom prst="rect">
              <a:avLst/>
            </a:prstGeom>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defTabSz="457109">
                <a:defRPr/>
              </a:pPr>
              <a:r>
                <a:rPr lang="en-US" sz="2087" dirty="0">
                  <a:solidFill>
                    <a:prstClr val="white"/>
                  </a:solidFill>
                  <a:latin typeface="Helvetica Neue Light"/>
                  <a:cs typeface="Helvetica Neue Light"/>
                </a:rPr>
                <a:t>train</a:t>
              </a:r>
            </a:p>
          </p:txBody>
        </p:sp>
      </p:grpSp>
      <p:grpSp>
        <p:nvGrpSpPr>
          <p:cNvPr id="19463" name="Group 16">
            <a:extLst>
              <a:ext uri="{FF2B5EF4-FFF2-40B4-BE49-F238E27FC236}">
                <a16:creationId xmlns:a16="http://schemas.microsoft.com/office/drawing/2014/main" id="{0B86E44A-F1EA-3F9D-5D53-12B2798F4C4C}"/>
              </a:ext>
            </a:extLst>
          </p:cNvPr>
          <p:cNvGrpSpPr>
            <a:grpSpLocks/>
          </p:cNvGrpSpPr>
          <p:nvPr/>
        </p:nvGrpSpPr>
        <p:grpSpPr bwMode="auto">
          <a:xfrm>
            <a:off x="7369095" y="2819817"/>
            <a:ext cx="2406492" cy="761840"/>
            <a:chOff x="609600" y="2971800"/>
            <a:chExt cx="2208692" cy="762000"/>
          </a:xfrm>
        </p:grpSpPr>
        <p:sp>
          <p:nvSpPr>
            <p:cNvPr id="18" name="Rectangle 17">
              <a:extLst>
                <a:ext uri="{FF2B5EF4-FFF2-40B4-BE49-F238E27FC236}">
                  <a16:creationId xmlns:a16="http://schemas.microsoft.com/office/drawing/2014/main" id="{ED108BB8-A3D0-45E6-9EBE-6A7D86FE4CE1}"/>
                </a:ext>
              </a:extLst>
            </p:cNvPr>
            <p:cNvSpPr/>
            <p:nvPr/>
          </p:nvSpPr>
          <p:spPr>
            <a:xfrm>
              <a:off x="609600" y="2971800"/>
              <a:ext cx="938463" cy="762000"/>
            </a:xfrm>
            <a:prstGeom prst="rect">
              <a:avLst/>
            </a:prstGeom>
            <a:ln w="12700" cmpd="sng">
              <a:headEnd type="none" w="med" len="med"/>
              <a:tailEnd type="none"/>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457109">
                <a:defRPr/>
              </a:pPr>
              <a:r>
                <a:rPr lang="en-US" sz="2087" dirty="0">
                  <a:solidFill>
                    <a:prstClr val="white"/>
                  </a:solidFill>
                  <a:latin typeface="Helvetica Neue Light"/>
                  <a:cs typeface="Helvetica Neue Light"/>
                </a:rPr>
                <a:t>HDFS read</a:t>
              </a:r>
            </a:p>
          </p:txBody>
        </p:sp>
        <p:sp>
          <p:nvSpPr>
            <p:cNvPr id="19" name="Rectangle 18">
              <a:extLst>
                <a:ext uri="{FF2B5EF4-FFF2-40B4-BE49-F238E27FC236}">
                  <a16:creationId xmlns:a16="http://schemas.microsoft.com/office/drawing/2014/main" id="{1F704CBE-3997-47C8-865C-A05A76FA5B8E}"/>
                </a:ext>
              </a:extLst>
            </p:cNvPr>
            <p:cNvSpPr/>
            <p:nvPr/>
          </p:nvSpPr>
          <p:spPr>
            <a:xfrm>
              <a:off x="1879829" y="2971800"/>
              <a:ext cx="938463" cy="762000"/>
            </a:xfrm>
            <a:prstGeom prst="rect">
              <a:avLst/>
            </a:prstGeom>
            <a:ln w="12700" cmpd="sng">
              <a:headEnd type="none" w="med" len="med"/>
              <a:tailEnd type="none"/>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457109">
                <a:defRPr/>
              </a:pPr>
              <a:r>
                <a:rPr lang="en-US" sz="2087" dirty="0">
                  <a:solidFill>
                    <a:prstClr val="white"/>
                  </a:solidFill>
                  <a:latin typeface="Helvetica Neue Light"/>
                  <a:cs typeface="Helvetica Neue Light"/>
                </a:rPr>
                <a:t>HDFS write</a:t>
              </a:r>
            </a:p>
          </p:txBody>
        </p:sp>
        <p:sp>
          <p:nvSpPr>
            <p:cNvPr id="20" name="Rectangle 19">
              <a:extLst>
                <a:ext uri="{FF2B5EF4-FFF2-40B4-BE49-F238E27FC236}">
                  <a16:creationId xmlns:a16="http://schemas.microsoft.com/office/drawing/2014/main" id="{1011B2D8-7BC2-469F-8F86-883F785B6797}"/>
                </a:ext>
              </a:extLst>
            </p:cNvPr>
            <p:cNvSpPr/>
            <p:nvPr/>
          </p:nvSpPr>
          <p:spPr>
            <a:xfrm>
              <a:off x="1548902" y="2971800"/>
              <a:ext cx="331906" cy="762000"/>
            </a:xfrm>
            <a:prstGeom prst="rect">
              <a:avLst/>
            </a:prstGeom>
            <a:ln w="12700" cmpd="sng">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vert="vert270" anchor="ctr"/>
            <a:lstStyle/>
            <a:p>
              <a:pPr algn="ctr" defTabSz="457109">
                <a:defRPr/>
              </a:pPr>
              <a:r>
                <a:rPr lang="en-US" sz="2087" dirty="0">
                  <a:solidFill>
                    <a:prstClr val="white"/>
                  </a:solidFill>
                  <a:latin typeface="Helvetica Neue Light"/>
                  <a:cs typeface="Helvetica Neue Light"/>
                </a:rPr>
                <a:t>query</a:t>
              </a:r>
            </a:p>
          </p:txBody>
        </p:sp>
      </p:grpSp>
      <p:grpSp>
        <p:nvGrpSpPr>
          <p:cNvPr id="43" name="Group 42">
            <a:extLst>
              <a:ext uri="{FF2B5EF4-FFF2-40B4-BE49-F238E27FC236}">
                <a16:creationId xmlns:a16="http://schemas.microsoft.com/office/drawing/2014/main" id="{E8A1559E-3A61-9C30-288F-A6B44C39E724}"/>
              </a:ext>
            </a:extLst>
          </p:cNvPr>
          <p:cNvGrpSpPr>
            <a:grpSpLocks/>
          </p:cNvGrpSpPr>
          <p:nvPr/>
        </p:nvGrpSpPr>
        <p:grpSpPr bwMode="auto">
          <a:xfrm>
            <a:off x="4408144" y="5613710"/>
            <a:ext cx="3510762" cy="838168"/>
            <a:chOff x="2936557" y="5486400"/>
            <a:chExt cx="3511402" cy="838200"/>
          </a:xfrm>
        </p:grpSpPr>
        <p:cxnSp>
          <p:nvCxnSpPr>
            <p:cNvPr id="31" name="Straight Arrow Connector 30">
              <a:extLst>
                <a:ext uri="{FF2B5EF4-FFF2-40B4-BE49-F238E27FC236}">
                  <a16:creationId xmlns:a16="http://schemas.microsoft.com/office/drawing/2014/main" id="{887FA195-89A4-43DA-8E7A-F8A218BF0625}"/>
                </a:ext>
              </a:extLst>
            </p:cNvPr>
            <p:cNvCxnSpPr/>
            <p:nvPr/>
          </p:nvCxnSpPr>
          <p:spPr>
            <a:xfrm>
              <a:off x="2936557" y="5486400"/>
              <a:ext cx="1165295" cy="456546"/>
            </a:xfrm>
            <a:prstGeom prst="straightConnector1">
              <a:avLst/>
            </a:prstGeom>
            <a:ln w="3810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sp>
          <p:nvSpPr>
            <p:cNvPr id="33" name="Can 32">
              <a:extLst>
                <a:ext uri="{FF2B5EF4-FFF2-40B4-BE49-F238E27FC236}">
                  <a16:creationId xmlns:a16="http://schemas.microsoft.com/office/drawing/2014/main" id="{8A05F55C-8D98-4E32-A308-35421048482A}"/>
                </a:ext>
              </a:extLst>
            </p:cNvPr>
            <p:cNvSpPr/>
            <p:nvPr/>
          </p:nvSpPr>
          <p:spPr>
            <a:xfrm>
              <a:off x="4459074" y="5639062"/>
              <a:ext cx="723088" cy="685538"/>
            </a:xfrm>
            <a:prstGeom prst="can">
              <a:avLst/>
            </a:prstGeom>
            <a:ln w="12700" cmpd="sng">
              <a:headEnd type="none" w="med" len="med"/>
              <a:tailEnd type="none"/>
            </a:ln>
          </p:spPr>
          <p:style>
            <a:lnRef idx="2">
              <a:schemeClr val="accent3">
                <a:shade val="50000"/>
              </a:schemeClr>
            </a:lnRef>
            <a:fillRef idx="1">
              <a:schemeClr val="accent3"/>
            </a:fillRef>
            <a:effectRef idx="0">
              <a:schemeClr val="accent3"/>
            </a:effectRef>
            <a:fontRef idx="minor">
              <a:schemeClr val="lt1"/>
            </a:fontRef>
          </p:style>
          <p:txBody>
            <a:bodyPr anchor="ct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eaLnBrk="1" hangingPunct="1">
                <a:defRPr/>
              </a:pPr>
              <a:endParaRPr lang="en-US" altLang="en-US" sz="2177">
                <a:solidFill>
                  <a:srgbClr val="FFFFFF"/>
                </a:solidFill>
                <a:latin typeface="Helvetica Neue Light" charset="0"/>
              </a:endParaRPr>
            </a:p>
          </p:txBody>
        </p:sp>
        <p:sp>
          <p:nvSpPr>
            <p:cNvPr id="19479" name="TextBox 33">
              <a:extLst>
                <a:ext uri="{FF2B5EF4-FFF2-40B4-BE49-F238E27FC236}">
                  <a16:creationId xmlns:a16="http://schemas.microsoft.com/office/drawing/2014/main" id="{928028AE-BBA5-3F38-7233-DC00AA9047AA}"/>
                </a:ext>
              </a:extLst>
            </p:cNvPr>
            <p:cNvSpPr txBox="1">
              <a:spLocks noChangeArrowheads="1"/>
            </p:cNvSpPr>
            <p:nvPr/>
          </p:nvSpPr>
          <p:spPr bwMode="auto">
            <a:xfrm>
              <a:off x="5558579" y="5715000"/>
              <a:ext cx="889380" cy="427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r>
                <a:rPr lang="en-US" altLang="en-US" sz="2177">
                  <a:solidFill>
                    <a:srgbClr val="000000"/>
                  </a:solidFill>
                  <a:latin typeface="Helvetica Neue Light" charset="0"/>
                </a:rPr>
                <a:t>HDFS</a:t>
              </a:r>
            </a:p>
          </p:txBody>
        </p:sp>
      </p:grpSp>
      <p:grpSp>
        <p:nvGrpSpPr>
          <p:cNvPr id="42" name="Group 41">
            <a:extLst>
              <a:ext uri="{FF2B5EF4-FFF2-40B4-BE49-F238E27FC236}">
                <a16:creationId xmlns:a16="http://schemas.microsoft.com/office/drawing/2014/main" id="{3886AAA0-9ED7-0781-88B4-3D7DE6DF248D}"/>
              </a:ext>
            </a:extLst>
          </p:cNvPr>
          <p:cNvGrpSpPr>
            <a:grpSpLocks/>
          </p:cNvGrpSpPr>
          <p:nvPr/>
        </p:nvGrpSpPr>
        <p:grpSpPr bwMode="auto">
          <a:xfrm>
            <a:off x="4408144" y="4470230"/>
            <a:ext cx="3806319" cy="940419"/>
            <a:chOff x="2936557" y="4343400"/>
            <a:chExt cx="3807143" cy="939800"/>
          </a:xfrm>
        </p:grpSpPr>
        <p:pic>
          <p:nvPicPr>
            <p:cNvPr id="19473" name="Picture 31">
              <a:extLst>
                <a:ext uri="{FF2B5EF4-FFF2-40B4-BE49-F238E27FC236}">
                  <a16:creationId xmlns:a16="http://schemas.microsoft.com/office/drawing/2014/main" id="{47717955-BCC3-4D56-D141-6A81134A0E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6109" y="4343400"/>
              <a:ext cx="1027891" cy="877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9" name="Straight Arrow Connector 28">
              <a:extLst>
                <a:ext uri="{FF2B5EF4-FFF2-40B4-BE49-F238E27FC236}">
                  <a16:creationId xmlns:a16="http://schemas.microsoft.com/office/drawing/2014/main" id="{D62186A9-D40A-4419-A641-B486A868114D}"/>
                </a:ext>
              </a:extLst>
            </p:cNvPr>
            <p:cNvCxnSpPr/>
            <p:nvPr/>
          </p:nvCxnSpPr>
          <p:spPr>
            <a:xfrm flipV="1">
              <a:off x="2936557" y="4877345"/>
              <a:ext cx="1155251" cy="379950"/>
            </a:xfrm>
            <a:prstGeom prst="straightConnector1">
              <a:avLst/>
            </a:prstGeom>
            <a:ln w="38100" cmpd="sng">
              <a:solidFill>
                <a:schemeClr val="tx1"/>
              </a:solidFill>
              <a:headEnd type="none" w="med" len="med"/>
              <a:tailEnd type="triangle"/>
            </a:ln>
            <a:effectLst/>
          </p:spPr>
          <p:style>
            <a:lnRef idx="2">
              <a:schemeClr val="accent1"/>
            </a:lnRef>
            <a:fillRef idx="0">
              <a:schemeClr val="accent1"/>
            </a:fillRef>
            <a:effectRef idx="1">
              <a:schemeClr val="accent1"/>
            </a:effectRef>
            <a:fontRef idx="minor">
              <a:schemeClr val="tx1"/>
            </a:fontRef>
          </p:style>
        </p:cxnSp>
        <p:pic>
          <p:nvPicPr>
            <p:cNvPr id="19475" name="Picture 37">
              <a:extLst>
                <a:ext uri="{FF2B5EF4-FFF2-40B4-BE49-F238E27FC236}">
                  <a16:creationId xmlns:a16="http://schemas.microsoft.com/office/drawing/2014/main" id="{F92FBB7A-C87F-11BA-11FD-EA2AB27402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39048" y="4790982"/>
              <a:ext cx="1185173" cy="492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76" name="Picture 38">
              <a:extLst>
                <a:ext uri="{FF2B5EF4-FFF2-40B4-BE49-F238E27FC236}">
                  <a16:creationId xmlns:a16="http://schemas.microsoft.com/office/drawing/2014/main" id="{7AAAD832-9F08-E83D-EF90-B1AAAE42381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46700" y="4353309"/>
              <a:ext cx="1397000" cy="472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40">
            <a:extLst>
              <a:ext uri="{FF2B5EF4-FFF2-40B4-BE49-F238E27FC236}">
                <a16:creationId xmlns:a16="http://schemas.microsoft.com/office/drawing/2014/main" id="{480BF9EA-5C7F-24BA-3A3B-D7161CE1A078}"/>
              </a:ext>
            </a:extLst>
          </p:cNvPr>
          <p:cNvGrpSpPr>
            <a:grpSpLocks/>
          </p:cNvGrpSpPr>
          <p:nvPr/>
        </p:nvGrpSpPr>
        <p:grpSpPr bwMode="auto">
          <a:xfrm>
            <a:off x="1980049" y="4267169"/>
            <a:ext cx="8231904" cy="1614409"/>
            <a:chOff x="457200" y="4140200"/>
            <a:chExt cx="8229600" cy="1614784"/>
          </a:xfrm>
        </p:grpSpPr>
        <p:sp>
          <p:nvSpPr>
            <p:cNvPr id="23" name="Rectangle 22">
              <a:extLst>
                <a:ext uri="{FF2B5EF4-FFF2-40B4-BE49-F238E27FC236}">
                  <a16:creationId xmlns:a16="http://schemas.microsoft.com/office/drawing/2014/main" id="{F8A2DA44-57E2-4538-8B1A-8AAFE6533F19}"/>
                </a:ext>
              </a:extLst>
            </p:cNvPr>
            <p:cNvSpPr/>
            <p:nvPr/>
          </p:nvSpPr>
          <p:spPr>
            <a:xfrm>
              <a:off x="533506" y="4992968"/>
              <a:ext cx="1022221" cy="762016"/>
            </a:xfrm>
            <a:prstGeom prst="rect">
              <a:avLst/>
            </a:prstGeom>
            <a:ln w="12700" cmpd="sng">
              <a:headEnd type="none" w="med" len="med"/>
              <a:tailEnd type="none"/>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457109">
                <a:defRPr/>
              </a:pPr>
              <a:r>
                <a:rPr lang="en-US" sz="2087" dirty="0">
                  <a:solidFill>
                    <a:prstClr val="white"/>
                  </a:solidFill>
                  <a:latin typeface="Helvetica Neue Light"/>
                  <a:cs typeface="Helvetica Neue Light"/>
                </a:rPr>
                <a:t>HDFS read</a:t>
              </a:r>
            </a:p>
          </p:txBody>
        </p:sp>
        <p:sp>
          <p:nvSpPr>
            <p:cNvPr id="25" name="Rectangle 24">
              <a:extLst>
                <a:ext uri="{FF2B5EF4-FFF2-40B4-BE49-F238E27FC236}">
                  <a16:creationId xmlns:a16="http://schemas.microsoft.com/office/drawing/2014/main" id="{77772117-622C-46BD-98B5-6FB32F8658D7}"/>
                </a:ext>
              </a:extLst>
            </p:cNvPr>
            <p:cNvSpPr/>
            <p:nvPr/>
          </p:nvSpPr>
          <p:spPr>
            <a:xfrm>
              <a:off x="1554226" y="4992984"/>
              <a:ext cx="361512" cy="762000"/>
            </a:xfrm>
            <a:prstGeom prst="rect">
              <a:avLst/>
            </a:prstGeom>
            <a:ln w="12700" cmpd="sng">
              <a:headEnd type="none" w="med" len="med"/>
              <a:tailEnd type="none"/>
            </a:ln>
          </p:spPr>
          <p:style>
            <a:lnRef idx="2">
              <a:schemeClr val="accent2">
                <a:shade val="50000"/>
              </a:schemeClr>
            </a:lnRef>
            <a:fillRef idx="1">
              <a:schemeClr val="accent2"/>
            </a:fillRef>
            <a:effectRef idx="0">
              <a:schemeClr val="accent2"/>
            </a:effectRef>
            <a:fontRef idx="minor">
              <a:schemeClr val="lt1"/>
            </a:fontRef>
          </p:style>
          <p:txBody>
            <a:bodyPr vert="vert270" anchor="ctr"/>
            <a:lstStyle/>
            <a:p>
              <a:pPr algn="ctr" defTabSz="457109">
                <a:defRPr/>
              </a:pPr>
              <a:r>
                <a:rPr lang="en-US" sz="2087" dirty="0">
                  <a:solidFill>
                    <a:prstClr val="white"/>
                  </a:solidFill>
                  <a:latin typeface="Helvetica Neue Light"/>
                  <a:cs typeface="Helvetica Neue Light"/>
                </a:rPr>
                <a:t>ETL</a:t>
              </a:r>
            </a:p>
          </p:txBody>
        </p:sp>
        <p:sp>
          <p:nvSpPr>
            <p:cNvPr id="26" name="Rectangle 25">
              <a:extLst>
                <a:ext uri="{FF2B5EF4-FFF2-40B4-BE49-F238E27FC236}">
                  <a16:creationId xmlns:a16="http://schemas.microsoft.com/office/drawing/2014/main" id="{208FE31A-692C-4B96-8D9F-D122B0FF4562}"/>
                </a:ext>
              </a:extLst>
            </p:cNvPr>
            <p:cNvSpPr/>
            <p:nvPr/>
          </p:nvSpPr>
          <p:spPr>
            <a:xfrm>
              <a:off x="1915164" y="4991100"/>
              <a:ext cx="361512" cy="762000"/>
            </a:xfrm>
            <a:prstGeom prst="rect">
              <a:avLst/>
            </a:prstGeom>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defTabSz="457109">
                <a:defRPr/>
              </a:pPr>
              <a:r>
                <a:rPr lang="en-US" sz="2087" dirty="0">
                  <a:solidFill>
                    <a:prstClr val="white"/>
                  </a:solidFill>
                  <a:latin typeface="Helvetica Neue Light"/>
                  <a:cs typeface="Helvetica Neue Light"/>
                </a:rPr>
                <a:t>train</a:t>
              </a:r>
            </a:p>
          </p:txBody>
        </p:sp>
        <p:sp>
          <p:nvSpPr>
            <p:cNvPr id="27" name="Rectangle 26">
              <a:extLst>
                <a:ext uri="{FF2B5EF4-FFF2-40B4-BE49-F238E27FC236}">
                  <a16:creationId xmlns:a16="http://schemas.microsoft.com/office/drawing/2014/main" id="{E75A1A42-4CDC-4D99-9500-E78E8A3B0E85}"/>
                </a:ext>
              </a:extLst>
            </p:cNvPr>
            <p:cNvSpPr/>
            <p:nvPr/>
          </p:nvSpPr>
          <p:spPr>
            <a:xfrm>
              <a:off x="2276677" y="4991100"/>
              <a:ext cx="361512" cy="762000"/>
            </a:xfrm>
            <a:prstGeom prst="rect">
              <a:avLst/>
            </a:prstGeom>
            <a:ln w="12700" cmpd="sng">
              <a:headEnd type="none" w="med" len="med"/>
              <a:tailEnd type="none"/>
            </a:ln>
          </p:spPr>
          <p:style>
            <a:lnRef idx="2">
              <a:schemeClr val="accent6">
                <a:shade val="50000"/>
              </a:schemeClr>
            </a:lnRef>
            <a:fillRef idx="1">
              <a:schemeClr val="accent6"/>
            </a:fillRef>
            <a:effectRef idx="0">
              <a:schemeClr val="accent6"/>
            </a:effectRef>
            <a:fontRef idx="minor">
              <a:schemeClr val="lt1"/>
            </a:fontRef>
          </p:style>
          <p:txBody>
            <a:bodyPr vert="vert270" anchor="ctr"/>
            <a:lstStyle/>
            <a:p>
              <a:pPr algn="ctr" defTabSz="457109">
                <a:defRPr/>
              </a:pPr>
              <a:r>
                <a:rPr lang="en-US" sz="2087" dirty="0">
                  <a:solidFill>
                    <a:prstClr val="white"/>
                  </a:solidFill>
                  <a:latin typeface="Helvetica Neue Light"/>
                  <a:cs typeface="Helvetica Neue Light"/>
                </a:rPr>
                <a:t>query</a:t>
              </a:r>
            </a:p>
          </p:txBody>
        </p:sp>
        <p:sp>
          <p:nvSpPr>
            <p:cNvPr id="19472" name="Content Placeholder 2">
              <a:extLst>
                <a:ext uri="{FF2B5EF4-FFF2-40B4-BE49-F238E27FC236}">
                  <a16:creationId xmlns:a16="http://schemas.microsoft.com/office/drawing/2014/main" id="{6A3B505D-80CA-005A-D63F-1CF6637A679E}"/>
                </a:ext>
              </a:extLst>
            </p:cNvPr>
            <p:cNvSpPr txBox="1">
              <a:spLocks/>
            </p:cNvSpPr>
            <p:nvPr/>
          </p:nvSpPr>
          <p:spPr bwMode="auto">
            <a:xfrm>
              <a:off x="457200" y="4140200"/>
              <a:ext cx="8229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1pPr>
              <a:lvl2pPr marL="742950" indent="-285750"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2pPr>
              <a:lvl3pPr marL="1143000" indent="-228600"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3pPr>
              <a:lvl4pPr marL="1600200" indent="-228600"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4pPr>
              <a:lvl5pPr marL="2057400" indent="-228600" defTabSz="457200">
                <a:lnSpc>
                  <a:spcPct val="97000"/>
                </a:lnSpc>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5pPr>
              <a:lvl6pPr marL="2514600" indent="-228600" defTabSz="457200" eaLnBrk="0" fontAlgn="base" hangingPunct="0">
                <a:lnSpc>
                  <a:spcPct val="97000"/>
                </a:lnSpc>
                <a:spcBef>
                  <a:spcPct val="0"/>
                </a:spcBef>
                <a:spcAft>
                  <a:spcPct val="0"/>
                </a:spcAft>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6pPr>
              <a:lvl7pPr marL="2971800" indent="-228600" defTabSz="457200" eaLnBrk="0" fontAlgn="base" hangingPunct="0">
                <a:lnSpc>
                  <a:spcPct val="97000"/>
                </a:lnSpc>
                <a:spcBef>
                  <a:spcPct val="0"/>
                </a:spcBef>
                <a:spcAft>
                  <a:spcPct val="0"/>
                </a:spcAft>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7pPr>
              <a:lvl8pPr marL="3429000" indent="-228600" defTabSz="457200" eaLnBrk="0" fontAlgn="base" hangingPunct="0">
                <a:lnSpc>
                  <a:spcPct val="97000"/>
                </a:lnSpc>
                <a:spcBef>
                  <a:spcPct val="0"/>
                </a:spcBef>
                <a:spcAft>
                  <a:spcPct val="0"/>
                </a:spcAft>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8pPr>
              <a:lvl9pPr marL="3886200" indent="-228600" defTabSz="457200" eaLnBrk="0" fontAlgn="base" hangingPunct="0">
                <a:lnSpc>
                  <a:spcPct val="97000"/>
                </a:lnSpc>
                <a:spcBef>
                  <a:spcPct val="0"/>
                </a:spcBef>
                <a:spcAft>
                  <a:spcPct val="0"/>
                </a:spcAft>
                <a:buClr>
                  <a:srgbClr val="000000"/>
                </a:buClr>
                <a:buSzPct val="45000"/>
                <a:buFont typeface="StarSymbol" charset="0"/>
                <a:buChar char="●"/>
                <a:defRPr sz="4000">
                  <a:solidFill>
                    <a:srgbClr val="000000"/>
                  </a:solidFill>
                  <a:latin typeface="Arial" panose="020B0604020202020204" pitchFamily="34" charset="0"/>
                  <a:ea typeface="MS PGothic" panose="020B0600070205080204" pitchFamily="34" charset="-128"/>
                </a:defRPr>
              </a:lvl9pPr>
            </a:lstStyle>
            <a:p>
              <a:pPr>
                <a:lnSpc>
                  <a:spcPct val="100000"/>
                </a:lnSpc>
                <a:spcBef>
                  <a:spcPts val="1814"/>
                </a:spcBef>
                <a:buClrTx/>
                <a:buSzTx/>
                <a:buNone/>
              </a:pPr>
              <a:r>
                <a:rPr lang="en-US" altLang="en-US" sz="2903">
                  <a:latin typeface="Helvetica Neue Light" charset="0"/>
                </a:rPr>
                <a:t>Spark:</a:t>
              </a:r>
            </a:p>
            <a:p>
              <a:pPr>
                <a:lnSpc>
                  <a:spcPct val="100000"/>
                </a:lnSpc>
                <a:spcBef>
                  <a:spcPts val="1814"/>
                </a:spcBef>
                <a:buClrTx/>
                <a:buSzTx/>
                <a:buNone/>
              </a:pPr>
              <a:endParaRPr lang="en-US" altLang="en-US" sz="2903">
                <a:latin typeface="Helvetica Neue Light" charset="0"/>
              </a:endParaRPr>
            </a:p>
          </p:txBody>
        </p:sp>
      </p:grpSp>
      <p:sp>
        <p:nvSpPr>
          <p:cNvPr id="35" name="TextBox 34">
            <a:extLst>
              <a:ext uri="{FF2B5EF4-FFF2-40B4-BE49-F238E27FC236}">
                <a16:creationId xmlns:a16="http://schemas.microsoft.com/office/drawing/2014/main" id="{A3BC2764-77BA-E630-B67B-1920CAFDD9C8}"/>
              </a:ext>
            </a:extLst>
          </p:cNvPr>
          <p:cNvSpPr txBox="1">
            <a:spLocks noChangeArrowheads="1"/>
          </p:cNvSpPr>
          <p:nvPr/>
        </p:nvSpPr>
        <p:spPr bwMode="auto">
          <a:xfrm>
            <a:off x="8600414" y="4481751"/>
            <a:ext cx="1427208" cy="76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eaLnBrk="1" hangingPunct="1"/>
            <a:r>
              <a:rPr lang="en-US" altLang="en-US" sz="2177">
                <a:solidFill>
                  <a:srgbClr val="000000"/>
                </a:solidFill>
                <a:latin typeface="Helvetica Neue Light" charset="0"/>
              </a:rPr>
              <a:t>Interactive</a:t>
            </a:r>
            <a:br>
              <a:rPr lang="en-US" altLang="en-US" sz="2177">
                <a:solidFill>
                  <a:srgbClr val="000000"/>
                </a:solidFill>
                <a:latin typeface="Helvetica Neue Light" charset="0"/>
              </a:rPr>
            </a:br>
            <a:r>
              <a:rPr lang="en-US" altLang="en-US" sz="2177">
                <a:solidFill>
                  <a:srgbClr val="000000"/>
                </a:solidFill>
                <a:latin typeface="Helvetica Neue Light" charset="0"/>
              </a:rPr>
              <a:t>analysis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53DAA48-E4D6-1B4F-C2FE-E9E092BDB9FA}"/>
              </a:ext>
            </a:extLst>
          </p:cNvPr>
          <p:cNvSpPr>
            <a:spLocks noGrp="1" noChangeArrowheads="1"/>
          </p:cNvSpPr>
          <p:nvPr>
            <p:ph type="title"/>
          </p:nvPr>
        </p:nvSpPr>
        <p:spPr/>
        <p:txBody>
          <a:bodyPr/>
          <a:lstStyle/>
          <a:p>
            <a:r>
              <a:rPr lang="en-US" altLang="en-US"/>
              <a:t>Combining Processing Types</a:t>
            </a:r>
          </a:p>
        </p:txBody>
      </p:sp>
      <p:sp>
        <p:nvSpPr>
          <p:cNvPr id="20483" name="Content Placeholder 2">
            <a:extLst>
              <a:ext uri="{FF2B5EF4-FFF2-40B4-BE49-F238E27FC236}">
                <a16:creationId xmlns:a16="http://schemas.microsoft.com/office/drawing/2014/main" id="{A0AFAB8B-0FC7-3196-868B-E653E8A3B44C}"/>
              </a:ext>
            </a:extLst>
          </p:cNvPr>
          <p:cNvSpPr>
            <a:spLocks noGrp="1" noChangeArrowheads="1"/>
          </p:cNvSpPr>
          <p:nvPr>
            <p:ph idx="1"/>
          </p:nvPr>
        </p:nvSpPr>
        <p:spPr>
          <a:xfrm>
            <a:off x="1850435" y="2122784"/>
            <a:ext cx="8230464" cy="3230260"/>
          </a:xfrm>
        </p:spPr>
        <p:txBody>
          <a:bodyPr>
            <a:normAutofit fontScale="92500" lnSpcReduction="20000"/>
          </a:bodyPr>
          <a:lstStyle/>
          <a:p>
            <a:r>
              <a:rPr lang="en-US" altLang="en-US" sz="1814" b="1">
                <a:latin typeface="Consolas" panose="020B0609020204030204" pitchFamily="49" charset="0"/>
              </a:rPr>
              <a:t>val</a:t>
            </a:r>
            <a:r>
              <a:rPr lang="en-US" altLang="en-US" sz="1814">
                <a:latin typeface="Consolas" panose="020B0609020204030204" pitchFamily="49" charset="0"/>
              </a:rPr>
              <a:t> points = sc.runSql[Double, Double](</a:t>
            </a:r>
            <a:br>
              <a:rPr lang="en-US" altLang="en-US" sz="1814">
                <a:latin typeface="Consolas" panose="020B0609020204030204" pitchFamily="49" charset="0"/>
              </a:rPr>
            </a:br>
            <a:r>
              <a:rPr lang="en-US" altLang="en-US" sz="1814">
                <a:latin typeface="Consolas" panose="020B0609020204030204" pitchFamily="49" charset="0"/>
              </a:rPr>
              <a:t>  </a:t>
            </a:r>
            <a:r>
              <a:rPr lang="en-US" altLang="en-US" sz="1814">
                <a:solidFill>
                  <a:srgbClr val="000090"/>
                </a:solidFill>
                <a:latin typeface="Consolas" panose="020B0609020204030204" pitchFamily="49" charset="0"/>
              </a:rPr>
              <a:t>“select latitude, longitude from historic_tweets”</a:t>
            </a:r>
            <a:r>
              <a:rPr lang="en-US" altLang="ja-JP" sz="1814">
                <a:latin typeface="Consolas" panose="020B0609020204030204" pitchFamily="49" charset="0"/>
              </a:rPr>
              <a:t>)</a:t>
            </a:r>
            <a:br>
              <a:rPr lang="en-US" altLang="ja-JP" sz="1814">
                <a:latin typeface="Consolas" panose="020B0609020204030204" pitchFamily="49" charset="0"/>
              </a:rPr>
            </a:br>
            <a:br>
              <a:rPr lang="en-US" altLang="ja-JP" sz="1814">
                <a:latin typeface="Consolas" panose="020B0609020204030204" pitchFamily="49" charset="0"/>
              </a:rPr>
            </a:br>
            <a:r>
              <a:rPr lang="en-US" altLang="ja-JP" sz="1814" b="1">
                <a:latin typeface="Consolas" panose="020B0609020204030204" pitchFamily="49" charset="0"/>
              </a:rPr>
              <a:t>val</a:t>
            </a:r>
            <a:r>
              <a:rPr lang="en-US" altLang="ja-JP" sz="1814">
                <a:latin typeface="Consolas" panose="020B0609020204030204" pitchFamily="49" charset="0"/>
              </a:rPr>
              <a:t> model = KMeans.train(points, 10)</a:t>
            </a:r>
            <a:br>
              <a:rPr lang="en-US" altLang="ja-JP" sz="1814">
                <a:latin typeface="Consolas" panose="020B0609020204030204" pitchFamily="49" charset="0"/>
              </a:rPr>
            </a:br>
            <a:br>
              <a:rPr lang="en-US" altLang="ja-JP" sz="1814">
                <a:latin typeface="Consolas" panose="020B0609020204030204" pitchFamily="49" charset="0"/>
              </a:rPr>
            </a:br>
            <a:r>
              <a:rPr lang="en-US" altLang="ja-JP" sz="1814">
                <a:latin typeface="Consolas" panose="020B0609020204030204" pitchFamily="49" charset="0"/>
              </a:rPr>
              <a:t>sc.twitterStream(...)</a:t>
            </a:r>
            <a:br>
              <a:rPr lang="en-US" altLang="ja-JP" sz="1814">
                <a:latin typeface="Consolas" panose="020B0609020204030204" pitchFamily="49" charset="0"/>
              </a:rPr>
            </a:br>
            <a:r>
              <a:rPr lang="en-US" altLang="ja-JP" sz="1814">
                <a:latin typeface="Consolas" panose="020B0609020204030204" pitchFamily="49" charset="0"/>
              </a:rPr>
              <a:t>  .</a:t>
            </a:r>
            <a:r>
              <a:rPr lang="en-US" altLang="ja-JP" sz="1814">
                <a:solidFill>
                  <a:srgbClr val="3366FF"/>
                </a:solidFill>
                <a:latin typeface="Consolas" panose="020B0609020204030204" pitchFamily="49" charset="0"/>
              </a:rPr>
              <a:t>map</a:t>
            </a:r>
            <a:r>
              <a:rPr lang="en-US" altLang="ja-JP" sz="1814">
                <a:latin typeface="Consolas" panose="020B0609020204030204" pitchFamily="49" charset="0"/>
              </a:rPr>
              <a:t>(</a:t>
            </a:r>
            <a:r>
              <a:rPr lang="en-US" altLang="ja-JP" sz="1814">
                <a:solidFill>
                  <a:srgbClr val="FF0080"/>
                </a:solidFill>
                <a:latin typeface="Consolas" panose="020B0609020204030204" pitchFamily="49" charset="0"/>
              </a:rPr>
              <a:t>t =&gt; (model.closestCenter(t.location), 1)</a:t>
            </a:r>
            <a:r>
              <a:rPr lang="en-US" altLang="ja-JP" sz="1814">
                <a:latin typeface="Consolas" panose="020B0609020204030204" pitchFamily="49" charset="0"/>
              </a:rPr>
              <a:t>)</a:t>
            </a:r>
            <a:br>
              <a:rPr lang="en-US" altLang="ja-JP" sz="1814">
                <a:latin typeface="Consolas" panose="020B0609020204030204" pitchFamily="49" charset="0"/>
              </a:rPr>
            </a:br>
            <a:r>
              <a:rPr lang="en-US" altLang="ja-JP" sz="1814">
                <a:latin typeface="Consolas" panose="020B0609020204030204" pitchFamily="49" charset="0"/>
              </a:rPr>
              <a:t>  .</a:t>
            </a:r>
            <a:r>
              <a:rPr lang="en-US" altLang="ja-JP" sz="1814">
                <a:solidFill>
                  <a:srgbClr val="3366FF"/>
                </a:solidFill>
                <a:latin typeface="Consolas" panose="020B0609020204030204" pitchFamily="49" charset="0"/>
              </a:rPr>
              <a:t>reduceByWindow</a:t>
            </a:r>
            <a:r>
              <a:rPr lang="en-US" altLang="ja-JP" sz="1814">
                <a:latin typeface="Consolas" panose="020B0609020204030204" pitchFamily="49" charset="0"/>
              </a:rPr>
              <a:t>(</a:t>
            </a:r>
            <a:r>
              <a:rPr lang="en-US" altLang="en-US" sz="1814">
                <a:solidFill>
                  <a:srgbClr val="000090"/>
                </a:solidFill>
                <a:latin typeface="Consolas" panose="020B0609020204030204" pitchFamily="49" charset="0"/>
              </a:rPr>
              <a:t>“</a:t>
            </a:r>
            <a:r>
              <a:rPr lang="en-US" altLang="ja-JP" sz="1814">
                <a:solidFill>
                  <a:srgbClr val="000090"/>
                </a:solidFill>
                <a:latin typeface="Consolas" panose="020B0609020204030204" pitchFamily="49" charset="0"/>
              </a:rPr>
              <a:t>5s</a:t>
            </a:r>
            <a:r>
              <a:rPr lang="en-US" altLang="en-US" sz="1814">
                <a:solidFill>
                  <a:srgbClr val="000090"/>
                </a:solidFill>
                <a:latin typeface="Consolas" panose="020B0609020204030204" pitchFamily="49" charset="0"/>
              </a:rPr>
              <a:t>”</a:t>
            </a:r>
            <a:r>
              <a:rPr lang="en-US" altLang="ja-JP" sz="1814">
                <a:latin typeface="Consolas" panose="020B0609020204030204" pitchFamily="49" charset="0"/>
              </a:rPr>
              <a:t>, </a:t>
            </a:r>
            <a:r>
              <a:rPr lang="en-US" altLang="ja-JP" sz="1814">
                <a:solidFill>
                  <a:srgbClr val="FF0080"/>
                </a:solidFill>
                <a:latin typeface="Consolas" panose="020B0609020204030204" pitchFamily="49" charset="0"/>
              </a:rPr>
              <a:t>_ + _</a:t>
            </a:r>
            <a:r>
              <a:rPr lang="en-US" altLang="ja-JP" sz="1814">
                <a:latin typeface="Consolas" panose="020B0609020204030204" pitchFamily="49" charset="0"/>
              </a:rPr>
              <a:t>)</a:t>
            </a:r>
          </a:p>
          <a:p>
            <a:pPr>
              <a:buFont typeface="Arial" panose="020B0604020202020204" pitchFamily="34" charset="0"/>
              <a:buChar char="•"/>
            </a:pPr>
            <a:r>
              <a:rPr lang="en-US" altLang="en-US" sz="1814"/>
              <a:t>The above example first runs a </a:t>
            </a:r>
            <a:r>
              <a:rPr lang="en-US" altLang="en-US" sz="1814">
                <a:solidFill>
                  <a:srgbClr val="FF0000"/>
                </a:solidFill>
              </a:rPr>
              <a:t>SQL query </a:t>
            </a:r>
            <a:r>
              <a:rPr lang="en-US" altLang="en-US" sz="1814"/>
              <a:t>to project just two columns from a file containing historical twitter tweets</a:t>
            </a:r>
          </a:p>
          <a:p>
            <a:pPr>
              <a:buFont typeface="Arial" panose="020B0604020202020204" pitchFamily="34" charset="0"/>
              <a:buChar char="•"/>
            </a:pPr>
            <a:r>
              <a:rPr lang="en-US" altLang="en-US" sz="1814"/>
              <a:t>It then applies the </a:t>
            </a:r>
            <a:r>
              <a:rPr lang="en-US" altLang="en-US" sz="1814">
                <a:solidFill>
                  <a:srgbClr val="FF0000"/>
                </a:solidFill>
              </a:rPr>
              <a:t>machine learning algorithm </a:t>
            </a:r>
            <a:r>
              <a:rPr lang="en-US" altLang="en-US" sz="1814"/>
              <a:t>KMeans clustering to find 10 cluster centers</a:t>
            </a:r>
          </a:p>
          <a:p>
            <a:pPr>
              <a:buFont typeface="Arial" panose="020B0604020202020204" pitchFamily="34" charset="0"/>
              <a:buChar char="•"/>
            </a:pPr>
            <a:r>
              <a:rPr lang="en-US" altLang="en-US" sz="1814"/>
              <a:t>Finally it treats the historical tweets as a </a:t>
            </a:r>
            <a:r>
              <a:rPr lang="en-US" altLang="en-US" sz="1814">
                <a:solidFill>
                  <a:srgbClr val="FF0000"/>
                </a:solidFill>
              </a:rPr>
              <a:t>data stream </a:t>
            </a:r>
            <a:r>
              <a:rPr lang="en-US" altLang="en-US" sz="1814"/>
              <a:t>and then maps each point to the closest cluster center for windows of 5 second duration. </a:t>
            </a:r>
          </a:p>
        </p:txBody>
      </p:sp>
      <p:sp>
        <p:nvSpPr>
          <p:cNvPr id="20484" name="TextBox 3">
            <a:extLst>
              <a:ext uri="{FF2B5EF4-FFF2-40B4-BE49-F238E27FC236}">
                <a16:creationId xmlns:a16="http://schemas.microsoft.com/office/drawing/2014/main" id="{40EC3130-4F5C-A03C-461F-83AA19704F73}"/>
              </a:ext>
            </a:extLst>
          </p:cNvPr>
          <p:cNvSpPr txBox="1">
            <a:spLocks noChangeArrowheads="1"/>
          </p:cNvSpPr>
          <p:nvPr/>
        </p:nvSpPr>
        <p:spPr bwMode="auto">
          <a:xfrm>
            <a:off x="1980049" y="1600009"/>
            <a:ext cx="2259807" cy="58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r>
              <a:rPr lang="en-US" altLang="en-US" sz="3175">
                <a:solidFill>
                  <a:srgbClr val="000000"/>
                </a:solidFill>
                <a:latin typeface="Helvetica Neue Light" charset="0"/>
              </a:rPr>
              <a:t>From Scala:</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6BE94DF-ACA6-620E-5A21-9FCACDDF3B7A}"/>
              </a:ext>
            </a:extLst>
          </p:cNvPr>
          <p:cNvSpPr>
            <a:spLocks noGrp="1" noChangeArrowheads="1"/>
          </p:cNvSpPr>
          <p:nvPr>
            <p:ph type="title"/>
          </p:nvPr>
        </p:nvSpPr>
        <p:spPr>
          <a:xfrm>
            <a:off x="1915242" y="423405"/>
            <a:ext cx="8230465" cy="1143480"/>
          </a:xfrm>
        </p:spPr>
        <p:txBody>
          <a:bodyPr/>
          <a:lstStyle/>
          <a:p>
            <a:r>
              <a:rPr lang="en-US" altLang="en-US"/>
              <a:t>An Analogy</a:t>
            </a:r>
          </a:p>
        </p:txBody>
      </p:sp>
      <p:sp>
        <p:nvSpPr>
          <p:cNvPr id="21507" name="TextBox 4">
            <a:extLst>
              <a:ext uri="{FF2B5EF4-FFF2-40B4-BE49-F238E27FC236}">
                <a16:creationId xmlns:a16="http://schemas.microsoft.com/office/drawing/2014/main" id="{680A747E-74B6-93DB-5038-AA321A6CF42D}"/>
              </a:ext>
            </a:extLst>
          </p:cNvPr>
          <p:cNvSpPr txBox="1">
            <a:spLocks noChangeArrowheads="1"/>
          </p:cNvSpPr>
          <p:nvPr/>
        </p:nvSpPr>
        <p:spPr bwMode="auto">
          <a:xfrm>
            <a:off x="1599849" y="5036209"/>
            <a:ext cx="2438176" cy="95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a:r>
              <a:rPr lang="en-US" altLang="en-US" sz="2812">
                <a:solidFill>
                  <a:srgbClr val="000000"/>
                </a:solidFill>
                <a:latin typeface="Helvetica Neue Light" charset="0"/>
              </a:rPr>
              <a:t>First cellular</a:t>
            </a:r>
          </a:p>
          <a:p>
            <a:pPr algn="ctr"/>
            <a:r>
              <a:rPr lang="en-US" altLang="en-US" sz="2812">
                <a:solidFill>
                  <a:srgbClr val="000000"/>
                </a:solidFill>
                <a:latin typeface="Helvetica Neue Light" charset="0"/>
              </a:rPr>
              <a:t>phones</a:t>
            </a:r>
          </a:p>
        </p:txBody>
      </p:sp>
      <p:grpSp>
        <p:nvGrpSpPr>
          <p:cNvPr id="21508" name="Group 48">
            <a:extLst>
              <a:ext uri="{FF2B5EF4-FFF2-40B4-BE49-F238E27FC236}">
                <a16:creationId xmlns:a16="http://schemas.microsoft.com/office/drawing/2014/main" id="{3C7019BB-804C-1B04-673F-012FA0EF8376}"/>
              </a:ext>
            </a:extLst>
          </p:cNvPr>
          <p:cNvGrpSpPr>
            <a:grpSpLocks/>
          </p:cNvGrpSpPr>
          <p:nvPr/>
        </p:nvGrpSpPr>
        <p:grpSpPr bwMode="auto">
          <a:xfrm>
            <a:off x="1511999" y="2112703"/>
            <a:ext cx="2743488" cy="2001810"/>
            <a:chOff x="-76200" y="2112768"/>
            <a:chExt cx="2590800" cy="1925832"/>
          </a:xfrm>
        </p:grpSpPr>
        <p:sp>
          <p:nvSpPr>
            <p:cNvPr id="46" name="Freeform 45">
              <a:extLst>
                <a:ext uri="{FF2B5EF4-FFF2-40B4-BE49-F238E27FC236}">
                  <a16:creationId xmlns:a16="http://schemas.microsoft.com/office/drawing/2014/main" id="{1477A7F1-AF48-44C1-AFC2-45DD1529D1C8}"/>
                </a:ext>
              </a:extLst>
            </p:cNvPr>
            <p:cNvSpPr/>
            <p:nvPr/>
          </p:nvSpPr>
          <p:spPr>
            <a:xfrm>
              <a:off x="637800" y="3844631"/>
              <a:ext cx="495040" cy="193969"/>
            </a:xfrm>
            <a:custGeom>
              <a:avLst/>
              <a:gdLst>
                <a:gd name="connsiteX0" fmla="*/ 0 w 403616"/>
                <a:gd name="connsiteY0" fmla="*/ 3479 h 180931"/>
                <a:gd name="connsiteX1" fmla="*/ 118301 w 403616"/>
                <a:gd name="connsiteY1" fmla="*/ 180931 h 180931"/>
                <a:gd name="connsiteX2" fmla="*/ 403616 w 403616"/>
                <a:gd name="connsiteY2" fmla="*/ 0 h 180931"/>
                <a:gd name="connsiteX3" fmla="*/ 0 w 403616"/>
                <a:gd name="connsiteY3" fmla="*/ 3479 h 180931"/>
                <a:gd name="connsiteX0" fmla="*/ 0 w 403616"/>
                <a:gd name="connsiteY0" fmla="*/ 3479 h 163534"/>
                <a:gd name="connsiteX1" fmla="*/ 93945 w 403616"/>
                <a:gd name="connsiteY1" fmla="*/ 163534 h 163534"/>
                <a:gd name="connsiteX2" fmla="*/ 403616 w 403616"/>
                <a:gd name="connsiteY2" fmla="*/ 0 h 163534"/>
                <a:gd name="connsiteX3" fmla="*/ 0 w 403616"/>
                <a:gd name="connsiteY3" fmla="*/ 3479 h 163534"/>
                <a:gd name="connsiteX0" fmla="*/ 0 w 417534"/>
                <a:gd name="connsiteY0" fmla="*/ 6959 h 167014"/>
                <a:gd name="connsiteX1" fmla="*/ 93945 w 417534"/>
                <a:gd name="connsiteY1" fmla="*/ 167014 h 167014"/>
                <a:gd name="connsiteX2" fmla="*/ 417534 w 417534"/>
                <a:gd name="connsiteY2" fmla="*/ 0 h 167014"/>
                <a:gd name="connsiteX3" fmla="*/ 0 w 417534"/>
                <a:gd name="connsiteY3" fmla="*/ 6959 h 167014"/>
                <a:gd name="connsiteX0" fmla="*/ 0 w 434931"/>
                <a:gd name="connsiteY0" fmla="*/ 6959 h 167014"/>
                <a:gd name="connsiteX1" fmla="*/ 93945 w 434931"/>
                <a:gd name="connsiteY1" fmla="*/ 167014 h 167014"/>
                <a:gd name="connsiteX2" fmla="*/ 434931 w 434931"/>
                <a:gd name="connsiteY2" fmla="*/ 0 h 167014"/>
                <a:gd name="connsiteX3" fmla="*/ 0 w 434931"/>
                <a:gd name="connsiteY3" fmla="*/ 6959 h 167014"/>
              </a:gdLst>
              <a:ahLst/>
              <a:cxnLst>
                <a:cxn ang="0">
                  <a:pos x="connsiteX0" y="connsiteY0"/>
                </a:cxn>
                <a:cxn ang="0">
                  <a:pos x="connsiteX1" y="connsiteY1"/>
                </a:cxn>
                <a:cxn ang="0">
                  <a:pos x="connsiteX2" y="connsiteY2"/>
                </a:cxn>
                <a:cxn ang="0">
                  <a:pos x="connsiteX3" y="connsiteY3"/>
                </a:cxn>
              </a:cxnLst>
              <a:rect l="l" t="t" r="r" b="b"/>
              <a:pathLst>
                <a:path w="434931" h="167014">
                  <a:moveTo>
                    <a:pt x="0" y="6959"/>
                  </a:moveTo>
                  <a:lnTo>
                    <a:pt x="93945" y="167014"/>
                  </a:lnTo>
                  <a:lnTo>
                    <a:pt x="434931" y="0"/>
                  </a:lnTo>
                  <a:lnTo>
                    <a:pt x="0" y="6959"/>
                  </a:lnTo>
                  <a:close/>
                </a:path>
              </a:pathLst>
            </a:custGeom>
            <a:solidFill>
              <a:srgbClr val="1E1B21"/>
            </a:solidFill>
            <a:ln>
              <a:no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sz="1633"/>
            </a:p>
          </p:txBody>
        </p:sp>
        <p:pic>
          <p:nvPicPr>
            <p:cNvPr id="21531" name="Picture 44">
              <a:extLst>
                <a:ext uri="{FF2B5EF4-FFF2-40B4-BE49-F238E27FC236}">
                  <a16:creationId xmlns:a16="http://schemas.microsoft.com/office/drawing/2014/main" id="{5B8B79C3-11C7-26A5-D194-B5E97B1438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12768"/>
              <a:ext cx="2590800" cy="176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5">
            <a:extLst>
              <a:ext uri="{FF2B5EF4-FFF2-40B4-BE49-F238E27FC236}">
                <a16:creationId xmlns:a16="http://schemas.microsoft.com/office/drawing/2014/main" id="{1C7AC29C-68FC-9839-46BA-2A56CBDD86C1}"/>
              </a:ext>
            </a:extLst>
          </p:cNvPr>
          <p:cNvGrpSpPr>
            <a:grpSpLocks/>
          </p:cNvGrpSpPr>
          <p:nvPr/>
        </p:nvGrpSpPr>
        <p:grpSpPr bwMode="auto">
          <a:xfrm>
            <a:off x="7924993" y="2419454"/>
            <a:ext cx="2743488" cy="3574997"/>
            <a:chOff x="6400800" y="2420047"/>
            <a:chExt cx="2743200" cy="3573884"/>
          </a:xfrm>
        </p:grpSpPr>
        <p:sp>
          <p:nvSpPr>
            <p:cNvPr id="21527" name="TextBox 6">
              <a:extLst>
                <a:ext uri="{FF2B5EF4-FFF2-40B4-BE49-F238E27FC236}">
                  <a16:creationId xmlns:a16="http://schemas.microsoft.com/office/drawing/2014/main" id="{41562DDA-1C7F-BD06-B5AC-3DF5C492B682}"/>
                </a:ext>
              </a:extLst>
            </p:cNvPr>
            <p:cNvSpPr txBox="1">
              <a:spLocks noChangeArrowheads="1"/>
            </p:cNvSpPr>
            <p:nvPr/>
          </p:nvSpPr>
          <p:spPr bwMode="auto">
            <a:xfrm>
              <a:off x="6553200" y="5036403"/>
              <a:ext cx="2590800" cy="957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a:r>
                <a:rPr lang="en-US" altLang="en-US" sz="2812">
                  <a:solidFill>
                    <a:srgbClr val="000000"/>
                  </a:solidFill>
                  <a:latin typeface="Helvetica Neue Light" charset="0"/>
                </a:rPr>
                <a:t>Unified device</a:t>
              </a:r>
            </a:p>
            <a:p>
              <a:pPr algn="ctr"/>
              <a:r>
                <a:rPr lang="en-US" altLang="en-US" sz="2812">
                  <a:solidFill>
                    <a:srgbClr val="000000"/>
                  </a:solidFill>
                  <a:latin typeface="Helvetica Neue Light" charset="0"/>
                </a:rPr>
                <a:t>(smartphone)</a:t>
              </a:r>
            </a:p>
          </p:txBody>
        </p:sp>
        <p:pic>
          <p:nvPicPr>
            <p:cNvPr id="21528" name="Picture 24">
              <a:extLst>
                <a:ext uri="{FF2B5EF4-FFF2-40B4-BE49-F238E27FC236}">
                  <a16:creationId xmlns:a16="http://schemas.microsoft.com/office/drawing/2014/main" id="{5D8BB404-BACB-6671-47D1-E9EDA44088F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2420047"/>
              <a:ext cx="765901" cy="1466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ight Arrow 51">
              <a:extLst>
                <a:ext uri="{FF2B5EF4-FFF2-40B4-BE49-F238E27FC236}">
                  <a16:creationId xmlns:a16="http://schemas.microsoft.com/office/drawing/2014/main" id="{80DC4865-1AB9-4EBB-84B8-2DB8233F0552}"/>
                </a:ext>
              </a:extLst>
            </p:cNvPr>
            <p:cNvSpPr/>
            <p:nvPr/>
          </p:nvSpPr>
          <p:spPr>
            <a:xfrm>
              <a:off x="6400800" y="2707988"/>
              <a:ext cx="761760" cy="800475"/>
            </a:xfrm>
            <a:prstGeom prst="rightArrow">
              <a:avLst>
                <a:gd name="adj1" fmla="val 43044"/>
                <a:gd name="adj2" fmla="val 50000"/>
              </a:avLst>
            </a:prstGeom>
            <a:solidFill>
              <a:schemeClr val="tx2"/>
            </a:solidFill>
            <a:ln>
              <a:noFill/>
              <a:headEnd type="none" w="med" len="med"/>
              <a:tailEnd type="none"/>
            </a:ln>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a:defRPr/>
              </a:pPr>
              <a:endParaRPr lang="en-US" altLang="en-US" sz="2177">
                <a:solidFill>
                  <a:schemeClr val="tx2"/>
                </a:solidFill>
                <a:latin typeface="Arial" panose="020B0604020202020204" pitchFamily="34" charset="0"/>
              </a:endParaRPr>
            </a:p>
          </p:txBody>
        </p:sp>
      </p:grpSp>
      <p:grpSp>
        <p:nvGrpSpPr>
          <p:cNvPr id="17" name="Group 16">
            <a:extLst>
              <a:ext uri="{FF2B5EF4-FFF2-40B4-BE49-F238E27FC236}">
                <a16:creationId xmlns:a16="http://schemas.microsoft.com/office/drawing/2014/main" id="{44604C48-C0C6-0001-107A-8AD367CC1508}"/>
              </a:ext>
            </a:extLst>
          </p:cNvPr>
          <p:cNvGrpSpPr>
            <a:grpSpLocks/>
          </p:cNvGrpSpPr>
          <p:nvPr/>
        </p:nvGrpSpPr>
        <p:grpSpPr bwMode="auto">
          <a:xfrm>
            <a:off x="4343337" y="1913962"/>
            <a:ext cx="3429000" cy="4080749"/>
            <a:chOff x="2819400" y="1913599"/>
            <a:chExt cx="3429000" cy="4080593"/>
          </a:xfrm>
        </p:grpSpPr>
        <p:sp>
          <p:nvSpPr>
            <p:cNvPr id="21519" name="TextBox 11">
              <a:extLst>
                <a:ext uri="{FF2B5EF4-FFF2-40B4-BE49-F238E27FC236}">
                  <a16:creationId xmlns:a16="http://schemas.microsoft.com/office/drawing/2014/main" id="{127E18B9-4098-2267-9815-026164B1B28A}"/>
                </a:ext>
              </a:extLst>
            </p:cNvPr>
            <p:cNvSpPr txBox="1">
              <a:spLocks noChangeArrowheads="1"/>
            </p:cNvSpPr>
            <p:nvPr/>
          </p:nvSpPr>
          <p:spPr bwMode="auto">
            <a:xfrm>
              <a:off x="3632200" y="5036403"/>
              <a:ext cx="2616200" cy="957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a:r>
                <a:rPr lang="en-US" altLang="en-US" sz="2812">
                  <a:solidFill>
                    <a:srgbClr val="000000"/>
                  </a:solidFill>
                  <a:latin typeface="Helvetica Neue Light" charset="0"/>
                </a:rPr>
                <a:t>Specialized</a:t>
              </a:r>
            </a:p>
            <a:p>
              <a:pPr algn="ctr"/>
              <a:r>
                <a:rPr lang="en-US" altLang="en-US" sz="2812">
                  <a:solidFill>
                    <a:srgbClr val="000000"/>
                  </a:solidFill>
                  <a:latin typeface="Helvetica Neue Light" charset="0"/>
                </a:rPr>
                <a:t>devices</a:t>
              </a:r>
            </a:p>
          </p:txBody>
        </p:sp>
        <p:pic>
          <p:nvPicPr>
            <p:cNvPr id="21520" name="Picture 15">
              <a:extLst>
                <a:ext uri="{FF2B5EF4-FFF2-40B4-BE49-F238E27FC236}">
                  <a16:creationId xmlns:a16="http://schemas.microsoft.com/office/drawing/2014/main" id="{20B7020F-77BF-D667-7D3E-3FE070505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rot="2845948">
              <a:off x="4381219" y="3503278"/>
              <a:ext cx="1213783" cy="121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1" name="Picture 3">
              <a:extLst>
                <a:ext uri="{FF2B5EF4-FFF2-40B4-BE49-F238E27FC236}">
                  <a16:creationId xmlns:a16="http://schemas.microsoft.com/office/drawing/2014/main" id="{75D3B19C-B671-2A1A-7833-FED38E1554CB}"/>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338679" y="3275259"/>
              <a:ext cx="725897" cy="1113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2" name="Picture 34">
              <a:extLst>
                <a:ext uri="{FF2B5EF4-FFF2-40B4-BE49-F238E27FC236}">
                  <a16:creationId xmlns:a16="http://schemas.microsoft.com/office/drawing/2014/main" id="{4A90EFE1-0EFC-8263-CF60-21F1CEEE679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1913599"/>
              <a:ext cx="1044099" cy="677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ight Arrow 50">
              <a:extLst>
                <a:ext uri="{FF2B5EF4-FFF2-40B4-BE49-F238E27FC236}">
                  <a16:creationId xmlns:a16="http://schemas.microsoft.com/office/drawing/2014/main" id="{AF81C640-8BA2-486B-AE44-774D05ABB702}"/>
                </a:ext>
              </a:extLst>
            </p:cNvPr>
            <p:cNvSpPr/>
            <p:nvPr/>
          </p:nvSpPr>
          <p:spPr>
            <a:xfrm>
              <a:off x="2819400" y="2686930"/>
              <a:ext cx="761840" cy="800693"/>
            </a:xfrm>
            <a:prstGeom prst="rightArrow">
              <a:avLst>
                <a:gd name="adj1" fmla="val 43044"/>
                <a:gd name="adj2" fmla="val 50000"/>
              </a:avLst>
            </a:prstGeom>
            <a:solidFill>
              <a:schemeClr val="tx2"/>
            </a:solidFill>
            <a:ln>
              <a:noFill/>
              <a:headEnd type="none" w="med" len="med"/>
              <a:tailEnd type="none"/>
            </a:ln>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a:defRPr/>
              </a:pPr>
              <a:endParaRPr lang="en-US" altLang="en-US" sz="2177">
                <a:solidFill>
                  <a:schemeClr val="tx2"/>
                </a:solidFill>
                <a:latin typeface="Arial" panose="020B0604020202020204" pitchFamily="34" charset="0"/>
              </a:endParaRPr>
            </a:p>
          </p:txBody>
        </p:sp>
        <p:pic>
          <p:nvPicPr>
            <p:cNvPr id="21524" name="Picture 10">
              <a:extLst>
                <a:ext uri="{FF2B5EF4-FFF2-40B4-BE49-F238E27FC236}">
                  <a16:creationId xmlns:a16="http://schemas.microsoft.com/office/drawing/2014/main" id="{D656A34B-F693-6EC2-1B5C-7AE624C94E32}"/>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04832" y="3581400"/>
              <a:ext cx="1319568" cy="1319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5" name="Picture 12">
              <a:extLst>
                <a:ext uri="{FF2B5EF4-FFF2-40B4-BE49-F238E27FC236}">
                  <a16:creationId xmlns:a16="http://schemas.microsoft.com/office/drawing/2014/main" id="{7675C4B6-3960-44EB-CB88-4B5114C037BC}"/>
                </a:ext>
              </a:extLst>
            </p:cNvPr>
            <p:cNvPicPr>
              <a:picLocks noChangeAspect="1"/>
            </p:cNvPicPr>
            <p:nvPr/>
          </p:nvPicPr>
          <p:blipFill>
            <a:blip r:embed="rId9">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4046674" y="2628546"/>
              <a:ext cx="753926" cy="1019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6" name="Picture 14">
              <a:extLst>
                <a:ext uri="{FF2B5EF4-FFF2-40B4-BE49-F238E27FC236}">
                  <a16:creationId xmlns:a16="http://schemas.microsoft.com/office/drawing/2014/main" id="{5A55204E-AA55-8035-4EC9-798309213229}"/>
                </a:ext>
              </a:extLst>
            </p:cNvPr>
            <p:cNvPicPr>
              <a:picLocks noChangeAspect="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29200" y="2057400"/>
              <a:ext cx="1104900" cy="126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 name="Group 19">
            <a:extLst>
              <a:ext uri="{FF2B5EF4-FFF2-40B4-BE49-F238E27FC236}">
                <a16:creationId xmlns:a16="http://schemas.microsoft.com/office/drawing/2014/main" id="{25F12BB5-9E5F-6D65-89E0-FCAAFA511517}"/>
              </a:ext>
            </a:extLst>
          </p:cNvPr>
          <p:cNvGrpSpPr>
            <a:grpSpLocks/>
          </p:cNvGrpSpPr>
          <p:nvPr/>
        </p:nvGrpSpPr>
        <p:grpSpPr bwMode="auto">
          <a:xfrm>
            <a:off x="5790689" y="131055"/>
            <a:ext cx="4962761" cy="2154466"/>
            <a:chOff x="3954129" y="1028580"/>
            <a:chExt cx="4961271" cy="2154561"/>
          </a:xfrm>
        </p:grpSpPr>
        <p:sp>
          <p:nvSpPr>
            <p:cNvPr id="21" name="Rounded Rectangular Callout 20">
              <a:extLst>
                <a:ext uri="{FF2B5EF4-FFF2-40B4-BE49-F238E27FC236}">
                  <a16:creationId xmlns:a16="http://schemas.microsoft.com/office/drawing/2014/main" id="{C4691722-D91A-4952-A717-BD0F17779CBB}"/>
                </a:ext>
              </a:extLst>
            </p:cNvPr>
            <p:cNvSpPr/>
            <p:nvPr/>
          </p:nvSpPr>
          <p:spPr>
            <a:xfrm>
              <a:off x="3954129" y="1034341"/>
              <a:ext cx="4808661" cy="2148800"/>
            </a:xfrm>
            <a:prstGeom prst="wedgeRoundRectCallout">
              <a:avLst>
                <a:gd name="adj1" fmla="val 26748"/>
                <a:gd name="adj2" fmla="val 62159"/>
                <a:gd name="adj3" fmla="val 16667"/>
              </a:avLst>
            </a:prstGeom>
            <a:solidFill>
              <a:schemeClr val="bg1">
                <a:lumMod val="95000"/>
              </a:schemeClr>
            </a:solidFill>
            <a:ln w="12700" cmpd="sng">
              <a:solidFill>
                <a:schemeClr val="tx1">
                  <a:lumMod val="50000"/>
                  <a:lumOff val="50000"/>
                </a:schemeClr>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r>
                <a:rPr lang="en-US" sz="1633" dirty="0">
                  <a:latin typeface="Helvetica Neue Light"/>
                  <a:cs typeface="Helvetica Neue Light"/>
                </a:rPr>
                <a:t>z</a:t>
              </a:r>
            </a:p>
          </p:txBody>
        </p:sp>
        <p:pic>
          <p:nvPicPr>
            <p:cNvPr id="21513" name="Picture 21">
              <a:extLst>
                <a:ext uri="{FF2B5EF4-FFF2-40B4-BE49-F238E27FC236}">
                  <a16:creationId xmlns:a16="http://schemas.microsoft.com/office/drawing/2014/main" id="{726E9787-B27A-C061-12AA-4FFA1C2EA2B3}"/>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797239" y="1447800"/>
              <a:ext cx="1086161" cy="1597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4" name="TextBox 22">
              <a:extLst>
                <a:ext uri="{FF2B5EF4-FFF2-40B4-BE49-F238E27FC236}">
                  <a16:creationId xmlns:a16="http://schemas.microsoft.com/office/drawing/2014/main" id="{7D0DED58-578C-48E5-F34D-975020502C48}"/>
                </a:ext>
              </a:extLst>
            </p:cNvPr>
            <p:cNvSpPr txBox="1">
              <a:spLocks noChangeArrowheads="1"/>
            </p:cNvSpPr>
            <p:nvPr/>
          </p:nvSpPr>
          <p:spPr bwMode="auto">
            <a:xfrm>
              <a:off x="3966448" y="1028580"/>
              <a:ext cx="1710452" cy="399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a:r>
                <a:rPr lang="en-US" altLang="en-US" sz="1996">
                  <a:latin typeface="Helvetica Neue Light" charset="0"/>
                </a:rPr>
                <a:t>Better Phone</a:t>
              </a:r>
            </a:p>
          </p:txBody>
        </p:sp>
        <p:pic>
          <p:nvPicPr>
            <p:cNvPr id="21515" name="Picture 23">
              <a:extLst>
                <a:ext uri="{FF2B5EF4-FFF2-40B4-BE49-F238E27FC236}">
                  <a16:creationId xmlns:a16="http://schemas.microsoft.com/office/drawing/2014/main" id="{9C28A52E-E40E-5705-D02A-A3B5C449F3C0}"/>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292600" y="1447800"/>
              <a:ext cx="1053959" cy="158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6" name="Picture 25">
              <a:extLst>
                <a:ext uri="{FF2B5EF4-FFF2-40B4-BE49-F238E27FC236}">
                  <a16:creationId xmlns:a16="http://schemas.microsoft.com/office/drawing/2014/main" id="{B3A9C7C9-4A42-36AD-0953-ACEFCE8DEF8E}"/>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126017" y="1447800"/>
              <a:ext cx="1535383" cy="1583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7" name="TextBox 26">
              <a:extLst>
                <a:ext uri="{FF2B5EF4-FFF2-40B4-BE49-F238E27FC236}">
                  <a16:creationId xmlns:a16="http://schemas.microsoft.com/office/drawing/2014/main" id="{6999C869-D84C-AB6F-2DB4-52E6E9287657}"/>
                </a:ext>
              </a:extLst>
            </p:cNvPr>
            <p:cNvSpPr txBox="1">
              <a:spLocks noChangeArrowheads="1"/>
            </p:cNvSpPr>
            <p:nvPr/>
          </p:nvSpPr>
          <p:spPr bwMode="auto">
            <a:xfrm>
              <a:off x="5600700" y="1047690"/>
              <a:ext cx="1447800" cy="399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a:r>
                <a:rPr lang="en-US" altLang="en-US" sz="1996">
                  <a:latin typeface="Helvetica Neue Light" charset="0"/>
                </a:rPr>
                <a:t>Better GPS</a:t>
              </a:r>
            </a:p>
          </p:txBody>
        </p:sp>
        <p:sp>
          <p:nvSpPr>
            <p:cNvPr id="21518" name="TextBox 27">
              <a:extLst>
                <a:ext uri="{FF2B5EF4-FFF2-40B4-BE49-F238E27FC236}">
                  <a16:creationId xmlns:a16="http://schemas.microsoft.com/office/drawing/2014/main" id="{EA749379-BE7A-DD97-C01A-F04533F7DBE6}"/>
                </a:ext>
              </a:extLst>
            </p:cNvPr>
            <p:cNvSpPr txBox="1">
              <a:spLocks noChangeArrowheads="1"/>
            </p:cNvSpPr>
            <p:nvPr/>
          </p:nvSpPr>
          <p:spPr bwMode="auto">
            <a:xfrm>
              <a:off x="6858000" y="1028580"/>
              <a:ext cx="2057400" cy="399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a:r>
                <a:rPr lang="en-US" altLang="en-US" sz="1996">
                  <a:latin typeface="Helvetica Neue Light" charset="0"/>
                </a:rPr>
                <a:t>Better Games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4D7419C-6683-FC4C-4DE6-FCCEAA923F61}"/>
              </a:ext>
            </a:extLst>
          </p:cNvPr>
          <p:cNvSpPr>
            <a:spLocks noGrp="1" noChangeArrowheads="1"/>
          </p:cNvSpPr>
          <p:nvPr>
            <p:ph type="title"/>
          </p:nvPr>
        </p:nvSpPr>
        <p:spPr>
          <a:xfrm>
            <a:off x="1980049" y="554460"/>
            <a:ext cx="8230464" cy="1143480"/>
          </a:xfrm>
        </p:spPr>
        <p:txBody>
          <a:bodyPr/>
          <a:lstStyle/>
          <a:p>
            <a:r>
              <a:rPr lang="en-US" altLang="en-US"/>
              <a:t>An Analogy</a:t>
            </a:r>
          </a:p>
        </p:txBody>
      </p:sp>
      <p:sp>
        <p:nvSpPr>
          <p:cNvPr id="23555" name="TextBox 4">
            <a:extLst>
              <a:ext uri="{FF2B5EF4-FFF2-40B4-BE49-F238E27FC236}">
                <a16:creationId xmlns:a16="http://schemas.microsoft.com/office/drawing/2014/main" id="{A30A9A9A-D63B-504E-42CF-B6160455AD87}"/>
              </a:ext>
            </a:extLst>
          </p:cNvPr>
          <p:cNvSpPr txBox="1">
            <a:spLocks noChangeArrowheads="1"/>
          </p:cNvSpPr>
          <p:nvPr/>
        </p:nvSpPr>
        <p:spPr bwMode="auto">
          <a:xfrm>
            <a:off x="1599849" y="4876352"/>
            <a:ext cx="2438176" cy="957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a:r>
              <a:rPr lang="en-US" altLang="en-US" sz="2812">
                <a:solidFill>
                  <a:srgbClr val="000000"/>
                </a:solidFill>
                <a:latin typeface="Helvetica Neue Light" charset="0"/>
              </a:rPr>
              <a:t>Batch processing</a:t>
            </a:r>
          </a:p>
        </p:txBody>
      </p:sp>
      <p:grpSp>
        <p:nvGrpSpPr>
          <p:cNvPr id="9" name="Group 8">
            <a:extLst>
              <a:ext uri="{FF2B5EF4-FFF2-40B4-BE49-F238E27FC236}">
                <a16:creationId xmlns:a16="http://schemas.microsoft.com/office/drawing/2014/main" id="{DD12646F-27DA-FD0B-7C46-116D6BA5176F}"/>
              </a:ext>
            </a:extLst>
          </p:cNvPr>
          <p:cNvGrpSpPr>
            <a:grpSpLocks/>
          </p:cNvGrpSpPr>
          <p:nvPr/>
        </p:nvGrpSpPr>
        <p:grpSpPr bwMode="auto">
          <a:xfrm>
            <a:off x="7619681" y="2240876"/>
            <a:ext cx="3041599" cy="3593993"/>
            <a:chOff x="6096001" y="2240697"/>
            <a:chExt cx="3040561" cy="3593906"/>
          </a:xfrm>
        </p:grpSpPr>
        <p:sp>
          <p:nvSpPr>
            <p:cNvPr id="23567" name="TextBox 6">
              <a:extLst>
                <a:ext uri="{FF2B5EF4-FFF2-40B4-BE49-F238E27FC236}">
                  <a16:creationId xmlns:a16="http://schemas.microsoft.com/office/drawing/2014/main" id="{12FAEE78-AE7A-CD36-F0CF-166D81FC7FB9}"/>
                </a:ext>
              </a:extLst>
            </p:cNvPr>
            <p:cNvSpPr txBox="1">
              <a:spLocks noChangeArrowheads="1"/>
            </p:cNvSpPr>
            <p:nvPr/>
          </p:nvSpPr>
          <p:spPr bwMode="auto">
            <a:xfrm>
              <a:off x="6858000" y="4876800"/>
              <a:ext cx="2278561" cy="957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a:r>
                <a:rPr lang="en-US" altLang="en-US" sz="2812">
                  <a:solidFill>
                    <a:srgbClr val="000000"/>
                  </a:solidFill>
                  <a:latin typeface="Helvetica Neue Light" charset="0"/>
                </a:rPr>
                <a:t>Unified</a:t>
              </a:r>
              <a:br>
                <a:rPr lang="en-US" altLang="en-US" sz="2812">
                  <a:solidFill>
                    <a:srgbClr val="000000"/>
                  </a:solidFill>
                  <a:latin typeface="Helvetica Neue Light" charset="0"/>
                </a:rPr>
              </a:br>
              <a:r>
                <a:rPr lang="en-US" altLang="en-US" sz="2812">
                  <a:solidFill>
                    <a:srgbClr val="000000"/>
                  </a:solidFill>
                  <a:latin typeface="Helvetica Neue Light" charset="0"/>
                </a:rPr>
                <a:t>system</a:t>
              </a:r>
            </a:p>
          </p:txBody>
        </p:sp>
        <p:sp>
          <p:nvSpPr>
            <p:cNvPr id="22" name="Right Arrow 21">
              <a:extLst>
                <a:ext uri="{FF2B5EF4-FFF2-40B4-BE49-F238E27FC236}">
                  <a16:creationId xmlns:a16="http://schemas.microsoft.com/office/drawing/2014/main" id="{A95275C7-2AC7-4456-8949-BFDCB84A2DEE}"/>
                </a:ext>
              </a:extLst>
            </p:cNvPr>
            <p:cNvSpPr/>
            <p:nvPr/>
          </p:nvSpPr>
          <p:spPr>
            <a:xfrm>
              <a:off x="6096001" y="2707295"/>
              <a:ext cx="761579" cy="802145"/>
            </a:xfrm>
            <a:prstGeom prst="rightArrow">
              <a:avLst>
                <a:gd name="adj1" fmla="val 43044"/>
                <a:gd name="adj2" fmla="val 50000"/>
              </a:avLst>
            </a:prstGeom>
            <a:solidFill>
              <a:schemeClr val="tx2"/>
            </a:solidFill>
            <a:ln>
              <a:noFill/>
              <a:headEnd type="none" w="med" len="med"/>
              <a:tailEnd type="none"/>
            </a:ln>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a:defRPr/>
              </a:pPr>
              <a:endParaRPr lang="en-US" altLang="en-US" sz="2812">
                <a:solidFill>
                  <a:schemeClr val="tx2"/>
                </a:solidFill>
                <a:latin typeface="Helvetica Neue Light" charset="0"/>
              </a:endParaRPr>
            </a:p>
          </p:txBody>
        </p:sp>
        <p:pic>
          <p:nvPicPr>
            <p:cNvPr id="23569" name="Picture 2">
              <a:extLst>
                <a:ext uri="{FF2B5EF4-FFF2-40B4-BE49-F238E27FC236}">
                  <a16:creationId xmlns:a16="http://schemas.microsoft.com/office/drawing/2014/main" id="{01BE9E02-1193-08C8-355D-4B2B8E1A318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90268" y="2240697"/>
              <a:ext cx="2346294" cy="1569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 name="Group 7">
            <a:extLst>
              <a:ext uri="{FF2B5EF4-FFF2-40B4-BE49-F238E27FC236}">
                <a16:creationId xmlns:a16="http://schemas.microsoft.com/office/drawing/2014/main" id="{83B061EB-96B7-7445-B51D-F362E872ECC8}"/>
              </a:ext>
            </a:extLst>
          </p:cNvPr>
          <p:cNvGrpSpPr>
            <a:grpSpLocks/>
          </p:cNvGrpSpPr>
          <p:nvPr/>
        </p:nvGrpSpPr>
        <p:grpSpPr bwMode="auto">
          <a:xfrm>
            <a:off x="4114353" y="1998930"/>
            <a:ext cx="3454922" cy="3836006"/>
            <a:chOff x="2590800" y="1998488"/>
            <a:chExt cx="3454400" cy="3836182"/>
          </a:xfrm>
        </p:grpSpPr>
        <p:sp>
          <p:nvSpPr>
            <p:cNvPr id="6" name="Right Arrow 5">
              <a:extLst>
                <a:ext uri="{FF2B5EF4-FFF2-40B4-BE49-F238E27FC236}">
                  <a16:creationId xmlns:a16="http://schemas.microsoft.com/office/drawing/2014/main" id="{48DDC15C-C9B8-4670-9056-218D3C9551E3}"/>
                </a:ext>
              </a:extLst>
            </p:cNvPr>
            <p:cNvSpPr/>
            <p:nvPr/>
          </p:nvSpPr>
          <p:spPr>
            <a:xfrm>
              <a:off x="2590800" y="2686912"/>
              <a:ext cx="761724" cy="800761"/>
            </a:xfrm>
            <a:prstGeom prst="rightArrow">
              <a:avLst>
                <a:gd name="adj1" fmla="val 43044"/>
                <a:gd name="adj2" fmla="val 50000"/>
              </a:avLst>
            </a:prstGeom>
            <a:solidFill>
              <a:schemeClr val="tx2"/>
            </a:solidFill>
            <a:ln>
              <a:noFill/>
              <a:headEnd type="none" w="med" len="med"/>
              <a:tailEnd type="none"/>
            </a:ln>
          </p:spPr>
          <p:style>
            <a:lnRef idx="2">
              <a:schemeClr val="accent4">
                <a:shade val="50000"/>
              </a:schemeClr>
            </a:lnRef>
            <a:fillRef idx="1">
              <a:schemeClr val="accent4"/>
            </a:fillRef>
            <a:effectRef idx="0">
              <a:schemeClr val="accent4"/>
            </a:effectRef>
            <a:fontRef idx="minor">
              <a:schemeClr val="lt1"/>
            </a:fontRef>
          </p:style>
          <p:txBody>
            <a:bodyPr anchor="ct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a:defRPr/>
              </a:pPr>
              <a:endParaRPr lang="en-US" altLang="en-US" sz="2812">
                <a:solidFill>
                  <a:schemeClr val="tx2"/>
                </a:solidFill>
                <a:latin typeface="Helvetica Neue Light" charset="0"/>
              </a:endParaRPr>
            </a:p>
          </p:txBody>
        </p:sp>
        <p:sp>
          <p:nvSpPr>
            <p:cNvPr id="23560" name="TextBox 11">
              <a:extLst>
                <a:ext uri="{FF2B5EF4-FFF2-40B4-BE49-F238E27FC236}">
                  <a16:creationId xmlns:a16="http://schemas.microsoft.com/office/drawing/2014/main" id="{F1431817-B9CB-0D1A-591B-3A7EA53A0509}"/>
                </a:ext>
              </a:extLst>
            </p:cNvPr>
            <p:cNvSpPr txBox="1">
              <a:spLocks noChangeArrowheads="1"/>
            </p:cNvSpPr>
            <p:nvPr/>
          </p:nvSpPr>
          <p:spPr bwMode="auto">
            <a:xfrm>
              <a:off x="3429000" y="4876800"/>
              <a:ext cx="2616200" cy="957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lgn="ctr"/>
              <a:r>
                <a:rPr lang="en-US" altLang="en-US" sz="2812">
                  <a:solidFill>
                    <a:srgbClr val="000000"/>
                  </a:solidFill>
                  <a:latin typeface="Helvetica Neue Light" charset="0"/>
                </a:rPr>
                <a:t>Specialized</a:t>
              </a:r>
            </a:p>
            <a:p>
              <a:pPr algn="ctr"/>
              <a:r>
                <a:rPr lang="en-US" altLang="en-US" sz="2812">
                  <a:solidFill>
                    <a:srgbClr val="000000"/>
                  </a:solidFill>
                  <a:latin typeface="Helvetica Neue Light" charset="0"/>
                </a:rPr>
                <a:t>systems</a:t>
              </a:r>
            </a:p>
          </p:txBody>
        </p:sp>
        <p:pic>
          <p:nvPicPr>
            <p:cNvPr id="23561" name="Picture 22">
              <a:extLst>
                <a:ext uri="{FF2B5EF4-FFF2-40B4-BE49-F238E27FC236}">
                  <a16:creationId xmlns:a16="http://schemas.microsoft.com/office/drawing/2014/main" id="{CC7CDAFF-9A56-7C33-1084-BF5EF80EF1F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11600" y="3965944"/>
              <a:ext cx="1447800" cy="606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2" name="Picture 23">
              <a:extLst>
                <a:ext uri="{FF2B5EF4-FFF2-40B4-BE49-F238E27FC236}">
                  <a16:creationId xmlns:a16="http://schemas.microsoft.com/office/drawing/2014/main" id="{C61B0D6F-EE1D-EF39-C6C4-4554ACDD48A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2670544"/>
              <a:ext cx="90805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3" name="Picture 30">
              <a:extLst>
                <a:ext uri="{FF2B5EF4-FFF2-40B4-BE49-F238E27FC236}">
                  <a16:creationId xmlns:a16="http://schemas.microsoft.com/office/drawing/2014/main" id="{ECF3A8C9-50AB-6DBF-734E-8AC704FB282D}"/>
                </a:ext>
              </a:extLst>
            </p:cNvPr>
            <p:cNvPicPr>
              <a:picLocks noChangeAspect="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0600" y="3429000"/>
              <a:ext cx="1016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4" name="Picture 9">
              <a:extLst>
                <a:ext uri="{FF2B5EF4-FFF2-40B4-BE49-F238E27FC236}">
                  <a16:creationId xmlns:a16="http://schemas.microsoft.com/office/drawing/2014/main" id="{F85B18B2-FF0D-0C85-C2BC-F2350A27FFFD}"/>
                </a:ext>
              </a:extLst>
            </p:cNvPr>
            <p:cNvPicPr>
              <a:picLocks noChangeAspect="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6000" y="2717800"/>
              <a:ext cx="1497263"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5" name="Picture 12">
              <a:extLst>
                <a:ext uri="{FF2B5EF4-FFF2-40B4-BE49-F238E27FC236}">
                  <a16:creationId xmlns:a16="http://schemas.microsoft.com/office/drawing/2014/main" id="{CBC33AF8-B97D-77D1-BFAD-A617CF096A0F}"/>
                </a:ext>
              </a:extLst>
            </p:cNvPr>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76350" y="3332323"/>
              <a:ext cx="1629050" cy="55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3">
              <a:extLst>
                <a:ext uri="{FF2B5EF4-FFF2-40B4-BE49-F238E27FC236}">
                  <a16:creationId xmlns:a16="http://schemas.microsoft.com/office/drawing/2014/main" id="{ADD6168E-B007-2FE3-54F3-96042D6B7F5E}"/>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94802" y="1998488"/>
              <a:ext cx="1943998" cy="59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3558" name="Picture 17">
            <a:extLst>
              <a:ext uri="{FF2B5EF4-FFF2-40B4-BE49-F238E27FC236}">
                <a16:creationId xmlns:a16="http://schemas.microsoft.com/office/drawing/2014/main" id="{FBD6FEA9-E613-40E0-F494-AF3BC6D9C75C}"/>
              </a:ext>
            </a:extLst>
          </p:cNvPr>
          <p:cNvPicPr>
            <a:picLocks noChangeAspect="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23521" y="2629717"/>
            <a:ext cx="2590832" cy="951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8B75E57-7E98-518A-A7DD-BE42FAF214AC}"/>
              </a:ext>
            </a:extLst>
          </p:cNvPr>
          <p:cNvSpPr>
            <a:spLocks noGrp="1" noChangeArrowheads="1"/>
          </p:cNvSpPr>
          <p:nvPr>
            <p:ph type="title"/>
          </p:nvPr>
        </p:nvSpPr>
        <p:spPr>
          <a:xfrm>
            <a:off x="1915242" y="750320"/>
            <a:ext cx="8459448" cy="1142039"/>
          </a:xfrm>
        </p:spPr>
        <p:txBody>
          <a:bodyPr/>
          <a:lstStyle/>
          <a:p>
            <a:r>
              <a:rPr lang="en-US" altLang="en-US" sz="4445"/>
              <a:t>Turning Data into Value, Examples</a:t>
            </a:r>
          </a:p>
        </p:txBody>
      </p:sp>
      <p:sp>
        <p:nvSpPr>
          <p:cNvPr id="3" name="Content Placeholder 2">
            <a:extLst>
              <a:ext uri="{FF2B5EF4-FFF2-40B4-BE49-F238E27FC236}">
                <a16:creationId xmlns:a16="http://schemas.microsoft.com/office/drawing/2014/main" id="{F97C9826-A9AB-AB79-DCA5-3FEA8B769D30}"/>
              </a:ext>
            </a:extLst>
          </p:cNvPr>
          <p:cNvSpPr>
            <a:spLocks noGrp="1" noChangeArrowheads="1"/>
          </p:cNvSpPr>
          <p:nvPr>
            <p:ph idx="1"/>
          </p:nvPr>
        </p:nvSpPr>
        <p:spPr>
          <a:xfrm>
            <a:off x="1850435" y="1991730"/>
            <a:ext cx="8458008" cy="4496152"/>
          </a:xfrm>
        </p:spPr>
        <p:txBody>
          <a:bodyPr>
            <a:normAutofit fontScale="92500"/>
          </a:bodyPr>
          <a:lstStyle/>
          <a:p>
            <a:r>
              <a:rPr lang="en-US" altLang="en-US" sz="2903"/>
              <a:t>Unify real-time and historical data analysis</a:t>
            </a:r>
          </a:p>
          <a:p>
            <a:pPr lvl="1"/>
            <a:r>
              <a:rPr lang="en-US" altLang="en-US" sz="2903"/>
              <a:t>Easier to build and maintain</a:t>
            </a:r>
          </a:p>
          <a:p>
            <a:pPr lvl="1"/>
            <a:r>
              <a:rPr lang="en-US" altLang="en-US" sz="2903"/>
              <a:t>Cheaper to operate</a:t>
            </a:r>
          </a:p>
          <a:p>
            <a:pPr lvl="1"/>
            <a:r>
              <a:rPr lang="en-US" altLang="en-US" sz="2903"/>
              <a:t>Easier to get insights, faster decisions</a:t>
            </a:r>
          </a:p>
          <a:p>
            <a:r>
              <a:rPr lang="en-US" altLang="en-US" sz="2903"/>
              <a:t>Unify streaming and machine-learning</a:t>
            </a:r>
          </a:p>
          <a:p>
            <a:pPr lvl="1"/>
            <a:r>
              <a:rPr lang="en-US" altLang="en-US" sz="2903"/>
              <a:t>Faster diagnosis, decisions (e.g., better ad targeting)</a:t>
            </a:r>
          </a:p>
          <a:p>
            <a:r>
              <a:rPr lang="en-US" altLang="en-US" sz="2903"/>
              <a:t>Unify graph processing and Extract Transform and Load (ETL)</a:t>
            </a:r>
          </a:p>
          <a:p>
            <a:pPr lvl="1"/>
            <a:r>
              <a:rPr lang="en-US" altLang="en-US" sz="2903"/>
              <a:t>Faster to get social network insights (e.g., improve user experience) </a:t>
            </a:r>
          </a:p>
          <a:p>
            <a:endParaRPr lang="en-US" altLang="en-US" sz="2903"/>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E879C2EB-8352-C44C-04E5-EA1AED57B07F}"/>
              </a:ext>
            </a:extLst>
          </p:cNvPr>
          <p:cNvSpPr>
            <a:spLocks noGrp="1" noChangeArrowheads="1"/>
          </p:cNvSpPr>
          <p:nvPr>
            <p:ph type="title"/>
          </p:nvPr>
        </p:nvSpPr>
        <p:spPr>
          <a:xfrm>
            <a:off x="2175910" y="881373"/>
            <a:ext cx="8141174" cy="691273"/>
          </a:xfrm>
        </p:spPr>
        <p:txBody>
          <a:bodyPr/>
          <a:lstStyle/>
          <a:p>
            <a:r>
              <a:rPr lang="en-US" altLang="en-US" sz="2540"/>
              <a:t>Graph Processing and ETL</a:t>
            </a:r>
          </a:p>
        </p:txBody>
      </p:sp>
      <p:sp>
        <p:nvSpPr>
          <p:cNvPr id="27651" name="Content Placeholder 2">
            <a:extLst>
              <a:ext uri="{FF2B5EF4-FFF2-40B4-BE49-F238E27FC236}">
                <a16:creationId xmlns:a16="http://schemas.microsoft.com/office/drawing/2014/main" id="{83B8D77A-B0E3-6F05-CCDE-897DC33B62A5}"/>
              </a:ext>
            </a:extLst>
          </p:cNvPr>
          <p:cNvSpPr>
            <a:spLocks noGrp="1" noChangeArrowheads="1"/>
          </p:cNvSpPr>
          <p:nvPr>
            <p:ph idx="1"/>
          </p:nvPr>
        </p:nvSpPr>
        <p:spPr/>
        <p:txBody>
          <a:bodyPr/>
          <a:lstStyle/>
          <a:p>
            <a:r>
              <a:rPr lang="en-US" altLang="en-US" sz="2177"/>
              <a:t>Imagine you are trying to do some graph analytics on Wikipedia data.</a:t>
            </a:r>
          </a:p>
          <a:p>
            <a:r>
              <a:rPr lang="en-US" altLang="en-US" sz="2177"/>
              <a:t>You need to a lot of ETL in order to get the data in the right format to be put into a graph engine</a:t>
            </a:r>
          </a:p>
          <a:p>
            <a:pPr lvl="1"/>
            <a:r>
              <a:rPr lang="en-US" altLang="en-US" sz="2177"/>
              <a:t>ETL: extract transform and load</a:t>
            </a:r>
          </a:p>
          <a:p>
            <a:r>
              <a:rPr lang="en-US" altLang="en-US" sz="2177"/>
              <a:t>In traditional Hadoop you need to create workflows like</a:t>
            </a:r>
          </a:p>
          <a:p>
            <a:pPr lvl="1"/>
            <a:r>
              <a:rPr lang="en-US" altLang="en-US" sz="2177"/>
              <a:t>Use MapReduce to do ETL</a:t>
            </a:r>
          </a:p>
          <a:p>
            <a:pPr lvl="1"/>
            <a:r>
              <a:rPr lang="en-US" altLang="en-US" sz="2177"/>
              <a:t>Run graph engine on the output of the MapReduce</a:t>
            </a:r>
          </a:p>
          <a:p>
            <a:r>
              <a:rPr lang="en-US" altLang="en-US" sz="2177"/>
              <a:t>In spark you can do everything together in the same script within minutes.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0A9D84A8-FD9B-A1EF-5EC9-D9CBBA16E7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85291" y="2081020"/>
            <a:ext cx="4098670" cy="165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itle 1">
            <a:extLst>
              <a:ext uri="{FF2B5EF4-FFF2-40B4-BE49-F238E27FC236}">
                <a16:creationId xmlns:a16="http://schemas.microsoft.com/office/drawing/2014/main" id="{F8283CA3-E811-A937-A80A-B54EB6A60AF3}"/>
              </a:ext>
            </a:extLst>
          </p:cNvPr>
          <p:cNvSpPr>
            <a:spLocks noGrp="1" noChangeArrowheads="1"/>
          </p:cNvSpPr>
          <p:nvPr>
            <p:ph type="title"/>
          </p:nvPr>
        </p:nvSpPr>
        <p:spPr>
          <a:xfrm>
            <a:off x="1980049" y="456529"/>
            <a:ext cx="8231904" cy="1143480"/>
          </a:xfrm>
        </p:spPr>
        <p:txBody>
          <a:bodyPr/>
          <a:lstStyle/>
          <a:p>
            <a:r>
              <a:rPr lang="en-US" altLang="en-US"/>
              <a:t>Spark Users</a:t>
            </a:r>
          </a:p>
        </p:txBody>
      </p:sp>
      <p:pic>
        <p:nvPicPr>
          <p:cNvPr id="28676" name="Picture 3">
            <a:extLst>
              <a:ext uri="{FF2B5EF4-FFF2-40B4-BE49-F238E27FC236}">
                <a16:creationId xmlns:a16="http://schemas.microsoft.com/office/drawing/2014/main" id="{F4F177DD-37F5-AA46-F304-578285424B9C}"/>
              </a:ext>
            </a:extLst>
          </p:cNvPr>
          <p:cNvPicPr>
            <a:picLocks noChangeAspect="1"/>
          </p:cNvPicPr>
          <p:nvPr/>
        </p:nvPicPr>
        <p:blipFill>
          <a:blip r:embed="rId3">
            <a:extLst>
              <a:ext uri="{28A0092B-C50C-407E-A947-70E740481C1C}">
                <a14:useLocalDpi xmlns:a14="http://schemas.microsoft.com/office/drawing/2010/main" val="0"/>
              </a:ext>
            </a:extLst>
          </a:blip>
          <a:srcRect r="48145"/>
          <a:stretch>
            <a:fillRect/>
          </a:stretch>
        </p:blipFill>
        <p:spPr bwMode="auto">
          <a:xfrm>
            <a:off x="2230635" y="2482821"/>
            <a:ext cx="3865366" cy="71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4">
            <a:extLst>
              <a:ext uri="{FF2B5EF4-FFF2-40B4-BE49-F238E27FC236}">
                <a16:creationId xmlns:a16="http://schemas.microsoft.com/office/drawing/2014/main" id="{D2210FA1-AA13-4C0E-B64E-C406C2B90DE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798260" y="3683907"/>
            <a:ext cx="2875981" cy="98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5">
            <a:extLst>
              <a:ext uri="{FF2B5EF4-FFF2-40B4-BE49-F238E27FC236}">
                <a16:creationId xmlns:a16="http://schemas.microsoft.com/office/drawing/2014/main" id="{64DAE12B-BE31-3CDB-F82E-345E87914C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36679" y="3941695"/>
            <a:ext cx="2648439" cy="558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6">
            <a:extLst>
              <a:ext uri="{FF2B5EF4-FFF2-40B4-BE49-F238E27FC236}">
                <a16:creationId xmlns:a16="http://schemas.microsoft.com/office/drawing/2014/main" id="{67A11AFB-5580-CA22-684B-27EE0E39023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86258" y="3614780"/>
            <a:ext cx="2901904" cy="95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7">
            <a:extLst>
              <a:ext uri="{FF2B5EF4-FFF2-40B4-BE49-F238E27FC236}">
                <a16:creationId xmlns:a16="http://schemas.microsoft.com/office/drawing/2014/main" id="{35C6FC8F-B31C-5545-63DB-07F4033DF274}"/>
              </a:ext>
            </a:extLst>
          </p:cNvPr>
          <p:cNvPicPr>
            <a:picLocks noChangeAspect="1"/>
          </p:cNvPicPr>
          <p:nvPr/>
        </p:nvPicPr>
        <p:blipFill>
          <a:blip r:embed="rId7">
            <a:extLst>
              <a:ext uri="{28A0092B-C50C-407E-A947-70E740481C1C}">
                <a14:useLocalDpi xmlns:a14="http://schemas.microsoft.com/office/drawing/2010/main" val="0"/>
              </a:ext>
            </a:extLst>
          </a:blip>
          <a:srcRect l="18365" t="26811" r="18823" b="28302"/>
          <a:stretch>
            <a:fillRect/>
          </a:stretch>
        </p:blipFill>
        <p:spPr bwMode="auto">
          <a:xfrm>
            <a:off x="8359919" y="5201827"/>
            <a:ext cx="1696498" cy="84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10">
            <a:extLst>
              <a:ext uri="{FF2B5EF4-FFF2-40B4-BE49-F238E27FC236}">
                <a16:creationId xmlns:a16="http://schemas.microsoft.com/office/drawing/2014/main" id="{91407B6F-1228-5DD4-E56D-3E919E065D0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116699" y="5249353"/>
            <a:ext cx="2906225" cy="79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2" name="Picture 12">
            <a:extLst>
              <a:ext uri="{FF2B5EF4-FFF2-40B4-BE49-F238E27FC236}">
                <a16:creationId xmlns:a16="http://schemas.microsoft.com/office/drawing/2014/main" id="{30488476-375B-0390-4472-82E4D3D38AD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981489" y="5298317"/>
            <a:ext cx="2658519" cy="80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6">
            <a:extLst>
              <a:ext uri="{FF2B5EF4-FFF2-40B4-BE49-F238E27FC236}">
                <a16:creationId xmlns:a16="http://schemas.microsoft.com/office/drawing/2014/main" id="{11BBC1EF-2263-36ED-16FA-BB7731D5E50D}"/>
              </a:ext>
            </a:extLst>
          </p:cNvPr>
          <p:cNvSpPr>
            <a:spLocks noGrp="1" noChangeArrowheads="1"/>
          </p:cNvSpPr>
          <p:nvPr>
            <p:ph type="title"/>
          </p:nvPr>
        </p:nvSpPr>
        <p:spPr>
          <a:xfrm>
            <a:off x="1980049" y="381642"/>
            <a:ext cx="8231904" cy="1142039"/>
          </a:xfrm>
        </p:spPr>
        <p:txBody>
          <a:bodyPr/>
          <a:lstStyle/>
          <a:p>
            <a:r>
              <a:rPr lang="en-US" altLang="en-US" sz="3266"/>
              <a:t>Popularity of Apache Spark</a:t>
            </a:r>
          </a:p>
        </p:txBody>
      </p:sp>
      <p:pic>
        <p:nvPicPr>
          <p:cNvPr id="29699" name="Picture 29">
            <a:extLst>
              <a:ext uri="{FF2B5EF4-FFF2-40B4-BE49-F238E27FC236}">
                <a16:creationId xmlns:a16="http://schemas.microsoft.com/office/drawing/2014/main" id="{3A418876-D913-1CD6-1E18-E678CF1FF0D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5760" y="2645559"/>
            <a:ext cx="1964366" cy="1964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4">
            <a:extLst>
              <a:ext uri="{FF2B5EF4-FFF2-40B4-BE49-F238E27FC236}">
                <a16:creationId xmlns:a16="http://schemas.microsoft.com/office/drawing/2014/main" id="{93313372-8B5D-109B-E108-547FFBFC801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5809" y="4259968"/>
            <a:ext cx="2091100" cy="347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8">
            <a:extLst>
              <a:ext uri="{FF2B5EF4-FFF2-40B4-BE49-F238E27FC236}">
                <a16:creationId xmlns:a16="http://schemas.microsoft.com/office/drawing/2014/main" id="{3BE62A66-55C0-E39E-93F1-AEA38C09FBD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56825" y="3449164"/>
            <a:ext cx="1970127" cy="544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10">
            <a:extLst>
              <a:ext uri="{FF2B5EF4-FFF2-40B4-BE49-F238E27FC236}">
                <a16:creationId xmlns:a16="http://schemas.microsoft.com/office/drawing/2014/main" id="{3002F797-36E8-3FAB-2423-7C398B71B36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89690" y="3251862"/>
            <a:ext cx="1038349" cy="92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1">
            <a:extLst>
              <a:ext uri="{FF2B5EF4-FFF2-40B4-BE49-F238E27FC236}">
                <a16:creationId xmlns:a16="http://schemas.microsoft.com/office/drawing/2014/main" id="{99E2D4EA-0984-005B-880F-54C490281A3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33980" y="3286426"/>
            <a:ext cx="813685" cy="78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12">
            <a:extLst>
              <a:ext uri="{FF2B5EF4-FFF2-40B4-BE49-F238E27FC236}">
                <a16:creationId xmlns:a16="http://schemas.microsoft.com/office/drawing/2014/main" id="{C6D90615-85F5-4428-3E38-E2E6C503E55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22546" y="4712175"/>
            <a:ext cx="1068592" cy="813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13">
            <a:extLst>
              <a:ext uri="{FF2B5EF4-FFF2-40B4-BE49-F238E27FC236}">
                <a16:creationId xmlns:a16="http://schemas.microsoft.com/office/drawing/2014/main" id="{387E2E00-A0C3-6655-1818-7F9D1734C7B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329306" y="4140435"/>
            <a:ext cx="1748344" cy="604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18">
            <a:extLst>
              <a:ext uri="{FF2B5EF4-FFF2-40B4-BE49-F238E27FC236}">
                <a16:creationId xmlns:a16="http://schemas.microsoft.com/office/drawing/2014/main" id="{AD792908-CB6A-8685-D44B-347753A20D5A}"/>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308773" y="4231165"/>
            <a:ext cx="1679216" cy="437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40">
            <a:extLst>
              <a:ext uri="{FF2B5EF4-FFF2-40B4-BE49-F238E27FC236}">
                <a16:creationId xmlns:a16="http://schemas.microsoft.com/office/drawing/2014/main" id="{CAE7713C-0A86-1951-DDDB-1B8B8B44006B}"/>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163688" y="3473646"/>
            <a:ext cx="2194790" cy="37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Picture 1">
            <a:extLst>
              <a:ext uri="{FF2B5EF4-FFF2-40B4-BE49-F238E27FC236}">
                <a16:creationId xmlns:a16="http://schemas.microsoft.com/office/drawing/2014/main" id="{4B80926E-3CA1-CF50-5C60-589CFB531C18}"/>
              </a:ext>
            </a:extLst>
          </p:cNvPr>
          <p:cNvPicPr>
            <a:picLocks noChangeAspect="1"/>
          </p:cNvPicPr>
          <p:nvPr/>
        </p:nvPicPr>
        <p:blipFill>
          <a:blip r:embed="rId12">
            <a:extLst>
              <a:ext uri="{28A0092B-C50C-407E-A947-70E740481C1C}">
                <a14:useLocalDpi xmlns:a14="http://schemas.microsoft.com/office/drawing/2010/main" val="0"/>
              </a:ext>
            </a:extLst>
          </a:blip>
          <a:srcRect b="1987"/>
          <a:stretch>
            <a:fillRect/>
          </a:stretch>
        </p:blipFill>
        <p:spPr bwMode="auto">
          <a:xfrm>
            <a:off x="5681238" y="4957002"/>
            <a:ext cx="2299921" cy="36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9" name="Picture 19">
            <a:extLst>
              <a:ext uri="{FF2B5EF4-FFF2-40B4-BE49-F238E27FC236}">
                <a16:creationId xmlns:a16="http://schemas.microsoft.com/office/drawing/2014/main" id="{04AE6A34-9A5F-716E-7D3B-AE547A25760F}"/>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8370000" y="4257087"/>
            <a:ext cx="1782907" cy="318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0" name="Picture 5">
            <a:extLst>
              <a:ext uri="{FF2B5EF4-FFF2-40B4-BE49-F238E27FC236}">
                <a16:creationId xmlns:a16="http://schemas.microsoft.com/office/drawing/2014/main" id="{9253E3B6-3164-3D06-9E99-F0D29A84B9E4}"/>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8213023" y="4794265"/>
            <a:ext cx="2003250" cy="63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1" name="Content Placeholder 2">
            <a:extLst>
              <a:ext uri="{FF2B5EF4-FFF2-40B4-BE49-F238E27FC236}">
                <a16:creationId xmlns:a16="http://schemas.microsoft.com/office/drawing/2014/main" id="{0B228E68-6907-F87B-2203-DAFA385A7773}"/>
              </a:ext>
            </a:extLst>
          </p:cNvPr>
          <p:cNvSpPr>
            <a:spLocks noGrp="1" noChangeArrowheads="1"/>
          </p:cNvSpPr>
          <p:nvPr>
            <p:ph idx="1"/>
          </p:nvPr>
        </p:nvSpPr>
        <p:spPr>
          <a:xfrm>
            <a:off x="2207593" y="1504959"/>
            <a:ext cx="8231904" cy="1630251"/>
          </a:xfrm>
        </p:spPr>
        <p:txBody>
          <a:bodyPr/>
          <a:lstStyle/>
          <a:p>
            <a:pPr>
              <a:lnSpc>
                <a:spcPct val="100000"/>
              </a:lnSpc>
            </a:pPr>
            <a:r>
              <a:rPr lang="en-US" altLang="en-US" sz="2177"/>
              <a:t>More than 3000 companies using Apache Spark</a:t>
            </a:r>
          </a:p>
          <a:p>
            <a:pPr>
              <a:lnSpc>
                <a:spcPct val="100000"/>
              </a:lnSpc>
            </a:pPr>
            <a:r>
              <a:rPr lang="en-US" altLang="en-US" sz="2177"/>
              <a:t>Spark had more than 1000 contributors in 2015</a:t>
            </a:r>
          </a:p>
          <a:p>
            <a:pPr lvl="1">
              <a:lnSpc>
                <a:spcPct val="100000"/>
              </a:lnSpc>
            </a:pPr>
            <a:r>
              <a:rPr lang="en-US" altLang="en-US" sz="2177"/>
              <a:t>one of the most active projects in the Apache Software Foundation</a:t>
            </a:r>
          </a:p>
          <a:p>
            <a:pPr>
              <a:lnSpc>
                <a:spcPct val="110000"/>
              </a:lnSpc>
              <a:spcBef>
                <a:spcPts val="1599"/>
              </a:spcBef>
            </a:pPr>
            <a:endParaRPr lang="en-US" altLang="en-US" sz="2177"/>
          </a:p>
        </p:txBody>
      </p:sp>
      <p:pic>
        <p:nvPicPr>
          <p:cNvPr id="29712" name="Picture 4">
            <a:extLst>
              <a:ext uri="{FF2B5EF4-FFF2-40B4-BE49-F238E27FC236}">
                <a16:creationId xmlns:a16="http://schemas.microsoft.com/office/drawing/2014/main" id="{83A2E258-51EA-06F6-B2C9-03F521592145}"/>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784189" y="5023248"/>
            <a:ext cx="2410813" cy="254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3" name="Picture 19" descr="Image result for telstra">
            <a:extLst>
              <a:ext uri="{FF2B5EF4-FFF2-40B4-BE49-F238E27FC236}">
                <a16:creationId xmlns:a16="http://schemas.microsoft.com/office/drawing/2014/main" id="{41512ACE-3CBB-8AC4-7FD8-169C4D5064C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t="30188" b="36078"/>
          <a:stretch>
            <a:fillRect/>
          </a:stretch>
        </p:blipFill>
        <p:spPr bwMode="auto">
          <a:xfrm>
            <a:off x="2093820" y="5583468"/>
            <a:ext cx="2328725" cy="78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4" name="Picture 21" descr="Image result for IBM">
            <a:extLst>
              <a:ext uri="{FF2B5EF4-FFF2-40B4-BE49-F238E27FC236}">
                <a16:creationId xmlns:a16="http://schemas.microsoft.com/office/drawing/2014/main" id="{87161624-9939-BD50-DD9F-D49A0C63875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14447" y="5036210"/>
            <a:ext cx="1866436" cy="186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05C277C-2CB1-71CC-26BE-6702FBCA48C9}"/>
              </a:ext>
            </a:extLst>
          </p:cNvPr>
          <p:cNvSpPr>
            <a:spLocks noGrp="1" noChangeArrowheads="1"/>
          </p:cNvSpPr>
          <p:nvPr>
            <p:ph type="title"/>
          </p:nvPr>
        </p:nvSpPr>
        <p:spPr/>
        <p:txBody>
          <a:bodyPr/>
          <a:lstStyle/>
          <a:p>
            <a:r>
              <a:rPr lang="en-US" altLang="en-US"/>
              <a:t>Spark Motviation</a:t>
            </a:r>
          </a:p>
        </p:txBody>
      </p:sp>
      <p:sp>
        <p:nvSpPr>
          <p:cNvPr id="3" name="Content Placeholder 2">
            <a:extLst>
              <a:ext uri="{FF2B5EF4-FFF2-40B4-BE49-F238E27FC236}">
                <a16:creationId xmlns:a16="http://schemas.microsoft.com/office/drawing/2014/main" id="{ED62AA65-DDA8-ABB3-5C67-097B9CAA2645}"/>
              </a:ext>
            </a:extLst>
          </p:cNvPr>
          <p:cNvSpPr>
            <a:spLocks noGrp="1" noChangeArrowheads="1"/>
          </p:cNvSpPr>
          <p:nvPr>
            <p:ph idx="1"/>
          </p:nvPr>
        </p:nvSpPr>
        <p:spPr/>
        <p:txBody>
          <a:bodyPr/>
          <a:lstStyle/>
          <a:p>
            <a:r>
              <a:rPr lang="en-US" altLang="en-US" sz="2903"/>
              <a:t>MapReduce greatly simplified big data analysis</a:t>
            </a:r>
          </a:p>
          <a:p>
            <a:r>
              <a:rPr lang="en-US" altLang="en-US" sz="2903"/>
              <a:t>But as soon as it got popular, users wanted more:</a:t>
            </a:r>
          </a:p>
          <a:p>
            <a:pPr lvl="1"/>
            <a:r>
              <a:rPr lang="en-US" altLang="en-US" sz="2903"/>
              <a:t>More </a:t>
            </a:r>
            <a:r>
              <a:rPr lang="en-US" altLang="en-US" sz="2903" b="1"/>
              <a:t>complex</a:t>
            </a:r>
            <a:r>
              <a:rPr lang="en-US" altLang="en-US" sz="2903"/>
              <a:t>, </a:t>
            </a:r>
            <a:r>
              <a:rPr lang="en-US" altLang="en-US" sz="2903">
                <a:solidFill>
                  <a:srgbClr val="FF0000"/>
                </a:solidFill>
              </a:rPr>
              <a:t>multi-stage applications </a:t>
            </a:r>
            <a:r>
              <a:rPr lang="en-US" altLang="en-US" sz="2903"/>
              <a:t>(e.g.</a:t>
            </a:r>
            <a:br>
              <a:rPr lang="en-US" altLang="en-US" sz="2903"/>
            </a:br>
            <a:r>
              <a:rPr lang="en-US" altLang="en-US" sz="2903"/>
              <a:t>iterative graph algorithms and machine learning)</a:t>
            </a:r>
          </a:p>
          <a:p>
            <a:pPr lvl="1"/>
            <a:r>
              <a:rPr lang="en-US" altLang="en-US" sz="2903"/>
              <a:t>More </a:t>
            </a:r>
            <a:r>
              <a:rPr lang="en-US" altLang="en-US" sz="2903" b="1"/>
              <a:t>interactive</a:t>
            </a:r>
            <a:r>
              <a:rPr lang="en-US" altLang="en-US" sz="2903"/>
              <a:t> ad-hoc queries</a:t>
            </a:r>
          </a:p>
          <a:p>
            <a:r>
              <a:rPr lang="en-US" altLang="en-US" sz="2903"/>
              <a:t>Both multi-stage and interactive apps require faster </a:t>
            </a:r>
            <a:r>
              <a:rPr lang="en-US" altLang="en-US" sz="2903" b="1"/>
              <a:t>data sharing </a:t>
            </a:r>
            <a:r>
              <a:rPr lang="en-US" altLang="en-US" sz="2903"/>
              <a:t>across parallel jobs</a:t>
            </a:r>
          </a:p>
          <a:p>
            <a:endParaRPr lang="en-US" altLang="en-US" sz="2903"/>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B412F08-136C-CEA2-0B2C-D53745923A7C}"/>
              </a:ext>
            </a:extLst>
          </p:cNvPr>
          <p:cNvSpPr>
            <a:spLocks noGrp="1" noChangeArrowheads="1"/>
          </p:cNvSpPr>
          <p:nvPr>
            <p:ph type="title"/>
          </p:nvPr>
        </p:nvSpPr>
        <p:spPr>
          <a:xfrm>
            <a:off x="2135586" y="554459"/>
            <a:ext cx="8141174" cy="691273"/>
          </a:xfrm>
        </p:spPr>
        <p:txBody>
          <a:bodyPr>
            <a:normAutofit fontScale="90000"/>
          </a:bodyPr>
          <a:lstStyle/>
          <a:p>
            <a:r>
              <a:rPr lang="en-US" altLang="en-US"/>
              <a:t>Project History</a:t>
            </a:r>
          </a:p>
        </p:txBody>
      </p:sp>
      <p:sp>
        <p:nvSpPr>
          <p:cNvPr id="5" name="Rectangle 4">
            <a:extLst>
              <a:ext uri="{FF2B5EF4-FFF2-40B4-BE49-F238E27FC236}">
                <a16:creationId xmlns:a16="http://schemas.microsoft.com/office/drawing/2014/main" id="{580F5D03-1925-5523-2C23-342139307772}"/>
              </a:ext>
            </a:extLst>
          </p:cNvPr>
          <p:cNvSpPr>
            <a:spLocks noChangeArrowheads="1"/>
          </p:cNvSpPr>
          <p:nvPr/>
        </p:nvSpPr>
        <p:spPr bwMode="auto">
          <a:xfrm>
            <a:off x="2135586" y="1273095"/>
            <a:ext cx="8165657" cy="555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893" tIns="41446" rIns="82893" bIns="41446">
            <a:spAutoFit/>
          </a:bodyPr>
          <a:lstStyle>
            <a:lvl1pPr marL="455613" indent="-455613">
              <a:defRPr sz="2400">
                <a:solidFill>
                  <a:schemeClr val="bg1"/>
                </a:solidFill>
                <a:latin typeface="Times New Roman" panose="02020603050405020304" pitchFamily="18" charset="0"/>
                <a:ea typeface="MS PGothic" panose="020B0600070205080204" pitchFamily="34" charset="-128"/>
              </a:defRPr>
            </a:lvl1pPr>
            <a:lvl2pPr marL="912813" indent="-455613">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buFont typeface="Arial" panose="020B0604020202020204" pitchFamily="34" charset="0"/>
              <a:buChar char="•"/>
            </a:pPr>
            <a:r>
              <a:rPr lang="en-US" altLang="en-US" sz="2540">
                <a:solidFill>
                  <a:schemeClr val="tx1"/>
                </a:solidFill>
              </a:rPr>
              <a:t>Spark built by the students of the Berkely AMP Lab</a:t>
            </a:r>
          </a:p>
          <a:p>
            <a:pPr>
              <a:buFont typeface="Arial" panose="020B0604020202020204" pitchFamily="34" charset="0"/>
              <a:buChar char="•"/>
            </a:pPr>
            <a:r>
              <a:rPr lang="en-US" altLang="en-US" sz="2540">
                <a:solidFill>
                  <a:schemeClr val="tx1"/>
                </a:solidFill>
              </a:rPr>
              <a:t>Spark project started in 2009, open sourced 2010</a:t>
            </a:r>
          </a:p>
          <a:p>
            <a:pPr>
              <a:buFont typeface="Arial" panose="020B0604020202020204" pitchFamily="34" charset="0"/>
              <a:buChar char="•"/>
            </a:pPr>
            <a:r>
              <a:rPr lang="en-US" altLang="en-US" sz="2540">
                <a:solidFill>
                  <a:schemeClr val="tx1"/>
                </a:solidFill>
              </a:rPr>
              <a:t>Shark started summer 2011, alpha April 2012</a:t>
            </a:r>
          </a:p>
          <a:p>
            <a:pPr>
              <a:buFont typeface="Arial" panose="020B0604020202020204" pitchFamily="34" charset="0"/>
              <a:buChar char="•"/>
            </a:pPr>
            <a:r>
              <a:rPr lang="en-US" altLang="en-US" sz="2540">
                <a:solidFill>
                  <a:schemeClr val="tx1"/>
                </a:solidFill>
              </a:rPr>
              <a:t>In use at Berkeley, Princeton, Klout, Foursquare, Conviva, Quantifind, Yahoo! Research &amp; others</a:t>
            </a:r>
          </a:p>
          <a:p>
            <a:pPr>
              <a:buFont typeface="Arial" panose="020B0604020202020204" pitchFamily="34" charset="0"/>
              <a:buChar char="•"/>
            </a:pPr>
            <a:r>
              <a:rPr lang="en-US" altLang="en-US" sz="2540">
                <a:solidFill>
                  <a:schemeClr val="tx1"/>
                </a:solidFill>
              </a:rPr>
              <a:t>In 2013, the project was donated to the Apache Software Foundation and switched its license to Apache 2.0.</a:t>
            </a:r>
          </a:p>
          <a:p>
            <a:pPr>
              <a:buFont typeface="Arial" panose="020B0604020202020204" pitchFamily="34" charset="0"/>
              <a:buChar char="•"/>
            </a:pPr>
            <a:r>
              <a:rPr lang="en-US" altLang="en-US" sz="2540">
                <a:solidFill>
                  <a:schemeClr val="tx1"/>
                </a:solidFill>
              </a:rPr>
              <a:t>In February 2014, Spark became a Top-Level Apache Project</a:t>
            </a:r>
          </a:p>
          <a:p>
            <a:pPr>
              <a:buFont typeface="Arial" panose="020B0604020202020204" pitchFamily="34" charset="0"/>
              <a:buChar char="•"/>
            </a:pPr>
            <a:r>
              <a:rPr lang="en-US" altLang="en-US" sz="2540">
                <a:solidFill>
                  <a:schemeClr val="tx1"/>
                </a:solidFill>
              </a:rPr>
              <a:t>In June 2015</a:t>
            </a:r>
          </a:p>
          <a:p>
            <a:pPr lvl="1">
              <a:buFont typeface="Arial" panose="020B0604020202020204" pitchFamily="34" charset="0"/>
              <a:buChar char="•"/>
            </a:pPr>
            <a:r>
              <a:rPr lang="en-US" altLang="en-US" sz="2540">
                <a:solidFill>
                  <a:schemeClr val="tx1"/>
                </a:solidFill>
              </a:rPr>
              <a:t>IBM announced it would put 3500 IBM researchers and developers to work on Spark-related projects</a:t>
            </a:r>
          </a:p>
          <a:p>
            <a:pPr lvl="1">
              <a:buFont typeface="Arial" panose="020B0604020202020204" pitchFamily="34" charset="0"/>
              <a:buChar char="•"/>
            </a:pPr>
            <a:r>
              <a:rPr lang="en-US" altLang="en-US" sz="2540">
                <a:solidFill>
                  <a:schemeClr val="tx1"/>
                </a:solidFill>
              </a:rPr>
              <a:t>IBM will educate more than 1 million data scientists and data engineers on Spark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B9ECD34-E58E-47BC-AF01-FD77B297F5F7}"/>
              </a:ext>
            </a:extLst>
          </p:cNvPr>
          <p:cNvSpPr>
            <a:spLocks noGrp="1" noChangeArrowheads="1"/>
          </p:cNvSpPr>
          <p:nvPr>
            <p:ph type="title"/>
          </p:nvPr>
        </p:nvSpPr>
        <p:spPr>
          <a:xfrm>
            <a:off x="2175910" y="620706"/>
            <a:ext cx="8141174" cy="691273"/>
          </a:xfrm>
        </p:spPr>
        <p:txBody>
          <a:bodyPr/>
          <a:lstStyle/>
          <a:p>
            <a:r>
              <a:rPr lang="en-US" altLang="en-US" sz="2903"/>
              <a:t>References for More Detail</a:t>
            </a:r>
          </a:p>
        </p:txBody>
      </p:sp>
      <p:sp>
        <p:nvSpPr>
          <p:cNvPr id="32771" name="Content Placeholder 2">
            <a:extLst>
              <a:ext uri="{FF2B5EF4-FFF2-40B4-BE49-F238E27FC236}">
                <a16:creationId xmlns:a16="http://schemas.microsoft.com/office/drawing/2014/main" id="{E9D2FC2A-FE30-E433-2EE3-953E92434F10}"/>
              </a:ext>
            </a:extLst>
          </p:cNvPr>
          <p:cNvSpPr>
            <a:spLocks noGrp="1" noChangeArrowheads="1"/>
          </p:cNvSpPr>
          <p:nvPr>
            <p:ph idx="1"/>
          </p:nvPr>
        </p:nvSpPr>
        <p:spPr>
          <a:xfrm>
            <a:off x="1915242" y="1337902"/>
            <a:ext cx="8639467" cy="4922437"/>
          </a:xfrm>
        </p:spPr>
        <p:txBody>
          <a:bodyPr>
            <a:normAutofit fontScale="92500" lnSpcReduction="10000"/>
          </a:bodyPr>
          <a:lstStyle/>
          <a:p>
            <a:r>
              <a:rPr lang="en-US" altLang="en-US" sz="2177"/>
              <a:t>Due to time constraints I can only only give a relatively brief description of spark.</a:t>
            </a:r>
          </a:p>
          <a:p>
            <a:r>
              <a:rPr lang="en-US" altLang="en-US" sz="2177"/>
              <a:t>To write high performing spark code you should know more</a:t>
            </a:r>
          </a:p>
          <a:p>
            <a:r>
              <a:rPr lang="en-US" altLang="en-US" sz="2177"/>
              <a:t>Watch these videos</a:t>
            </a:r>
          </a:p>
          <a:p>
            <a:pPr lvl="1"/>
            <a:r>
              <a:rPr lang="en-US" altLang="en-US" sz="2177"/>
              <a:t>Spark Programming</a:t>
            </a:r>
          </a:p>
          <a:p>
            <a:pPr lvl="2"/>
            <a:r>
              <a:rPr lang="en-US" altLang="en-US" sz="2177"/>
              <a:t>http://www.youtube.com/watch?v=7k4yDKBYOcw</a:t>
            </a:r>
          </a:p>
          <a:p>
            <a:pPr lvl="2"/>
            <a:r>
              <a:rPr lang="en-US" altLang="en-US" sz="2177"/>
              <a:t>http://www.youtube.com/watch?v=w0Tisli7zn4</a:t>
            </a:r>
          </a:p>
          <a:p>
            <a:pPr lvl="1"/>
            <a:r>
              <a:rPr lang="en-US" altLang="en-US" sz="2177"/>
              <a:t>Shark</a:t>
            </a:r>
          </a:p>
          <a:p>
            <a:pPr lvl="2"/>
            <a:r>
              <a:rPr lang="en-US" altLang="en-US" sz="2177"/>
              <a:t>http://www.youtube.com/watch?v=qSQDpSSafmg</a:t>
            </a:r>
          </a:p>
          <a:p>
            <a:pPr lvl="1"/>
            <a:r>
              <a:rPr lang="en-US" altLang="en-US" sz="2177"/>
              <a:t>Spark streaming</a:t>
            </a:r>
          </a:p>
          <a:p>
            <a:pPr lvl="2"/>
            <a:r>
              <a:rPr lang="en-US" altLang="en-US" sz="2177"/>
              <a:t>http://www.youtube.com/watch?v=g171ndOHgJ0</a:t>
            </a:r>
          </a:p>
          <a:p>
            <a:pPr lvl="1"/>
            <a:r>
              <a:rPr lang="en-US" altLang="en-US" sz="2177"/>
              <a:t>Understanding performance bottlenecks in spark</a:t>
            </a:r>
          </a:p>
          <a:p>
            <a:pPr lvl="2"/>
            <a:r>
              <a:rPr lang="en-US" altLang="en-US" sz="2177"/>
              <a:t>http://www.youtube.com/watch?v=NXp3oJHNM7E</a:t>
            </a:r>
          </a:p>
          <a:p>
            <a:pPr lvl="1"/>
            <a:r>
              <a:rPr lang="en-US" altLang="en-US" sz="2177"/>
              <a:t>Scala</a:t>
            </a:r>
          </a:p>
          <a:p>
            <a:pPr lvl="2"/>
            <a:r>
              <a:rPr lang="en-US" altLang="en-US" sz="2177"/>
              <a:t>http://www.youtube.com/watch?v=_qRYOayG9SM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4720E53-768A-2269-CE8F-00CB5A32C1A1}"/>
              </a:ext>
            </a:extLst>
          </p:cNvPr>
          <p:cNvSpPr>
            <a:spLocks noGrp="1" noChangeArrowheads="1"/>
          </p:cNvSpPr>
          <p:nvPr>
            <p:ph type="title"/>
          </p:nvPr>
        </p:nvSpPr>
        <p:spPr>
          <a:xfrm>
            <a:off x="2175910" y="620706"/>
            <a:ext cx="8141174" cy="691273"/>
          </a:xfrm>
        </p:spPr>
        <p:txBody>
          <a:bodyPr>
            <a:normAutofit fontScale="90000"/>
          </a:bodyPr>
          <a:lstStyle/>
          <a:p>
            <a:r>
              <a:rPr lang="en-US" altLang="en-US"/>
              <a:t>Spark Motivation</a:t>
            </a:r>
          </a:p>
        </p:txBody>
      </p:sp>
      <p:sp>
        <p:nvSpPr>
          <p:cNvPr id="3" name="Content Placeholder 2">
            <a:extLst>
              <a:ext uri="{FF2B5EF4-FFF2-40B4-BE49-F238E27FC236}">
                <a16:creationId xmlns:a16="http://schemas.microsoft.com/office/drawing/2014/main" id="{82151218-AB01-0993-74F5-C4D3F405C436}"/>
              </a:ext>
            </a:extLst>
          </p:cNvPr>
          <p:cNvSpPr>
            <a:spLocks noGrp="1" noChangeArrowheads="1"/>
          </p:cNvSpPr>
          <p:nvPr>
            <p:ph idx="1"/>
          </p:nvPr>
        </p:nvSpPr>
        <p:spPr>
          <a:xfrm>
            <a:off x="1850435" y="1339341"/>
            <a:ext cx="8639467" cy="4922437"/>
          </a:xfrm>
        </p:spPr>
        <p:txBody>
          <a:bodyPr>
            <a:normAutofit lnSpcReduction="10000"/>
          </a:bodyPr>
          <a:lstStyle/>
          <a:p>
            <a:r>
              <a:rPr lang="en-US" altLang="en-US" sz="2540"/>
              <a:t>As we saw in the PageRank example, MapReduce performs very poorly when the program contains </a:t>
            </a:r>
            <a:r>
              <a:rPr lang="en-US" altLang="en-US" sz="2540">
                <a:solidFill>
                  <a:srgbClr val="FF0000"/>
                </a:solidFill>
              </a:rPr>
              <a:t>multiple iterations</a:t>
            </a:r>
          </a:p>
          <a:p>
            <a:pPr lvl="1"/>
            <a:r>
              <a:rPr lang="en-US" altLang="en-US" sz="2540"/>
              <a:t>This is because the data needed to be stored on disk at the end of reduce and loaded again at the beginning of the next map.</a:t>
            </a:r>
          </a:p>
          <a:p>
            <a:pPr lvl="1"/>
            <a:r>
              <a:rPr lang="en-US" altLang="en-US" sz="2540"/>
              <a:t>There are also structures like the graph structure which never changes but we still had to read it at the beginning of every map.</a:t>
            </a:r>
          </a:p>
          <a:p>
            <a:r>
              <a:rPr lang="en-US" altLang="en-US" sz="2540"/>
              <a:t>Pregel solved this problem for graph problems</a:t>
            </a:r>
          </a:p>
          <a:p>
            <a:r>
              <a:rPr lang="en-US" altLang="en-US" sz="2540"/>
              <a:t>But what about other types of iterative problems which are not graph related?</a:t>
            </a:r>
          </a:p>
          <a:p>
            <a:pPr lvl="1"/>
            <a:r>
              <a:rPr lang="en-US" altLang="en-US" sz="2540"/>
              <a:t>For example most machine learning algorithms are iterative.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6DA3296-BFA7-B33B-394A-C4B715DACEE1}"/>
              </a:ext>
            </a:extLst>
          </p:cNvPr>
          <p:cNvSpPr>
            <a:spLocks noGrp="1" noChangeArrowheads="1"/>
          </p:cNvSpPr>
          <p:nvPr>
            <p:ph type="title"/>
          </p:nvPr>
        </p:nvSpPr>
        <p:spPr>
          <a:xfrm>
            <a:off x="2111102" y="881373"/>
            <a:ext cx="8141175" cy="691273"/>
          </a:xfrm>
        </p:spPr>
        <p:txBody>
          <a:bodyPr>
            <a:normAutofit fontScale="90000"/>
          </a:bodyPr>
          <a:lstStyle/>
          <a:p>
            <a:r>
              <a:rPr lang="en-US" altLang="en-US"/>
              <a:t>Spark is a General Framework</a:t>
            </a:r>
          </a:p>
        </p:txBody>
      </p:sp>
      <p:sp>
        <p:nvSpPr>
          <p:cNvPr id="3" name="Content Placeholder 2">
            <a:extLst>
              <a:ext uri="{FF2B5EF4-FFF2-40B4-BE49-F238E27FC236}">
                <a16:creationId xmlns:a16="http://schemas.microsoft.com/office/drawing/2014/main" id="{4D098BE4-EA53-F74D-E0EC-156C82E8EE19}"/>
              </a:ext>
            </a:extLst>
          </p:cNvPr>
          <p:cNvSpPr>
            <a:spLocks noGrp="1" noChangeArrowheads="1"/>
          </p:cNvSpPr>
          <p:nvPr>
            <p:ph idx="1"/>
          </p:nvPr>
        </p:nvSpPr>
        <p:spPr>
          <a:xfrm>
            <a:off x="1784188" y="1860676"/>
            <a:ext cx="8639467" cy="4922437"/>
          </a:xfrm>
        </p:spPr>
        <p:txBody>
          <a:bodyPr>
            <a:normAutofit lnSpcReduction="10000"/>
          </a:bodyPr>
          <a:lstStyle/>
          <a:p>
            <a:r>
              <a:rPr lang="en-US" altLang="en-US" sz="2540"/>
              <a:t>General framework that is low enough level that it can be used to replace all other frameworks.</a:t>
            </a:r>
          </a:p>
          <a:p>
            <a:pPr lvl="1"/>
            <a:r>
              <a:rPr lang="en-US" altLang="en-US" sz="2540"/>
              <a:t>MapReduce, Pregel, Storm, Hive, Pig, etc.</a:t>
            </a:r>
          </a:p>
          <a:p>
            <a:r>
              <a:rPr lang="en-US" altLang="en-US" sz="2540"/>
              <a:t>It’s main advantage is that it allows iterative programs to take advantage of </a:t>
            </a:r>
            <a:r>
              <a:rPr lang="en-US" altLang="en-US" sz="2540">
                <a:solidFill>
                  <a:srgbClr val="FF0000"/>
                </a:solidFill>
              </a:rPr>
              <a:t>data caching</a:t>
            </a:r>
            <a:r>
              <a:rPr lang="en-US" altLang="en-US" sz="2540"/>
              <a:t>.</a:t>
            </a:r>
          </a:p>
          <a:p>
            <a:pPr lvl="1"/>
            <a:r>
              <a:rPr lang="en-US" altLang="en-US" sz="2540"/>
              <a:t>The data at the end of one iteration will be kept in RAM and passed directly to the next iteration without going to disk.</a:t>
            </a:r>
          </a:p>
          <a:p>
            <a:pPr lvl="1"/>
            <a:r>
              <a:rPr lang="en-US" altLang="en-US" sz="2540"/>
              <a:t>Performance improvement over MapReduce most noticeable for iterative programs. </a:t>
            </a:r>
          </a:p>
          <a:p>
            <a:r>
              <a:rPr lang="en-US" altLang="en-US" sz="2540"/>
              <a:t>Does a bunch of other cool things</a:t>
            </a:r>
          </a:p>
          <a:p>
            <a:pPr lvl="1"/>
            <a:r>
              <a:rPr lang="en-US" altLang="en-US" sz="2540"/>
              <a:t>Nice way of making fault tolerance really cheap</a:t>
            </a:r>
          </a:p>
          <a:p>
            <a:pPr lvl="1"/>
            <a:r>
              <a:rPr lang="en-US" altLang="en-US" sz="2540"/>
              <a:t>Minimizes communication with some cool tricks</a:t>
            </a:r>
          </a:p>
          <a:p>
            <a:endParaRPr lang="en-US" altLang="en-US" sz="254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F27612E-8216-F5C8-A7EA-BD93945E0A8A}"/>
              </a:ext>
            </a:extLst>
          </p:cNvPr>
          <p:cNvSpPr>
            <a:spLocks noGrp="1" noChangeArrowheads="1"/>
          </p:cNvSpPr>
          <p:nvPr>
            <p:ph type="title"/>
          </p:nvPr>
        </p:nvSpPr>
        <p:spPr>
          <a:xfrm>
            <a:off x="2175910" y="535736"/>
            <a:ext cx="8141174" cy="691273"/>
          </a:xfrm>
        </p:spPr>
        <p:txBody>
          <a:bodyPr>
            <a:normAutofit fontScale="90000"/>
          </a:bodyPr>
          <a:lstStyle/>
          <a:p>
            <a:r>
              <a:rPr lang="en-US" altLang="en-US"/>
              <a:t>Throw out the rest</a:t>
            </a:r>
          </a:p>
        </p:txBody>
      </p:sp>
      <p:sp>
        <p:nvSpPr>
          <p:cNvPr id="3" name="Content Placeholder 2">
            <a:extLst>
              <a:ext uri="{FF2B5EF4-FFF2-40B4-BE49-F238E27FC236}">
                <a16:creationId xmlns:a16="http://schemas.microsoft.com/office/drawing/2014/main" id="{247ABEC5-4F6E-A36C-C89F-8D1EA44610DD}"/>
              </a:ext>
            </a:extLst>
          </p:cNvPr>
          <p:cNvSpPr>
            <a:spLocks noGrp="1" noChangeArrowheads="1"/>
          </p:cNvSpPr>
          <p:nvPr>
            <p:ph idx="1"/>
          </p:nvPr>
        </p:nvSpPr>
        <p:spPr>
          <a:xfrm>
            <a:off x="1784188" y="1142041"/>
            <a:ext cx="8639467" cy="4922437"/>
          </a:xfrm>
        </p:spPr>
        <p:txBody>
          <a:bodyPr>
            <a:normAutofit fontScale="92500"/>
          </a:bodyPr>
          <a:lstStyle/>
          <a:p>
            <a:r>
              <a:rPr lang="en-US" altLang="en-US" sz="2540"/>
              <a:t>Spark can do everything the rest can do but do it better!</a:t>
            </a:r>
          </a:p>
          <a:p>
            <a:pPr lvl="1"/>
            <a:r>
              <a:rPr lang="en-US" altLang="en-US" sz="2540"/>
              <a:t>Spark has a MapReduce API which allows you to directly run </a:t>
            </a:r>
            <a:r>
              <a:rPr lang="en-US" altLang="en-US" sz="2540">
                <a:solidFill>
                  <a:srgbClr val="FF0000"/>
                </a:solidFill>
              </a:rPr>
              <a:t>MapReduce</a:t>
            </a:r>
            <a:r>
              <a:rPr lang="en-US" altLang="en-US" sz="2540"/>
              <a:t> at up to </a:t>
            </a:r>
            <a:r>
              <a:rPr lang="en-US" altLang="en-US" sz="2540">
                <a:solidFill>
                  <a:srgbClr val="FF0000"/>
                </a:solidFill>
              </a:rPr>
              <a:t>100 times </a:t>
            </a:r>
            <a:r>
              <a:rPr lang="en-US" altLang="en-US" sz="2540"/>
              <a:t>performance improvement</a:t>
            </a:r>
          </a:p>
          <a:p>
            <a:pPr lvl="1"/>
            <a:r>
              <a:rPr lang="en-US" altLang="en-US" sz="2540"/>
              <a:t>Includes a graph API called GraphX which implements the </a:t>
            </a:r>
            <a:r>
              <a:rPr lang="en-US" altLang="en-US" sz="2540">
                <a:solidFill>
                  <a:srgbClr val="FF0000"/>
                </a:solidFill>
              </a:rPr>
              <a:t>Pregel API </a:t>
            </a:r>
            <a:r>
              <a:rPr lang="en-US" altLang="en-US" sz="2540"/>
              <a:t>in </a:t>
            </a:r>
            <a:r>
              <a:rPr lang="en-US" altLang="en-US" sz="2540">
                <a:solidFill>
                  <a:srgbClr val="FF0000"/>
                </a:solidFill>
              </a:rPr>
              <a:t>20 lines of code</a:t>
            </a:r>
            <a:r>
              <a:rPr lang="en-US" altLang="en-US" sz="2540"/>
              <a:t>.</a:t>
            </a:r>
          </a:p>
          <a:p>
            <a:pPr lvl="1"/>
            <a:r>
              <a:rPr lang="en-US" altLang="en-US" sz="2540">
                <a:solidFill>
                  <a:srgbClr val="FF0000"/>
                </a:solidFill>
              </a:rPr>
              <a:t>SparkSQL </a:t>
            </a:r>
            <a:r>
              <a:rPr lang="en-US" altLang="en-US" sz="2540"/>
              <a:t>includes the </a:t>
            </a:r>
            <a:r>
              <a:rPr lang="en-US" altLang="en-US" sz="2540">
                <a:solidFill>
                  <a:srgbClr val="FF0000"/>
                </a:solidFill>
              </a:rPr>
              <a:t>Hive API </a:t>
            </a:r>
            <a:r>
              <a:rPr lang="en-US" altLang="en-US" sz="2540"/>
              <a:t>and is up to 100</a:t>
            </a:r>
            <a:r>
              <a:rPr lang="en-US" altLang="en-US" sz="2540">
                <a:solidFill>
                  <a:srgbClr val="FF0000"/>
                </a:solidFill>
              </a:rPr>
              <a:t> times faster than Hive on MapReduce</a:t>
            </a:r>
          </a:p>
          <a:p>
            <a:pPr lvl="1"/>
            <a:r>
              <a:rPr lang="en-US" altLang="en-US" sz="2540"/>
              <a:t>There is a </a:t>
            </a:r>
            <a:r>
              <a:rPr lang="en-US" altLang="en-US" sz="2540">
                <a:solidFill>
                  <a:srgbClr val="FF0000"/>
                </a:solidFill>
              </a:rPr>
              <a:t>streaming API </a:t>
            </a:r>
            <a:r>
              <a:rPr lang="en-US" altLang="en-US" sz="2540"/>
              <a:t>on top of Spark that is </a:t>
            </a:r>
            <a:r>
              <a:rPr lang="en-US" altLang="en-US" sz="2540">
                <a:solidFill>
                  <a:srgbClr val="FF0000"/>
                </a:solidFill>
              </a:rPr>
              <a:t>2 to 5 </a:t>
            </a:r>
            <a:r>
              <a:rPr lang="en-US" altLang="en-US" sz="2540"/>
              <a:t>times faster than </a:t>
            </a:r>
            <a:r>
              <a:rPr lang="en-US" altLang="en-US" sz="2540">
                <a:solidFill>
                  <a:srgbClr val="FF0000"/>
                </a:solidFill>
              </a:rPr>
              <a:t>Storm</a:t>
            </a:r>
            <a:r>
              <a:rPr lang="en-US" altLang="en-US" sz="2540"/>
              <a:t>.</a:t>
            </a:r>
          </a:p>
          <a:p>
            <a:pPr lvl="1"/>
            <a:r>
              <a:rPr lang="en-US" altLang="en-US" sz="2540"/>
              <a:t>It has a </a:t>
            </a:r>
            <a:r>
              <a:rPr lang="en-US" altLang="en-US" sz="2540">
                <a:solidFill>
                  <a:srgbClr val="FF0000"/>
                </a:solidFill>
              </a:rPr>
              <a:t>nicer high level API </a:t>
            </a:r>
            <a:r>
              <a:rPr lang="en-US" altLang="en-US" sz="2540"/>
              <a:t>than Pig and is </a:t>
            </a:r>
            <a:r>
              <a:rPr lang="en-US" altLang="en-US" sz="2540">
                <a:solidFill>
                  <a:srgbClr val="FF0000"/>
                </a:solidFill>
              </a:rPr>
              <a:t>faster</a:t>
            </a:r>
            <a:r>
              <a:rPr lang="en-US" altLang="en-US" sz="2540"/>
              <a:t> than </a:t>
            </a:r>
            <a:r>
              <a:rPr lang="en-US" altLang="en-US" sz="2540">
                <a:solidFill>
                  <a:srgbClr val="FF0000"/>
                </a:solidFill>
              </a:rPr>
              <a:t>Pig</a:t>
            </a:r>
          </a:p>
          <a:p>
            <a:endParaRPr lang="en-US" altLang="en-US" sz="2540"/>
          </a:p>
          <a:p>
            <a:r>
              <a:rPr lang="en-US" altLang="en-US" sz="2540"/>
              <a:t>Spark is very popular and will likely replace most Hadoop MapReduce deployments in the near future.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FE880EB-2B33-CAB1-65E8-DC2998C54234}"/>
              </a:ext>
            </a:extLst>
          </p:cNvPr>
          <p:cNvSpPr>
            <a:spLocks noGrp="1" noChangeArrowheads="1"/>
          </p:cNvSpPr>
          <p:nvPr>
            <p:ph type="title"/>
          </p:nvPr>
        </p:nvSpPr>
        <p:spPr/>
        <p:txBody>
          <a:bodyPr/>
          <a:lstStyle/>
          <a:p>
            <a:r>
              <a:rPr lang="en-US" altLang="en-US"/>
              <a:t>Spark’s Approach</a:t>
            </a:r>
          </a:p>
        </p:txBody>
      </p:sp>
      <p:sp>
        <p:nvSpPr>
          <p:cNvPr id="13315" name="Content Placeholder 2">
            <a:extLst>
              <a:ext uri="{FF2B5EF4-FFF2-40B4-BE49-F238E27FC236}">
                <a16:creationId xmlns:a16="http://schemas.microsoft.com/office/drawing/2014/main" id="{2B1D0527-CF27-7C48-1292-051930C08ABB}"/>
              </a:ext>
            </a:extLst>
          </p:cNvPr>
          <p:cNvSpPr>
            <a:spLocks noGrp="1" noChangeArrowheads="1"/>
          </p:cNvSpPr>
          <p:nvPr>
            <p:ph idx="1"/>
          </p:nvPr>
        </p:nvSpPr>
        <p:spPr>
          <a:xfrm>
            <a:off x="1980049" y="1951406"/>
            <a:ext cx="8688432" cy="4221083"/>
          </a:xfrm>
        </p:spPr>
        <p:txBody>
          <a:bodyPr/>
          <a:lstStyle/>
          <a:p>
            <a:r>
              <a:rPr lang="en-US" altLang="en-US"/>
              <a:t>Instead of specializing, </a:t>
            </a:r>
            <a:r>
              <a:rPr lang="en-US" altLang="en-US" i="1"/>
              <a:t>generalize </a:t>
            </a:r>
            <a:r>
              <a:rPr lang="en-US" altLang="en-US"/>
              <a:t>MapReduce</a:t>
            </a:r>
            <a:br>
              <a:rPr lang="en-US" altLang="en-US"/>
            </a:br>
            <a:r>
              <a:rPr lang="en-US" altLang="en-US"/>
              <a:t>to support new apps in same engine</a:t>
            </a:r>
          </a:p>
          <a:p>
            <a:r>
              <a:rPr lang="en-US" altLang="en-US"/>
              <a:t>Two changes (general task DAG &amp; data caching) are enough to express all previous models!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9F71AED-6B65-8C88-A1B6-99C84DE9D3ED}"/>
              </a:ext>
            </a:extLst>
          </p:cNvPr>
          <p:cNvSpPr>
            <a:spLocks noGrp="1" noChangeArrowheads="1"/>
          </p:cNvSpPr>
          <p:nvPr>
            <p:ph type="title"/>
          </p:nvPr>
        </p:nvSpPr>
        <p:spPr>
          <a:xfrm>
            <a:off x="1980049" y="489652"/>
            <a:ext cx="8230464" cy="1142040"/>
          </a:xfrm>
        </p:spPr>
        <p:txBody>
          <a:bodyPr/>
          <a:lstStyle/>
          <a:p>
            <a:r>
              <a:rPr lang="en-US" altLang="en-US"/>
              <a:t>Spark</a:t>
            </a:r>
          </a:p>
        </p:txBody>
      </p:sp>
      <p:sp>
        <p:nvSpPr>
          <p:cNvPr id="14339" name="Content Placeholder 2">
            <a:extLst>
              <a:ext uri="{FF2B5EF4-FFF2-40B4-BE49-F238E27FC236}">
                <a16:creationId xmlns:a16="http://schemas.microsoft.com/office/drawing/2014/main" id="{E8447702-7D41-9AE9-F02B-44BE3F94E630}"/>
              </a:ext>
            </a:extLst>
          </p:cNvPr>
          <p:cNvSpPr>
            <a:spLocks noGrp="1" noChangeArrowheads="1"/>
          </p:cNvSpPr>
          <p:nvPr>
            <p:ph idx="1"/>
          </p:nvPr>
        </p:nvSpPr>
        <p:spPr>
          <a:xfrm>
            <a:off x="1850435" y="1532322"/>
            <a:ext cx="9297616" cy="2134304"/>
          </a:xfrm>
        </p:spPr>
        <p:txBody>
          <a:bodyPr/>
          <a:lstStyle/>
          <a:p>
            <a:r>
              <a:rPr lang="en-US" altLang="en-US" sz="2540"/>
              <a:t>Unifies </a:t>
            </a:r>
            <a:r>
              <a:rPr lang="en-US" altLang="en-US" sz="2540" b="1" i="1"/>
              <a:t>batch, streaming, interactive </a:t>
            </a:r>
            <a:r>
              <a:rPr lang="en-US" altLang="en-US" sz="2540"/>
              <a:t>comp.</a:t>
            </a:r>
          </a:p>
          <a:p>
            <a:r>
              <a:rPr lang="en-US" altLang="en-US" sz="2540"/>
              <a:t>Easy to build sophisticated applications</a:t>
            </a:r>
          </a:p>
          <a:p>
            <a:pPr lvl="1"/>
            <a:r>
              <a:rPr lang="en-US" altLang="en-US" sz="2540"/>
              <a:t>Support iterative, graph-parallel algorithms</a:t>
            </a:r>
          </a:p>
          <a:p>
            <a:pPr lvl="1"/>
            <a:r>
              <a:rPr lang="en-US" altLang="en-US" sz="2540"/>
              <a:t>Powerful APIs in Scala, Python, Java</a:t>
            </a:r>
          </a:p>
        </p:txBody>
      </p:sp>
      <p:grpSp>
        <p:nvGrpSpPr>
          <p:cNvPr id="14340" name="Group 3">
            <a:extLst>
              <a:ext uri="{FF2B5EF4-FFF2-40B4-BE49-F238E27FC236}">
                <a16:creationId xmlns:a16="http://schemas.microsoft.com/office/drawing/2014/main" id="{1269F0DE-8EB7-50BE-516F-EE41DE4BC297}"/>
              </a:ext>
            </a:extLst>
          </p:cNvPr>
          <p:cNvGrpSpPr>
            <a:grpSpLocks/>
          </p:cNvGrpSpPr>
          <p:nvPr/>
        </p:nvGrpSpPr>
        <p:grpSpPr bwMode="auto">
          <a:xfrm>
            <a:off x="1993010" y="4038184"/>
            <a:ext cx="8218943" cy="2057977"/>
            <a:chOff x="164226" y="1752600"/>
            <a:chExt cx="8217774" cy="2057399"/>
          </a:xfrm>
        </p:grpSpPr>
        <p:sp>
          <p:nvSpPr>
            <p:cNvPr id="5" name="Rectangle 4">
              <a:extLst>
                <a:ext uri="{FF2B5EF4-FFF2-40B4-BE49-F238E27FC236}">
                  <a16:creationId xmlns:a16="http://schemas.microsoft.com/office/drawing/2014/main" id="{63886BE0-63F8-4D6D-9022-EC50A46EB907}"/>
                </a:ext>
              </a:extLst>
            </p:cNvPr>
            <p:cNvSpPr/>
            <p:nvPr/>
          </p:nvSpPr>
          <p:spPr>
            <a:xfrm>
              <a:off x="164226" y="3300329"/>
              <a:ext cx="8217774" cy="509670"/>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3175" dirty="0">
                  <a:solidFill>
                    <a:schemeClr val="tx1"/>
                  </a:solidFill>
                  <a:latin typeface="Gill Sans Light"/>
                </a:rPr>
                <a:t>Spark</a:t>
              </a:r>
            </a:p>
          </p:txBody>
        </p:sp>
        <p:sp>
          <p:nvSpPr>
            <p:cNvPr id="6" name="Rectangle 5">
              <a:extLst>
                <a:ext uri="{FF2B5EF4-FFF2-40B4-BE49-F238E27FC236}">
                  <a16:creationId xmlns:a16="http://schemas.microsoft.com/office/drawing/2014/main" id="{B5F282D2-40FE-48B9-868D-A8706BAC8D2D}"/>
                </a:ext>
              </a:extLst>
            </p:cNvPr>
            <p:cNvSpPr/>
            <p:nvPr/>
          </p:nvSpPr>
          <p:spPr>
            <a:xfrm>
              <a:off x="164226" y="1752600"/>
              <a:ext cx="1892089" cy="1448386"/>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3175" dirty="0">
                  <a:solidFill>
                    <a:schemeClr val="tx1"/>
                  </a:solidFill>
                  <a:latin typeface="Gill Sans Light"/>
                </a:rPr>
                <a:t>Spark</a:t>
              </a:r>
            </a:p>
            <a:p>
              <a:pPr algn="ctr">
                <a:defRPr/>
              </a:pPr>
              <a:r>
                <a:rPr lang="en-US" sz="3175" dirty="0">
                  <a:solidFill>
                    <a:schemeClr val="tx1"/>
                  </a:solidFill>
                  <a:latin typeface="Gill Sans Light"/>
                </a:rPr>
                <a:t>Streaming</a:t>
              </a:r>
            </a:p>
          </p:txBody>
        </p:sp>
        <p:sp>
          <p:nvSpPr>
            <p:cNvPr id="7" name="Rectangle 6">
              <a:extLst>
                <a:ext uri="{FF2B5EF4-FFF2-40B4-BE49-F238E27FC236}">
                  <a16:creationId xmlns:a16="http://schemas.microsoft.com/office/drawing/2014/main" id="{286C8244-A3E7-493C-B2AC-C1222EAF6DDD}"/>
                </a:ext>
              </a:extLst>
            </p:cNvPr>
            <p:cNvSpPr/>
            <p:nvPr/>
          </p:nvSpPr>
          <p:spPr>
            <a:xfrm>
              <a:off x="2132633" y="1752600"/>
              <a:ext cx="2134000" cy="1448386"/>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3175" dirty="0" err="1">
                  <a:solidFill>
                    <a:schemeClr val="tx1"/>
                  </a:solidFill>
                  <a:latin typeface="Gill Sans Light"/>
                </a:rPr>
                <a:t>SparkSQL</a:t>
              </a:r>
              <a:endParaRPr lang="en-US" sz="3175" dirty="0">
                <a:solidFill>
                  <a:schemeClr val="tx1"/>
                </a:solidFill>
                <a:latin typeface="Gill Sans Light"/>
              </a:endParaRPr>
            </a:p>
          </p:txBody>
        </p:sp>
        <p:sp>
          <p:nvSpPr>
            <p:cNvPr id="9" name="Rectangle 8">
              <a:extLst>
                <a:ext uri="{FF2B5EF4-FFF2-40B4-BE49-F238E27FC236}">
                  <a16:creationId xmlns:a16="http://schemas.microsoft.com/office/drawing/2014/main" id="{3869E57A-BFB3-423F-AF19-9544F1790D28}"/>
                </a:ext>
              </a:extLst>
            </p:cNvPr>
            <p:cNvSpPr/>
            <p:nvPr/>
          </p:nvSpPr>
          <p:spPr>
            <a:xfrm>
              <a:off x="4342950" y="1752600"/>
              <a:ext cx="1752415" cy="1448386"/>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3175" dirty="0" err="1">
                  <a:solidFill>
                    <a:schemeClr val="tx1"/>
                  </a:solidFill>
                  <a:latin typeface="Gill Sans Light"/>
                </a:rPr>
                <a:t>GraphX</a:t>
              </a:r>
              <a:endParaRPr lang="en-US" sz="3175" dirty="0">
                <a:solidFill>
                  <a:schemeClr val="tx1"/>
                </a:solidFill>
                <a:latin typeface="Gill Sans Light"/>
              </a:endParaRPr>
            </a:p>
          </p:txBody>
        </p:sp>
        <p:sp>
          <p:nvSpPr>
            <p:cNvPr id="10" name="Rectangle 9">
              <a:extLst>
                <a:ext uri="{FF2B5EF4-FFF2-40B4-BE49-F238E27FC236}">
                  <a16:creationId xmlns:a16="http://schemas.microsoft.com/office/drawing/2014/main" id="{DD8633F5-F2B8-4967-BF64-4B808E305E73}"/>
                </a:ext>
              </a:extLst>
            </p:cNvPr>
            <p:cNvSpPr/>
            <p:nvPr/>
          </p:nvSpPr>
          <p:spPr>
            <a:xfrm>
              <a:off x="6171682" y="1752600"/>
              <a:ext cx="2210318" cy="1448386"/>
            </a:xfrm>
            <a:prstGeom prst="rect">
              <a:avLst/>
            </a:prstGeom>
            <a:solidFill>
              <a:srgbClr val="8EB4E3"/>
            </a:solidFill>
            <a:ln w="12700" cmpd="sng">
              <a:headEnd type="none" w="med" len="med"/>
              <a:tailEnd type="none"/>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3175" dirty="0" err="1">
                  <a:solidFill>
                    <a:schemeClr val="tx1"/>
                  </a:solidFill>
                  <a:latin typeface="Gill Sans Light"/>
                </a:rPr>
                <a:t>MLlib</a:t>
              </a:r>
              <a:endParaRPr lang="en-US" sz="3175" dirty="0">
                <a:solidFill>
                  <a:schemeClr val="tx1"/>
                </a:solidFill>
                <a:latin typeface="Gill Sans Light"/>
              </a:endParaRPr>
            </a:p>
          </p:txBody>
        </p:sp>
      </p:grpSp>
      <p:sp>
        <p:nvSpPr>
          <p:cNvPr id="12" name="Rounded Rectangular Callout 11">
            <a:extLst>
              <a:ext uri="{FF2B5EF4-FFF2-40B4-BE49-F238E27FC236}">
                <a16:creationId xmlns:a16="http://schemas.microsoft.com/office/drawing/2014/main" id="{561BBCED-562D-4284-8EB8-4F680B8A5EDF}"/>
              </a:ext>
            </a:extLst>
          </p:cNvPr>
          <p:cNvSpPr/>
          <p:nvPr/>
        </p:nvSpPr>
        <p:spPr>
          <a:xfrm>
            <a:off x="1752505" y="3465004"/>
            <a:ext cx="1828992" cy="744559"/>
          </a:xfrm>
          <a:prstGeom prst="wedgeRoundRectCallout">
            <a:avLst>
              <a:gd name="adj1" fmla="val 14970"/>
              <a:gd name="adj2" fmla="val 71389"/>
              <a:gd name="adj3" fmla="val 16667"/>
            </a:avLst>
          </a:prstGeom>
          <a:solidFill>
            <a:srgbClr val="FFFFCC"/>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91438" tIns="45719" rIns="91438" bIns="45719" anchor="ctr"/>
          <a:lstStyle/>
          <a:p>
            <a:pPr algn="ctr">
              <a:defRPr/>
            </a:pPr>
            <a:r>
              <a:rPr lang="en-US" sz="2812" dirty="0">
                <a:latin typeface="Helvetica Neue Light"/>
                <a:cs typeface="Helvetica Neue Light"/>
              </a:rPr>
              <a:t>Streaming</a:t>
            </a:r>
          </a:p>
        </p:txBody>
      </p:sp>
      <p:sp>
        <p:nvSpPr>
          <p:cNvPr id="14" name="Rounded Rectangular Callout 13">
            <a:extLst>
              <a:ext uri="{FF2B5EF4-FFF2-40B4-BE49-F238E27FC236}">
                <a16:creationId xmlns:a16="http://schemas.microsoft.com/office/drawing/2014/main" id="{F1273FCE-2DCB-48DF-A724-24AB3F8832D5}"/>
              </a:ext>
            </a:extLst>
          </p:cNvPr>
          <p:cNvSpPr/>
          <p:nvPr/>
        </p:nvSpPr>
        <p:spPr>
          <a:xfrm>
            <a:off x="1752506" y="5867177"/>
            <a:ext cx="2132863" cy="872732"/>
          </a:xfrm>
          <a:prstGeom prst="wedgeRoundRectCallout">
            <a:avLst>
              <a:gd name="adj1" fmla="val 62854"/>
              <a:gd name="adj2" fmla="val -66629"/>
              <a:gd name="adj3" fmla="val 16667"/>
            </a:avLst>
          </a:prstGeom>
          <a:solidFill>
            <a:srgbClr val="FFFFCC"/>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lIns="91438" tIns="45719" rIns="91438" bIns="45719" anchor="ctr"/>
          <a:lstStyle/>
          <a:p>
            <a:pPr algn="ctr">
              <a:defRPr/>
            </a:pPr>
            <a:r>
              <a:rPr lang="en-US" sz="2812" dirty="0">
                <a:latin typeface="Helvetica Neue Light"/>
                <a:cs typeface="Helvetica Neue Light"/>
              </a:rPr>
              <a:t>Batch, Interactive</a:t>
            </a:r>
          </a:p>
        </p:txBody>
      </p:sp>
      <p:sp>
        <p:nvSpPr>
          <p:cNvPr id="16" name="Rounded Rectangular Callout 15">
            <a:extLst>
              <a:ext uri="{FF2B5EF4-FFF2-40B4-BE49-F238E27FC236}">
                <a16:creationId xmlns:a16="http://schemas.microsoft.com/office/drawing/2014/main" id="{30A8FD0D-3A77-4A44-B9C0-B6BFD1BFC454}"/>
              </a:ext>
            </a:extLst>
          </p:cNvPr>
          <p:cNvSpPr/>
          <p:nvPr/>
        </p:nvSpPr>
        <p:spPr bwMode="auto">
          <a:xfrm>
            <a:off x="4134515" y="3093445"/>
            <a:ext cx="1968686" cy="819446"/>
          </a:xfrm>
          <a:prstGeom prst="wedgeRoundRectCallout">
            <a:avLst>
              <a:gd name="adj1" fmla="val 33488"/>
              <a:gd name="adj2" fmla="val 141224"/>
              <a:gd name="adj3" fmla="val 16667"/>
            </a:avLst>
          </a:prstGeom>
          <a:solidFill>
            <a:srgbClr val="FFFFCC"/>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r>
              <a:rPr lang="en-US" sz="2812" dirty="0">
                <a:latin typeface="Helvetica Neue Light"/>
                <a:cs typeface="Helvetica Neue Light"/>
              </a:rPr>
              <a:t>Batch, Interactive</a:t>
            </a:r>
          </a:p>
        </p:txBody>
      </p:sp>
      <p:pic>
        <p:nvPicPr>
          <p:cNvPr id="14344" name="Picture 2">
            <a:extLst>
              <a:ext uri="{FF2B5EF4-FFF2-40B4-BE49-F238E27FC236}">
                <a16:creationId xmlns:a16="http://schemas.microsoft.com/office/drawing/2014/main" id="{381566E4-B187-A3A0-4284-1C8A19B9165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31116" y="-76328"/>
            <a:ext cx="2347446" cy="15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0">
            <a:extLst>
              <a:ext uri="{FF2B5EF4-FFF2-40B4-BE49-F238E27FC236}">
                <a16:creationId xmlns:a16="http://schemas.microsoft.com/office/drawing/2014/main" id="{8C78554F-DD8D-A214-51FB-D910E3A1EC1B}"/>
              </a:ext>
            </a:extLst>
          </p:cNvPr>
          <p:cNvGrpSpPr>
            <a:grpSpLocks/>
          </p:cNvGrpSpPr>
          <p:nvPr/>
        </p:nvGrpSpPr>
        <p:grpSpPr bwMode="auto">
          <a:xfrm>
            <a:off x="6324985" y="3447723"/>
            <a:ext cx="3505328" cy="819446"/>
            <a:chOff x="4800600" y="3352800"/>
            <a:chExt cx="3505200" cy="819574"/>
          </a:xfrm>
        </p:grpSpPr>
        <p:sp>
          <p:nvSpPr>
            <p:cNvPr id="18" name="Rounded Rectangular Callout 17">
              <a:extLst>
                <a:ext uri="{FF2B5EF4-FFF2-40B4-BE49-F238E27FC236}">
                  <a16:creationId xmlns:a16="http://schemas.microsoft.com/office/drawing/2014/main" id="{00FA1879-D6B7-453C-A268-47D953359270}"/>
                </a:ext>
              </a:extLst>
            </p:cNvPr>
            <p:cNvSpPr/>
            <p:nvPr/>
          </p:nvSpPr>
          <p:spPr>
            <a:xfrm>
              <a:off x="4800600" y="3352800"/>
              <a:ext cx="3505200" cy="819574"/>
            </a:xfrm>
            <a:prstGeom prst="wedgeRoundRectCallout">
              <a:avLst>
                <a:gd name="adj1" fmla="val 5710"/>
                <a:gd name="adj2" fmla="val 95770"/>
                <a:gd name="adj3" fmla="val 16667"/>
              </a:avLst>
            </a:prstGeom>
            <a:solidFill>
              <a:srgbClr val="FFFFCC"/>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r>
                <a:rPr lang="en-US" sz="2812" dirty="0">
                  <a:latin typeface="Helvetica Neue Light"/>
                  <a:cs typeface="Helvetica Neue Light"/>
                </a:rPr>
                <a:t>Data-parallel,</a:t>
              </a:r>
            </a:p>
            <a:p>
              <a:pPr algn="ctr">
                <a:defRPr/>
              </a:pPr>
              <a:r>
                <a:rPr lang="en-US" sz="2812" dirty="0">
                  <a:latin typeface="Helvetica Neue Light"/>
                  <a:cs typeface="Helvetica Neue Light"/>
                </a:rPr>
                <a:t>Iterative</a:t>
              </a:r>
            </a:p>
          </p:txBody>
        </p:sp>
        <p:sp>
          <p:nvSpPr>
            <p:cNvPr id="17" name="Rounded Rectangular Callout 16">
              <a:extLst>
                <a:ext uri="{FF2B5EF4-FFF2-40B4-BE49-F238E27FC236}">
                  <a16:creationId xmlns:a16="http://schemas.microsoft.com/office/drawing/2014/main" id="{E769DC59-34BC-4215-AB1D-564B8DD1CFD5}"/>
                </a:ext>
              </a:extLst>
            </p:cNvPr>
            <p:cNvSpPr/>
            <p:nvPr/>
          </p:nvSpPr>
          <p:spPr>
            <a:xfrm>
              <a:off x="4800600" y="3352800"/>
              <a:ext cx="3505200" cy="819574"/>
            </a:xfrm>
            <a:prstGeom prst="wedgeRoundRectCallout">
              <a:avLst>
                <a:gd name="adj1" fmla="val -17237"/>
                <a:gd name="adj2" fmla="val 95770"/>
                <a:gd name="adj3" fmla="val 16667"/>
              </a:avLst>
            </a:prstGeom>
            <a:solidFill>
              <a:srgbClr val="FFFFCC"/>
            </a:solidFill>
            <a:ln w="12700" cmpd="sng">
              <a:solidFill>
                <a:schemeClr val="tx1"/>
              </a:solidFill>
              <a:headEnd type="none" w="med" len="med"/>
              <a:tailEnd type="none"/>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r>
                <a:rPr lang="en-US" sz="2812" dirty="0">
                  <a:latin typeface="Helvetica Neue Light"/>
                  <a:cs typeface="Helvetica Neue Light"/>
                </a:rPr>
                <a:t>Sophisticated </a:t>
              </a:r>
              <a:r>
                <a:rPr lang="en-US" sz="2812" dirty="0" err="1">
                  <a:latin typeface="Helvetica Neue Light"/>
                  <a:cs typeface="Helvetica Neue Light"/>
                </a:rPr>
                <a:t>algos</a:t>
              </a:r>
              <a:r>
                <a:rPr lang="en-US" sz="2812" dirty="0">
                  <a:latin typeface="Helvetica Neue Light"/>
                  <a:cs typeface="Helvetica Neue Light"/>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901CC4B-DA87-DB9F-DB09-1E1D9494DE04}"/>
              </a:ext>
            </a:extLst>
          </p:cNvPr>
          <p:cNvSpPr>
            <a:spLocks noGrp="1" noChangeArrowheads="1"/>
          </p:cNvSpPr>
          <p:nvPr>
            <p:ph type="title"/>
          </p:nvPr>
        </p:nvSpPr>
        <p:spPr/>
        <p:txBody>
          <a:bodyPr/>
          <a:lstStyle/>
          <a:p>
            <a:r>
              <a:rPr lang="en-US" altLang="en-US"/>
              <a:t>Code Size</a:t>
            </a:r>
          </a:p>
        </p:txBody>
      </p:sp>
      <p:graphicFrame>
        <p:nvGraphicFramePr>
          <p:cNvPr id="15363" name="Content Placeholder 3">
            <a:extLst>
              <a:ext uri="{FF2B5EF4-FFF2-40B4-BE49-F238E27FC236}">
                <a16:creationId xmlns:a16="http://schemas.microsoft.com/office/drawing/2014/main" id="{8BEC149E-B782-A124-8E51-DB53373BB8E5}"/>
              </a:ext>
            </a:extLst>
          </p:cNvPr>
          <p:cNvGraphicFramePr>
            <a:graphicFrameLocks noGrp="1"/>
          </p:cNvGraphicFramePr>
          <p:nvPr>
            <p:ph idx="1"/>
          </p:nvPr>
        </p:nvGraphicFramePr>
        <p:xfrm>
          <a:off x="2219115" y="1905321"/>
          <a:ext cx="7657283" cy="4313252"/>
        </p:xfrm>
        <a:graphic>
          <a:graphicData uri="http://schemas.openxmlformats.org/presentationml/2006/ole">
            <mc:AlternateContent xmlns:mc="http://schemas.openxmlformats.org/markup-compatibility/2006">
              <mc:Choice xmlns:v="urn:schemas-microsoft-com:vml" Requires="v">
                <p:oleObj r:id="rId2" imgW="8436167" imgH="4754487" progId="Excel.Chart.8">
                  <p:embed/>
                </p:oleObj>
              </mc:Choice>
              <mc:Fallback>
                <p:oleObj r:id="rId2" imgW="8436167" imgH="4754487" progId="Excel.Chart.8">
                  <p:embed/>
                  <p:pic>
                    <p:nvPicPr>
                      <p:cNvPr id="15363" name="Content Placeholder 3">
                        <a:extLst>
                          <a:ext uri="{FF2B5EF4-FFF2-40B4-BE49-F238E27FC236}">
                            <a16:creationId xmlns:a16="http://schemas.microsoft.com/office/drawing/2014/main" id="{8BEC149E-B782-A124-8E51-DB53373BB8E5}"/>
                          </a:ext>
                        </a:extLst>
                      </p:cNvPr>
                      <p:cNvPicPr>
                        <a:picLocks noGrp="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115" y="1905321"/>
                        <a:ext cx="7657283" cy="4313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4" name="TextBox 4">
            <a:extLst>
              <a:ext uri="{FF2B5EF4-FFF2-40B4-BE49-F238E27FC236}">
                <a16:creationId xmlns:a16="http://schemas.microsoft.com/office/drawing/2014/main" id="{C494E50B-FE77-5B4D-C63E-4716BE6F3812}"/>
              </a:ext>
            </a:extLst>
          </p:cNvPr>
          <p:cNvSpPr txBox="1">
            <a:spLocks noChangeArrowheads="1"/>
          </p:cNvSpPr>
          <p:nvPr/>
        </p:nvSpPr>
        <p:spPr bwMode="auto">
          <a:xfrm>
            <a:off x="1905161" y="6260339"/>
            <a:ext cx="3677696" cy="37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r>
              <a:rPr lang="en-US" altLang="en-US" sz="1814">
                <a:solidFill>
                  <a:srgbClr val="000000"/>
                </a:solidFill>
                <a:latin typeface="Helvetica Neue Light" charset="0"/>
              </a:rPr>
              <a:t>non-test, non-example source lines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9D96549-A77A-F5EC-859E-57BA17A93E2A}"/>
              </a:ext>
            </a:extLst>
          </p:cNvPr>
          <p:cNvSpPr>
            <a:spLocks noGrp="1" noChangeArrowheads="1"/>
          </p:cNvSpPr>
          <p:nvPr>
            <p:ph type="title"/>
          </p:nvPr>
        </p:nvSpPr>
        <p:spPr/>
        <p:txBody>
          <a:bodyPr/>
          <a:lstStyle/>
          <a:p>
            <a:r>
              <a:rPr lang="en-US" altLang="en-US"/>
              <a:t>Code Size</a:t>
            </a:r>
          </a:p>
        </p:txBody>
      </p:sp>
      <p:graphicFrame>
        <p:nvGraphicFramePr>
          <p:cNvPr id="16387" name="Content Placeholder 3">
            <a:extLst>
              <a:ext uri="{FF2B5EF4-FFF2-40B4-BE49-F238E27FC236}">
                <a16:creationId xmlns:a16="http://schemas.microsoft.com/office/drawing/2014/main" id="{B392F02E-0A88-7A69-AA8D-7CD367440CA7}"/>
              </a:ext>
            </a:extLst>
          </p:cNvPr>
          <p:cNvGraphicFramePr>
            <a:graphicFrameLocks noGrp="1"/>
          </p:cNvGraphicFramePr>
          <p:nvPr>
            <p:ph idx="1"/>
          </p:nvPr>
        </p:nvGraphicFramePr>
        <p:xfrm>
          <a:off x="2219115" y="1905321"/>
          <a:ext cx="7657283" cy="4313252"/>
        </p:xfrm>
        <a:graphic>
          <a:graphicData uri="http://schemas.openxmlformats.org/presentationml/2006/ole">
            <mc:AlternateContent xmlns:mc="http://schemas.openxmlformats.org/markup-compatibility/2006">
              <mc:Choice xmlns:v="urn:schemas-microsoft-com:vml" Requires="v">
                <p:oleObj r:id="rId2" imgW="8436167" imgH="4754487" progId="Excel.Chart.8">
                  <p:embed/>
                </p:oleObj>
              </mc:Choice>
              <mc:Fallback>
                <p:oleObj r:id="rId2" imgW="8436167" imgH="4754487" progId="Excel.Chart.8">
                  <p:embed/>
                  <p:pic>
                    <p:nvPicPr>
                      <p:cNvPr id="16387" name="Content Placeholder 3">
                        <a:extLst>
                          <a:ext uri="{FF2B5EF4-FFF2-40B4-BE49-F238E27FC236}">
                            <a16:creationId xmlns:a16="http://schemas.microsoft.com/office/drawing/2014/main" id="{B392F02E-0A88-7A69-AA8D-7CD367440CA7}"/>
                          </a:ext>
                        </a:extLst>
                      </p:cNvPr>
                      <p:cNvPicPr>
                        <a:picLocks noGrp="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115" y="1905321"/>
                        <a:ext cx="7657283" cy="4313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88" name="TextBox 4">
            <a:extLst>
              <a:ext uri="{FF2B5EF4-FFF2-40B4-BE49-F238E27FC236}">
                <a16:creationId xmlns:a16="http://schemas.microsoft.com/office/drawing/2014/main" id="{4162F308-28A8-F448-8462-0FC27F006A05}"/>
              </a:ext>
            </a:extLst>
          </p:cNvPr>
          <p:cNvSpPr txBox="1">
            <a:spLocks noChangeArrowheads="1"/>
          </p:cNvSpPr>
          <p:nvPr/>
        </p:nvSpPr>
        <p:spPr bwMode="auto">
          <a:xfrm>
            <a:off x="1905161" y="6260339"/>
            <a:ext cx="3677696" cy="37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r>
              <a:rPr lang="en-US" altLang="en-US" sz="1814">
                <a:solidFill>
                  <a:srgbClr val="000000"/>
                </a:solidFill>
                <a:latin typeface="Helvetica Neue Light" charset="0"/>
              </a:rPr>
              <a:t>non-test, non-example source lines</a:t>
            </a:r>
          </a:p>
        </p:txBody>
      </p:sp>
      <p:cxnSp>
        <p:nvCxnSpPr>
          <p:cNvPr id="14" name="Straight Arrow Connector 13">
            <a:extLst>
              <a:ext uri="{FF2B5EF4-FFF2-40B4-BE49-F238E27FC236}">
                <a16:creationId xmlns:a16="http://schemas.microsoft.com/office/drawing/2014/main" id="{CB64C5D0-DBDF-4D3E-A92A-68D21C24B762}"/>
              </a:ext>
            </a:extLst>
          </p:cNvPr>
          <p:cNvCxnSpPr/>
          <p:nvPr/>
        </p:nvCxnSpPr>
        <p:spPr>
          <a:xfrm>
            <a:off x="9336341" y="4539357"/>
            <a:ext cx="227544" cy="128174"/>
          </a:xfrm>
          <a:prstGeom prst="straightConnector1">
            <a:avLst/>
          </a:prstGeom>
          <a:ln>
            <a:solidFill>
              <a:schemeClr val="tx1"/>
            </a:solidFill>
            <a:headEnd type="none" w="med" len="med"/>
            <a:tailEnd type="arrow"/>
          </a:ln>
          <a:effectLst/>
        </p:spPr>
        <p:style>
          <a:lnRef idx="2">
            <a:schemeClr val="accent1"/>
          </a:lnRef>
          <a:fillRef idx="0">
            <a:schemeClr val="accent1"/>
          </a:fillRef>
          <a:effectRef idx="1">
            <a:schemeClr val="accent1"/>
          </a:effectRef>
          <a:fontRef idx="minor">
            <a:schemeClr val="tx1"/>
          </a:fontRef>
        </p:style>
      </p:cxnSp>
      <p:sp>
        <p:nvSpPr>
          <p:cNvPr id="16390" name="TextBox 14">
            <a:extLst>
              <a:ext uri="{FF2B5EF4-FFF2-40B4-BE49-F238E27FC236}">
                <a16:creationId xmlns:a16="http://schemas.microsoft.com/office/drawing/2014/main" id="{F552A0BF-7CC6-962F-54EB-FEC3B3F1DDD3}"/>
              </a:ext>
            </a:extLst>
          </p:cNvPr>
          <p:cNvSpPr txBox="1">
            <a:spLocks noChangeArrowheads="1"/>
          </p:cNvSpPr>
          <p:nvPr/>
        </p:nvSpPr>
        <p:spPr bwMode="auto">
          <a:xfrm>
            <a:off x="9520681" y="4450068"/>
            <a:ext cx="1204518" cy="37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19" tIns="45710" rIns="91419" bIns="45710">
            <a:spAutoFit/>
          </a:bodyPr>
          <a:lstStyle>
            <a:lvl1pPr defTabSz="503238">
              <a:defRPr sz="2400">
                <a:solidFill>
                  <a:schemeClr val="bg1"/>
                </a:solidFill>
                <a:latin typeface="Times New Roman" panose="02020603050405020304" pitchFamily="18" charset="0"/>
                <a:ea typeface="MS PGothic" panose="020B0600070205080204" pitchFamily="34" charset="-128"/>
              </a:defRPr>
            </a:lvl1pPr>
            <a:lvl2pPr marL="742950" indent="-285750" defTabSz="503238">
              <a:defRPr sz="2400">
                <a:solidFill>
                  <a:schemeClr val="bg1"/>
                </a:solidFill>
                <a:latin typeface="Times New Roman" panose="02020603050405020304" pitchFamily="18" charset="0"/>
                <a:ea typeface="MS PGothic" panose="020B0600070205080204" pitchFamily="34" charset="-128"/>
              </a:defRPr>
            </a:lvl2pPr>
            <a:lvl3pPr marL="1143000" indent="-228600" defTabSz="503238">
              <a:defRPr sz="2400">
                <a:solidFill>
                  <a:schemeClr val="bg1"/>
                </a:solidFill>
                <a:latin typeface="Times New Roman" panose="02020603050405020304" pitchFamily="18" charset="0"/>
                <a:ea typeface="MS PGothic" panose="020B0600070205080204" pitchFamily="34" charset="-128"/>
              </a:defRPr>
            </a:lvl3pPr>
            <a:lvl4pPr marL="1600200" indent="-228600" defTabSz="503238">
              <a:defRPr sz="2400">
                <a:solidFill>
                  <a:schemeClr val="bg1"/>
                </a:solidFill>
                <a:latin typeface="Times New Roman" panose="02020603050405020304" pitchFamily="18" charset="0"/>
                <a:ea typeface="MS PGothic" panose="020B0600070205080204" pitchFamily="34" charset="-128"/>
              </a:defRPr>
            </a:lvl4pPr>
            <a:lvl5pPr marL="2057400" indent="-228600" defTabSz="503238">
              <a:defRPr sz="2400">
                <a:solidFill>
                  <a:schemeClr val="bg1"/>
                </a:solidFill>
                <a:latin typeface="Times New Roman" panose="02020603050405020304" pitchFamily="18" charset="0"/>
                <a:ea typeface="MS PGothic" panose="020B0600070205080204" pitchFamily="34" charset="-128"/>
              </a:defRPr>
            </a:lvl5pPr>
            <a:lvl6pPr marL="25146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defTabSz="503238"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eaLnBrk="1" hangingPunct="1"/>
            <a:r>
              <a:rPr lang="en-US" altLang="en-US" sz="1814">
                <a:solidFill>
                  <a:srgbClr val="000000"/>
                </a:solidFill>
                <a:latin typeface="Helvetica Neue Light" charset="0"/>
              </a:rPr>
              <a:t>Streaming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1498</Words>
  <Application>Microsoft Office PowerPoint</Application>
  <PresentationFormat>Widescreen</PresentationFormat>
  <Paragraphs>172</Paragraphs>
  <Slides>21</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3" baseType="lpstr">
      <vt:lpstr>Arial</vt:lpstr>
      <vt:lpstr>Calibri</vt:lpstr>
      <vt:lpstr>Calibri Light</vt:lpstr>
      <vt:lpstr>Consolas</vt:lpstr>
      <vt:lpstr>Gill Sans Light</vt:lpstr>
      <vt:lpstr>Helvetica Neue Light</vt:lpstr>
      <vt:lpstr>Roboto</vt:lpstr>
      <vt:lpstr>Roboto Condensed</vt:lpstr>
      <vt:lpstr>StarSymbol</vt:lpstr>
      <vt:lpstr>Times New Roman</vt:lpstr>
      <vt:lpstr>Office Theme</vt:lpstr>
      <vt:lpstr>Excel.Chart.8</vt:lpstr>
      <vt:lpstr>Motivation for Apache Spark</vt:lpstr>
      <vt:lpstr>Spark Motviation</vt:lpstr>
      <vt:lpstr>Spark Motivation</vt:lpstr>
      <vt:lpstr>Spark is a General Framework</vt:lpstr>
      <vt:lpstr>Throw out the rest</vt:lpstr>
      <vt:lpstr>Spark’s Approach</vt:lpstr>
      <vt:lpstr>Spark</vt:lpstr>
      <vt:lpstr>Code Size</vt:lpstr>
      <vt:lpstr>Code Size</vt:lpstr>
      <vt:lpstr>Code Size</vt:lpstr>
      <vt:lpstr>Code Size</vt:lpstr>
      <vt:lpstr>What it Means for Users</vt:lpstr>
      <vt:lpstr>Combining Processing Types</vt:lpstr>
      <vt:lpstr>An Analogy</vt:lpstr>
      <vt:lpstr>An Analogy</vt:lpstr>
      <vt:lpstr>Turning Data into Value, Examples</vt:lpstr>
      <vt:lpstr>Graph Processing and ETL</vt:lpstr>
      <vt:lpstr>Spark Users</vt:lpstr>
      <vt:lpstr>Popularity of Apache Spark</vt:lpstr>
      <vt:lpstr>Project History</vt:lpstr>
      <vt:lpstr>References for More Detail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for Apache Spark</dc:title>
  <dc:creator>Butler, Kylie</dc:creator>
  <cp:lastModifiedBy>Butler, Kylie</cp:lastModifiedBy>
  <cp:revision>1</cp:revision>
  <dcterms:created xsi:type="dcterms:W3CDTF">2022-08-26T00:10:44Z</dcterms:created>
  <dcterms:modified xsi:type="dcterms:W3CDTF">2022-08-26T00:11:35Z</dcterms:modified>
</cp:coreProperties>
</file>