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6" r:id="rId2"/>
    <p:sldId id="422" r:id="rId3"/>
    <p:sldId id="423" r:id="rId4"/>
    <p:sldId id="462" r:id="rId5"/>
    <p:sldId id="463" r:id="rId6"/>
    <p:sldId id="451" r:id="rId7"/>
    <p:sldId id="452" r:id="rId8"/>
    <p:sldId id="453" r:id="rId9"/>
    <p:sldId id="454" r:id="rId10"/>
    <p:sldId id="455" r:id="rId11"/>
    <p:sldId id="456" r:id="rId12"/>
    <p:sldId id="457" r:id="rId13"/>
    <p:sldId id="458" r:id="rId14"/>
    <p:sldId id="459" r:id="rId15"/>
    <p:sldId id="460" r:id="rId16"/>
    <p:sldId id="4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3" d="100"/>
          <a:sy n="73" d="100"/>
        </p:scale>
        <p:origin x="72" y="10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EDBB-9BAE-46FE-D72A-3716BD04D8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78C40DE-9958-B43B-3071-48431ED73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5C16B23-9001-7F54-D463-1DA61884752C}"/>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5" name="Footer Placeholder 4">
            <a:extLst>
              <a:ext uri="{FF2B5EF4-FFF2-40B4-BE49-F238E27FC236}">
                <a16:creationId xmlns:a16="http://schemas.microsoft.com/office/drawing/2014/main" id="{FB02A5CA-4A34-FADC-0A0F-1F6BFAE631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BE31C4A-867A-8B83-DAE4-C2887411A333}"/>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28941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03B3-7C94-423A-31E0-E4A8F3EEEA5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558574-36E1-124A-4DE7-EB36DC10BC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998AE1-4AB1-0DF1-1F77-288C083ACD71}"/>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5" name="Footer Placeholder 4">
            <a:extLst>
              <a:ext uri="{FF2B5EF4-FFF2-40B4-BE49-F238E27FC236}">
                <a16:creationId xmlns:a16="http://schemas.microsoft.com/office/drawing/2014/main" id="{1A2161D4-178A-0EB8-DD91-8E0BB4F4E6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AFFB2E-2C02-CC28-0C91-AC95529E1FD6}"/>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169655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E6330-74AD-1996-CE80-780D277F7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C8E1542-706D-FB08-E820-039355E465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2D93C2-BF50-EB60-4D7C-4C50ABC8FC4F}"/>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5" name="Footer Placeholder 4">
            <a:extLst>
              <a:ext uri="{FF2B5EF4-FFF2-40B4-BE49-F238E27FC236}">
                <a16:creationId xmlns:a16="http://schemas.microsoft.com/office/drawing/2014/main" id="{A16FFC54-BC24-6605-4CEB-EC8BD3A45AA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9D0D7B-BD76-80E8-83FA-31E48070033F}"/>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358305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rgbClr val="E52212"/>
        </a:solidFill>
        <a:effectLst/>
      </p:bgPr>
    </p:bg>
    <p:spTree>
      <p:nvGrpSpPr>
        <p:cNvPr id="1" name=""/>
        <p:cNvGrpSpPr/>
        <p:nvPr/>
      </p:nvGrpSpPr>
      <p:grpSpPr>
        <a:xfrm>
          <a:off x="0" y="0"/>
          <a:ext cx="0" cy="0"/>
          <a:chOff x="0" y="0"/>
          <a:chExt cx="0" cy="0"/>
        </a:xfrm>
      </p:grpSpPr>
      <p:sp>
        <p:nvSpPr>
          <p:cNvPr id="12" name="TextBox 32"/>
          <p:cNvSpPr txBox="1">
            <a:spLocks noChangeAspect="1" noChangeArrowheads="1"/>
          </p:cNvSpPr>
          <p:nvPr userDrawn="1"/>
        </p:nvSpPr>
        <p:spPr bwMode="auto">
          <a:xfrm>
            <a:off x="11001904" y="1"/>
            <a:ext cx="1190097" cy="303536"/>
          </a:xfrm>
          <a:prstGeom prst="rect">
            <a:avLst/>
          </a:prstGeom>
          <a:solidFill>
            <a:schemeClr val="tx1"/>
          </a:solidFill>
          <a:ln>
            <a:noFill/>
          </a:ln>
        </p:spPr>
        <p:txBody>
          <a:bodyPr wrap="none" lIns="144000" tIns="72000" rIns="14400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altLang="en-US" sz="1200"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latrobe.edu.au</a:t>
            </a:r>
          </a:p>
        </p:txBody>
      </p:sp>
      <p:sp>
        <p:nvSpPr>
          <p:cNvPr id="21" name="Title 1"/>
          <p:cNvSpPr>
            <a:spLocks noGrp="1"/>
          </p:cNvSpPr>
          <p:nvPr>
            <p:ph type="title" hasCustomPrompt="1"/>
          </p:nvPr>
        </p:nvSpPr>
        <p:spPr>
          <a:xfrm>
            <a:off x="1781388" y="2716111"/>
            <a:ext cx="8622453" cy="1737005"/>
          </a:xfrm>
        </p:spPr>
        <p:txBody>
          <a:bodyPr wrap="square" anchor="b" anchorCtr="1">
            <a:normAutofit/>
          </a:bodyPr>
          <a:lstStyle>
            <a:lvl1pPr algn="ctr">
              <a:lnSpc>
                <a:spcPct val="100000"/>
              </a:lnSpc>
              <a:defRPr sz="4800" b="1">
                <a:solidFill>
                  <a:schemeClr val="bg1"/>
                </a:solidFill>
                <a:latin typeface="Roboto Condensed" panose="02000000000000000000" pitchFamily="2" charset="0"/>
                <a:ea typeface="Roboto Condensed" panose="02000000000000000000" pitchFamily="2" charset="0"/>
                <a:cs typeface="Roboto" panose="02000000000000000000" pitchFamily="2" charset="0"/>
              </a:defRPr>
            </a:lvl1pPr>
          </a:lstStyle>
          <a:p>
            <a:r>
              <a:rPr lang="en-US" dirty="0"/>
              <a:t>Presentation Title</a:t>
            </a:r>
          </a:p>
        </p:txBody>
      </p:sp>
      <p:sp>
        <p:nvSpPr>
          <p:cNvPr id="22" name="Text Placeholder 2"/>
          <p:cNvSpPr>
            <a:spLocks noGrp="1"/>
          </p:cNvSpPr>
          <p:nvPr>
            <p:ph type="body" idx="1" hasCustomPrompt="1"/>
          </p:nvPr>
        </p:nvSpPr>
        <p:spPr>
          <a:xfrm>
            <a:off x="1781388" y="4858004"/>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Presenter Title</a:t>
            </a:r>
          </a:p>
        </p:txBody>
      </p:sp>
      <p:sp>
        <p:nvSpPr>
          <p:cNvPr id="26" name="Text Placeholder 2"/>
          <p:cNvSpPr>
            <a:spLocks noGrp="1"/>
          </p:cNvSpPr>
          <p:nvPr>
            <p:ph type="body" idx="10" hasCustomPrompt="1"/>
          </p:nvPr>
        </p:nvSpPr>
        <p:spPr>
          <a:xfrm>
            <a:off x="1781388" y="5261033"/>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Date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4171" y="866431"/>
            <a:ext cx="1763659" cy="1278134"/>
          </a:xfrm>
          <a:prstGeom prst="rect">
            <a:avLst/>
          </a:prstGeom>
        </p:spPr>
      </p:pic>
      <p:sp>
        <p:nvSpPr>
          <p:cNvPr id="9" name="TextBox 8"/>
          <p:cNvSpPr txBox="1">
            <a:spLocks noChangeArrowheads="1"/>
          </p:cNvSpPr>
          <p:nvPr userDrawn="1"/>
        </p:nvSpPr>
        <p:spPr bwMode="auto">
          <a:xfrm>
            <a:off x="7121993" y="6477868"/>
            <a:ext cx="47345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AU" sz="800" kern="1200" baseline="0" dirty="0">
                <a:solidFill>
                  <a:schemeClr val="bg1"/>
                </a:solidFill>
                <a:latin typeface="Roboto" panose="02000000000000000000" pitchFamily="2" charset="0"/>
                <a:ea typeface="Roboto" panose="02000000000000000000" pitchFamily="2" charset="0"/>
                <a:cs typeface="+mn-cs"/>
              </a:rPr>
              <a:t>La Trobe University CRICOS Provider Code Number 00115M</a:t>
            </a:r>
            <a:endParaRPr lang="en-US" altLang="en-US" sz="800" kern="1200" baseline="0" dirty="0">
              <a:solidFill>
                <a:schemeClr val="bg1"/>
              </a:solidFill>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398517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DEAA-3B3C-A797-990B-0F13757D6C9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64A3B9C-A980-97DA-5C96-0CC61ED76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F0B0E2-D0E4-4B66-9B9E-6705E429AFE3}"/>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5" name="Footer Placeholder 4">
            <a:extLst>
              <a:ext uri="{FF2B5EF4-FFF2-40B4-BE49-F238E27FC236}">
                <a16:creationId xmlns:a16="http://schemas.microsoft.com/office/drawing/2014/main" id="{6F946751-1179-CCB8-2E2C-88614E637D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2CD6D7-1BFC-B5DE-7749-68D7D60141AE}"/>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305822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9B76-96EB-944B-324C-4470EB35C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0F32AA2-EE05-3AEB-6B8C-FA1832DB2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6B688A-3680-8EA5-F06C-0614F2BF72DE}"/>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5" name="Footer Placeholder 4">
            <a:extLst>
              <a:ext uri="{FF2B5EF4-FFF2-40B4-BE49-F238E27FC236}">
                <a16:creationId xmlns:a16="http://schemas.microsoft.com/office/drawing/2014/main" id="{A01D7BA0-41DA-D653-0210-12F5DC69A5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3C5A38-BB11-B913-090E-B2AB161FD83A}"/>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69656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823C-78CD-C133-C6C0-246994984E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DD9577E-2F34-A43B-CE44-CE56EB62B8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CEBAC98-FBF6-1BFE-A0E0-EE25814EE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E6060D5-A7A1-F646-2DEB-628471726F89}"/>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6" name="Footer Placeholder 5">
            <a:extLst>
              <a:ext uri="{FF2B5EF4-FFF2-40B4-BE49-F238E27FC236}">
                <a16:creationId xmlns:a16="http://schemas.microsoft.com/office/drawing/2014/main" id="{B1F07582-33CF-E59B-50D3-00B960BBA98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6D41C85-0D86-F1AA-FCC2-6F2C21550C83}"/>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147948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9F08-75E1-CA2E-E48F-97CA5B721B5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22DB1CC-380D-DDAA-9174-50EB917DE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9DF807-0913-A202-7878-6167E3ABA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8779090-CED5-0C0D-5B0A-FF3FABC8F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42525-A4C3-681F-E3D3-4F97849BAB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DC0CDF6-62ED-AE17-268E-BC557AD7A276}"/>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8" name="Footer Placeholder 7">
            <a:extLst>
              <a:ext uri="{FF2B5EF4-FFF2-40B4-BE49-F238E27FC236}">
                <a16:creationId xmlns:a16="http://schemas.microsoft.com/office/drawing/2014/main" id="{B2E79E7B-CB7A-720E-5198-7D9889BABE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9090A2C-2447-9BCD-929D-1C0E1130BBD8}"/>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328047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3A6F-20C9-7640-94B4-C83356FC814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135C513-0BA4-26BE-9591-2EC0B2EDD268}"/>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4" name="Footer Placeholder 3">
            <a:extLst>
              <a:ext uri="{FF2B5EF4-FFF2-40B4-BE49-F238E27FC236}">
                <a16:creationId xmlns:a16="http://schemas.microsoft.com/office/drawing/2014/main" id="{04B3DB03-A46C-D1BB-9B54-CD272D885B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D4F5A13-AB3D-56E9-9F39-742FA45C7F59}"/>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36168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744272-AB6F-224C-340A-5435207B6B79}"/>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3" name="Footer Placeholder 2">
            <a:extLst>
              <a:ext uri="{FF2B5EF4-FFF2-40B4-BE49-F238E27FC236}">
                <a16:creationId xmlns:a16="http://schemas.microsoft.com/office/drawing/2014/main" id="{867B77A8-7DA5-271C-9E44-4E7C941C81F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F41D46-816A-77BC-577B-B3E0C871E37B}"/>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84987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18F8-6E63-A1D4-653A-C439906B7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36D67D5-3A94-6FBC-1475-4B0C67A7A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2E0C8D9-B442-E56A-48E8-66FB5C81A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2C04C2-8005-F61F-423B-8857B1113BD6}"/>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6" name="Footer Placeholder 5">
            <a:extLst>
              <a:ext uri="{FF2B5EF4-FFF2-40B4-BE49-F238E27FC236}">
                <a16:creationId xmlns:a16="http://schemas.microsoft.com/office/drawing/2014/main" id="{C5B2C59F-BA75-CE77-4C16-DCDA4C23F50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C67AC5C-E35E-357B-90EA-4591CB8DA686}"/>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53862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E51C-213D-0B9A-0018-C1FB4B26A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FD5575F-15D6-BBFC-31C8-797A2D38E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6E05975-D06D-7685-2AE4-B66C230A5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721BD-994B-C166-60E4-DDE69897D908}"/>
              </a:ext>
            </a:extLst>
          </p:cNvPr>
          <p:cNvSpPr>
            <a:spLocks noGrp="1"/>
          </p:cNvSpPr>
          <p:nvPr>
            <p:ph type="dt" sz="half" idx="10"/>
          </p:nvPr>
        </p:nvSpPr>
        <p:spPr/>
        <p:txBody>
          <a:bodyPr/>
          <a:lstStyle/>
          <a:p>
            <a:fld id="{301E45F7-85E7-4EC1-AB8C-D5F3776B6682}" type="datetimeFigureOut">
              <a:rPr lang="en-AU" smtClean="0"/>
              <a:t>26/08/2022</a:t>
            </a:fld>
            <a:endParaRPr lang="en-AU"/>
          </a:p>
        </p:txBody>
      </p:sp>
      <p:sp>
        <p:nvSpPr>
          <p:cNvPr id="6" name="Footer Placeholder 5">
            <a:extLst>
              <a:ext uri="{FF2B5EF4-FFF2-40B4-BE49-F238E27FC236}">
                <a16:creationId xmlns:a16="http://schemas.microsoft.com/office/drawing/2014/main" id="{DBE5284D-2223-9189-25F9-13DD4420921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5A17C5C-349D-1CE5-661F-B8660C7562A9}"/>
              </a:ext>
            </a:extLst>
          </p:cNvPr>
          <p:cNvSpPr>
            <a:spLocks noGrp="1"/>
          </p:cNvSpPr>
          <p:nvPr>
            <p:ph type="sldNum" sz="quarter" idx="12"/>
          </p:nvPr>
        </p:nvSpPr>
        <p:spPr/>
        <p:txBody>
          <a:bodyPr/>
          <a:lstStyle/>
          <a:p>
            <a:fld id="{7ACB55B8-9264-442D-9E32-D38BF4D6E7EE}" type="slidenum">
              <a:rPr lang="en-AU" smtClean="0"/>
              <a:t>‹#›</a:t>
            </a:fld>
            <a:endParaRPr lang="en-AU"/>
          </a:p>
        </p:txBody>
      </p:sp>
    </p:spTree>
    <p:extLst>
      <p:ext uri="{BB962C8B-B14F-4D97-AF65-F5344CB8AC3E}">
        <p14:creationId xmlns:p14="http://schemas.microsoft.com/office/powerpoint/2010/main" val="145832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7F83DF-E441-B212-20FE-09057C0AD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F4BDFB3-DEAF-47B0-8F4B-BB35AA508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8DE8AFB-D254-5F2E-97D8-215D5BD70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E45F7-85E7-4EC1-AB8C-D5F3776B6682}" type="datetimeFigureOut">
              <a:rPr lang="en-AU" smtClean="0"/>
              <a:t>26/08/2022</a:t>
            </a:fld>
            <a:endParaRPr lang="en-AU"/>
          </a:p>
        </p:txBody>
      </p:sp>
      <p:sp>
        <p:nvSpPr>
          <p:cNvPr id="5" name="Footer Placeholder 4">
            <a:extLst>
              <a:ext uri="{FF2B5EF4-FFF2-40B4-BE49-F238E27FC236}">
                <a16:creationId xmlns:a16="http://schemas.microsoft.com/office/drawing/2014/main" id="{87527D7A-EA09-5219-2525-942351F6D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DFB49DA-EE1B-6E6A-9BA0-48B0B5930B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B55B8-9264-442D-9E32-D38BF4D6E7EE}" type="slidenum">
              <a:rPr lang="en-AU" smtClean="0"/>
              <a:t>‹#›</a:t>
            </a:fld>
            <a:endParaRPr lang="en-AU"/>
          </a:p>
        </p:txBody>
      </p:sp>
    </p:spTree>
    <p:extLst>
      <p:ext uri="{BB962C8B-B14F-4D97-AF65-F5344CB8AC3E}">
        <p14:creationId xmlns:p14="http://schemas.microsoft.com/office/powerpoint/2010/main" val="193654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Processing page rank using MapReduce</a:t>
            </a:r>
          </a:p>
        </p:txBody>
      </p:sp>
    </p:spTree>
    <p:extLst>
      <p:ext uri="{BB962C8B-B14F-4D97-AF65-F5344CB8AC3E}">
        <p14:creationId xmlns:p14="http://schemas.microsoft.com/office/powerpoint/2010/main" val="162935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9F6F9497-D57F-380F-8576-322CED430F70}"/>
              </a:ext>
            </a:extLst>
          </p:cNvPr>
          <p:cNvSpPr>
            <a:spLocks noGrp="1" noChangeArrowheads="1"/>
          </p:cNvSpPr>
          <p:nvPr>
            <p:ph type="title"/>
          </p:nvPr>
        </p:nvSpPr>
        <p:spPr>
          <a:xfrm>
            <a:off x="2175910" y="620706"/>
            <a:ext cx="8141174" cy="691273"/>
          </a:xfrm>
        </p:spPr>
        <p:txBody>
          <a:bodyPr/>
          <a:lstStyle/>
          <a:p>
            <a:r>
              <a:rPr lang="en-US" altLang="en-US" sz="2903"/>
              <a:t>How to use MapReduce for PageRank</a:t>
            </a:r>
          </a:p>
        </p:txBody>
      </p:sp>
      <p:sp>
        <p:nvSpPr>
          <p:cNvPr id="3" name="Content Placeholder 2">
            <a:extLst>
              <a:ext uri="{FF2B5EF4-FFF2-40B4-BE49-F238E27FC236}">
                <a16:creationId xmlns:a16="http://schemas.microsoft.com/office/drawing/2014/main" id="{84D5A381-593C-8DE6-5D1A-4C2C4AC3C1A5}"/>
              </a:ext>
            </a:extLst>
          </p:cNvPr>
          <p:cNvSpPr>
            <a:spLocks noGrp="1" noChangeArrowheads="1"/>
          </p:cNvSpPr>
          <p:nvPr>
            <p:ph idx="1"/>
          </p:nvPr>
        </p:nvSpPr>
        <p:spPr>
          <a:xfrm>
            <a:off x="1850435" y="3820722"/>
            <a:ext cx="8639467" cy="1932683"/>
          </a:xfrm>
        </p:spPr>
        <p:txBody>
          <a:bodyPr>
            <a:normAutofit fontScale="77500" lnSpcReduction="20000"/>
          </a:bodyPr>
          <a:lstStyle/>
          <a:p>
            <a:r>
              <a:rPr lang="en-US" altLang="en-US" sz="2177"/>
              <a:t>To work out the page’s rank we just need to compute the following</a:t>
            </a:r>
          </a:p>
          <a:p>
            <a:r>
              <a:rPr lang="en-US" altLang="en-US" sz="2177"/>
              <a:t>Page X’s rank =  </a:t>
            </a:r>
            <a:r>
              <a:rPr lang="en-US" altLang="en-US" sz="2177">
                <a:solidFill>
                  <a:srgbClr val="FF0000"/>
                </a:solidFill>
              </a:rPr>
              <a:t>0.0375 + 0.85 x sum of all contribs to X</a:t>
            </a:r>
          </a:p>
          <a:p>
            <a:pPr lvl="1"/>
            <a:r>
              <a:rPr lang="en-US" altLang="en-US" sz="2177"/>
              <a:t>Dampening factor of </a:t>
            </a:r>
            <a:r>
              <a:rPr lang="en-US" altLang="en-US" sz="2177">
                <a:solidFill>
                  <a:srgbClr val="FF0000"/>
                </a:solidFill>
              </a:rPr>
              <a:t>0.85</a:t>
            </a:r>
          </a:p>
          <a:p>
            <a:r>
              <a:rPr lang="en-US" altLang="en-US" sz="2177"/>
              <a:t>Note the 0.0375 is a constant for this particular graph and 0.85 is also a constant.</a:t>
            </a:r>
          </a:p>
          <a:p>
            <a:r>
              <a:rPr lang="en-US" altLang="en-US" sz="2177"/>
              <a:t>So we just need to work out the contribs</a:t>
            </a:r>
          </a:p>
          <a:p>
            <a:pPr lvl="1"/>
            <a:r>
              <a:rPr lang="en-US" altLang="en-US" sz="2177"/>
              <a:t>The amount that page p contributes to every outgoing edge, </a:t>
            </a:r>
            <a:r>
              <a:rPr lang="en-US" altLang="en-US" sz="2177">
                <a:solidFill>
                  <a:srgbClr val="FF0000"/>
                </a:solidFill>
              </a:rPr>
              <a:t>contribs =  rank</a:t>
            </a:r>
            <a:r>
              <a:rPr lang="en-US" altLang="en-US" sz="2177" baseline="-25000">
                <a:solidFill>
                  <a:srgbClr val="FF0000"/>
                </a:solidFill>
              </a:rPr>
              <a:t>p</a:t>
            </a:r>
            <a:r>
              <a:rPr lang="en-US" altLang="en-US" sz="2177">
                <a:solidFill>
                  <a:srgbClr val="FF0000"/>
                </a:solidFill>
              </a:rPr>
              <a:t> / |outgoing links</a:t>
            </a:r>
            <a:r>
              <a:rPr lang="en-US" altLang="en-US" sz="2177" baseline="-25000">
                <a:solidFill>
                  <a:srgbClr val="FF0000"/>
                </a:solidFill>
              </a:rPr>
              <a:t>p</a:t>
            </a:r>
            <a:r>
              <a:rPr lang="en-US" altLang="en-US" sz="2177">
                <a:solidFill>
                  <a:srgbClr val="FF0000"/>
                </a:solidFill>
              </a:rPr>
              <a:t>|</a:t>
            </a:r>
          </a:p>
          <a:p>
            <a:pPr lvl="1"/>
            <a:endParaRPr lang="en-US" altLang="en-US" sz="2177"/>
          </a:p>
        </p:txBody>
      </p:sp>
      <p:sp>
        <p:nvSpPr>
          <p:cNvPr id="63492" name="Oval 66">
            <a:extLst>
              <a:ext uri="{FF2B5EF4-FFF2-40B4-BE49-F238E27FC236}">
                <a16:creationId xmlns:a16="http://schemas.microsoft.com/office/drawing/2014/main" id="{E9E9F1E8-A5E5-E9EA-50EB-CF30DCA2D127}"/>
              </a:ext>
            </a:extLst>
          </p:cNvPr>
          <p:cNvSpPr>
            <a:spLocks noChangeArrowheads="1"/>
          </p:cNvSpPr>
          <p:nvPr/>
        </p:nvSpPr>
        <p:spPr bwMode="auto">
          <a:xfrm>
            <a:off x="2181671" y="2253838"/>
            <a:ext cx="456527" cy="456527"/>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63493" name="Oval 67">
            <a:extLst>
              <a:ext uri="{FF2B5EF4-FFF2-40B4-BE49-F238E27FC236}">
                <a16:creationId xmlns:a16="http://schemas.microsoft.com/office/drawing/2014/main" id="{FB7FC992-F9D8-B048-FE41-DB49223215EF}"/>
              </a:ext>
            </a:extLst>
          </p:cNvPr>
          <p:cNvSpPr>
            <a:spLocks noChangeArrowheads="1"/>
          </p:cNvSpPr>
          <p:nvPr/>
        </p:nvSpPr>
        <p:spPr bwMode="auto">
          <a:xfrm>
            <a:off x="3031360" y="1795870"/>
            <a:ext cx="456527"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1633">
              <a:solidFill>
                <a:schemeClr val="tx1"/>
              </a:solidFill>
            </a:endParaRPr>
          </a:p>
        </p:txBody>
      </p:sp>
      <p:sp>
        <p:nvSpPr>
          <p:cNvPr id="63494" name="Oval 68">
            <a:extLst>
              <a:ext uri="{FF2B5EF4-FFF2-40B4-BE49-F238E27FC236}">
                <a16:creationId xmlns:a16="http://schemas.microsoft.com/office/drawing/2014/main" id="{7BD26BAC-A649-B296-AD24-4995BE61B487}"/>
              </a:ext>
            </a:extLst>
          </p:cNvPr>
          <p:cNvSpPr>
            <a:spLocks noChangeArrowheads="1"/>
          </p:cNvSpPr>
          <p:nvPr/>
        </p:nvSpPr>
        <p:spPr bwMode="auto">
          <a:xfrm>
            <a:off x="3031360" y="2971033"/>
            <a:ext cx="456527"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3495" name="Straight Arrow Connector 69">
            <a:extLst>
              <a:ext uri="{FF2B5EF4-FFF2-40B4-BE49-F238E27FC236}">
                <a16:creationId xmlns:a16="http://schemas.microsoft.com/office/drawing/2014/main" id="{75D2285F-8D37-433A-C91B-4F57F0BCE622}"/>
              </a:ext>
            </a:extLst>
          </p:cNvPr>
          <p:cNvCxnSpPr>
            <a:cxnSpLocks noChangeShapeType="1"/>
            <a:stCxn id="63492" idx="7"/>
            <a:endCxn id="63493" idx="2"/>
          </p:cNvCxnSpPr>
          <p:nvPr/>
        </p:nvCxnSpPr>
        <p:spPr bwMode="auto">
          <a:xfrm flipV="1">
            <a:off x="2571951" y="2024853"/>
            <a:ext cx="459409"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3496" name="Straight Arrow Connector 70">
            <a:extLst>
              <a:ext uri="{FF2B5EF4-FFF2-40B4-BE49-F238E27FC236}">
                <a16:creationId xmlns:a16="http://schemas.microsoft.com/office/drawing/2014/main" id="{71278A52-6B3A-1D0D-4859-F3D9C46F41D0}"/>
              </a:ext>
            </a:extLst>
          </p:cNvPr>
          <p:cNvCxnSpPr>
            <a:cxnSpLocks noChangeShapeType="1"/>
            <a:stCxn id="63494" idx="0"/>
            <a:endCxn id="63493" idx="4"/>
          </p:cNvCxnSpPr>
          <p:nvPr/>
        </p:nvCxnSpPr>
        <p:spPr bwMode="auto">
          <a:xfrm flipV="1">
            <a:off x="3258903" y="2253838"/>
            <a:ext cx="0" cy="71719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3497" name="TextBox 71">
            <a:extLst>
              <a:ext uri="{FF2B5EF4-FFF2-40B4-BE49-F238E27FC236}">
                <a16:creationId xmlns:a16="http://schemas.microsoft.com/office/drawing/2014/main" id="{D9DBC88F-8480-E11E-C074-24386840539F}"/>
              </a:ext>
            </a:extLst>
          </p:cNvPr>
          <p:cNvSpPr txBox="1">
            <a:spLocks noChangeArrowheads="1"/>
          </p:cNvSpPr>
          <p:nvPr/>
        </p:nvSpPr>
        <p:spPr bwMode="auto">
          <a:xfrm>
            <a:off x="2116863" y="1795869"/>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63498" name="Oval 72">
            <a:extLst>
              <a:ext uri="{FF2B5EF4-FFF2-40B4-BE49-F238E27FC236}">
                <a16:creationId xmlns:a16="http://schemas.microsoft.com/office/drawing/2014/main" id="{FB983586-CC75-CF73-0694-A32BF5AA1CB7}"/>
              </a:ext>
            </a:extLst>
          </p:cNvPr>
          <p:cNvSpPr>
            <a:spLocks noChangeArrowheads="1"/>
          </p:cNvSpPr>
          <p:nvPr/>
        </p:nvSpPr>
        <p:spPr bwMode="auto">
          <a:xfrm>
            <a:off x="3879608" y="2253838"/>
            <a:ext cx="457968" cy="456527"/>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3499" name="Straight Arrow Connector 73">
            <a:extLst>
              <a:ext uri="{FF2B5EF4-FFF2-40B4-BE49-F238E27FC236}">
                <a16:creationId xmlns:a16="http://schemas.microsoft.com/office/drawing/2014/main" id="{B36347B8-8BAD-4511-A4D9-206FF80EDDE4}"/>
              </a:ext>
            </a:extLst>
          </p:cNvPr>
          <p:cNvCxnSpPr>
            <a:cxnSpLocks noChangeShapeType="1"/>
          </p:cNvCxnSpPr>
          <p:nvPr/>
        </p:nvCxnSpPr>
        <p:spPr bwMode="auto">
          <a:xfrm>
            <a:off x="3423081" y="2187591"/>
            <a:ext cx="457968"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3500" name="Straight Arrow Connector 74">
            <a:extLst>
              <a:ext uri="{FF2B5EF4-FFF2-40B4-BE49-F238E27FC236}">
                <a16:creationId xmlns:a16="http://schemas.microsoft.com/office/drawing/2014/main" id="{ED3DF010-08E8-4439-407B-E18D14FA3FA8}"/>
              </a:ext>
            </a:extLst>
          </p:cNvPr>
          <p:cNvCxnSpPr>
            <a:cxnSpLocks noChangeShapeType="1"/>
            <a:stCxn id="63498" idx="4"/>
            <a:endCxn id="63494" idx="6"/>
          </p:cNvCxnSpPr>
          <p:nvPr/>
        </p:nvCxnSpPr>
        <p:spPr bwMode="auto">
          <a:xfrm flipH="1">
            <a:off x="3487887" y="2710365"/>
            <a:ext cx="620706" cy="48965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3501" name="TextBox 75">
            <a:extLst>
              <a:ext uri="{FF2B5EF4-FFF2-40B4-BE49-F238E27FC236}">
                <a16:creationId xmlns:a16="http://schemas.microsoft.com/office/drawing/2014/main" id="{3F2DBD93-143D-CCF2-5291-0097A3B92EED}"/>
              </a:ext>
            </a:extLst>
          </p:cNvPr>
          <p:cNvSpPr txBox="1">
            <a:spLocks noChangeArrowheads="1"/>
          </p:cNvSpPr>
          <p:nvPr/>
        </p:nvSpPr>
        <p:spPr bwMode="auto">
          <a:xfrm>
            <a:off x="4075469" y="1926923"/>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63502" name="TextBox 76">
            <a:extLst>
              <a:ext uri="{FF2B5EF4-FFF2-40B4-BE49-F238E27FC236}">
                <a16:creationId xmlns:a16="http://schemas.microsoft.com/office/drawing/2014/main" id="{56131674-B808-FC77-7486-498CEAF9F3BA}"/>
              </a:ext>
            </a:extLst>
          </p:cNvPr>
          <p:cNvSpPr txBox="1">
            <a:spLocks noChangeArrowheads="1"/>
          </p:cNvSpPr>
          <p:nvPr/>
        </p:nvSpPr>
        <p:spPr bwMode="auto">
          <a:xfrm>
            <a:off x="3552694" y="3297946"/>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63503" name="TextBox 77">
            <a:extLst>
              <a:ext uri="{FF2B5EF4-FFF2-40B4-BE49-F238E27FC236}">
                <a16:creationId xmlns:a16="http://schemas.microsoft.com/office/drawing/2014/main" id="{4E58F4ED-3F08-D867-95C3-850CCBC960BD}"/>
              </a:ext>
            </a:extLst>
          </p:cNvPr>
          <p:cNvSpPr txBox="1">
            <a:spLocks noChangeArrowheads="1"/>
          </p:cNvSpPr>
          <p:nvPr/>
        </p:nvSpPr>
        <p:spPr bwMode="auto">
          <a:xfrm>
            <a:off x="3423081" y="1404148"/>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cxnSp>
        <p:nvCxnSpPr>
          <p:cNvPr id="63504" name="Straight Arrow Connector 78">
            <a:extLst>
              <a:ext uri="{FF2B5EF4-FFF2-40B4-BE49-F238E27FC236}">
                <a16:creationId xmlns:a16="http://schemas.microsoft.com/office/drawing/2014/main" id="{03CD5902-5BF6-CF50-1018-ECB691F8422F}"/>
              </a:ext>
            </a:extLst>
          </p:cNvPr>
          <p:cNvCxnSpPr>
            <a:cxnSpLocks noChangeShapeType="1"/>
            <a:stCxn id="63494" idx="1"/>
            <a:endCxn id="63492" idx="5"/>
          </p:cNvCxnSpPr>
          <p:nvPr/>
        </p:nvCxnSpPr>
        <p:spPr bwMode="auto">
          <a:xfrm flipH="1" flipV="1">
            <a:off x="2571950" y="2644119"/>
            <a:ext cx="525656" cy="39460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3505" name="TextBox 79">
            <a:extLst>
              <a:ext uri="{FF2B5EF4-FFF2-40B4-BE49-F238E27FC236}">
                <a16:creationId xmlns:a16="http://schemas.microsoft.com/office/drawing/2014/main" id="{2CC99C27-1961-7BB8-0D66-4640CBADBBF8}"/>
              </a:ext>
            </a:extLst>
          </p:cNvPr>
          <p:cNvSpPr txBox="1">
            <a:spLocks noChangeArrowheads="1"/>
          </p:cNvSpPr>
          <p:nvPr/>
        </p:nvSpPr>
        <p:spPr bwMode="auto">
          <a:xfrm>
            <a:off x="1689139" y="2318645"/>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3506" name="TextBox 80">
            <a:extLst>
              <a:ext uri="{FF2B5EF4-FFF2-40B4-BE49-F238E27FC236}">
                <a16:creationId xmlns:a16="http://schemas.microsoft.com/office/drawing/2014/main" id="{6C90D080-0488-64FA-EF09-EB6032347B0F}"/>
              </a:ext>
            </a:extLst>
          </p:cNvPr>
          <p:cNvSpPr txBox="1">
            <a:spLocks noChangeArrowheads="1"/>
          </p:cNvSpPr>
          <p:nvPr/>
        </p:nvSpPr>
        <p:spPr bwMode="auto">
          <a:xfrm>
            <a:off x="2769252" y="1468955"/>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3507" name="TextBox 81">
            <a:extLst>
              <a:ext uri="{FF2B5EF4-FFF2-40B4-BE49-F238E27FC236}">
                <a16:creationId xmlns:a16="http://schemas.microsoft.com/office/drawing/2014/main" id="{629CD003-486D-53C7-065E-E8B3C5F8C6B3}"/>
              </a:ext>
            </a:extLst>
          </p:cNvPr>
          <p:cNvSpPr txBox="1">
            <a:spLocks noChangeArrowheads="1"/>
          </p:cNvSpPr>
          <p:nvPr/>
        </p:nvSpPr>
        <p:spPr bwMode="auto">
          <a:xfrm>
            <a:off x="4271329" y="2318645"/>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3508" name="TextBox 82">
            <a:extLst>
              <a:ext uri="{FF2B5EF4-FFF2-40B4-BE49-F238E27FC236}">
                <a16:creationId xmlns:a16="http://schemas.microsoft.com/office/drawing/2014/main" id="{8D2C0B1D-34CA-EEC6-2FD9-F57BF2E0428B}"/>
              </a:ext>
            </a:extLst>
          </p:cNvPr>
          <p:cNvSpPr txBox="1">
            <a:spLocks noChangeArrowheads="1"/>
          </p:cNvSpPr>
          <p:nvPr/>
        </p:nvSpPr>
        <p:spPr bwMode="auto">
          <a:xfrm>
            <a:off x="2704445" y="3297947"/>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cxnSp>
        <p:nvCxnSpPr>
          <p:cNvPr id="63509" name="Straight Arrow Connector 83">
            <a:extLst>
              <a:ext uri="{FF2B5EF4-FFF2-40B4-BE49-F238E27FC236}">
                <a16:creationId xmlns:a16="http://schemas.microsoft.com/office/drawing/2014/main" id="{2ADD52F9-F1BC-DE9E-C6C5-6F92E1E69A9A}"/>
              </a:ext>
            </a:extLst>
          </p:cNvPr>
          <p:cNvCxnSpPr>
            <a:cxnSpLocks noChangeShapeType="1"/>
          </p:cNvCxnSpPr>
          <p:nvPr/>
        </p:nvCxnSpPr>
        <p:spPr bwMode="auto">
          <a:xfrm flipH="1" flipV="1">
            <a:off x="3487887" y="1991730"/>
            <a:ext cx="459409"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33" name="Table 132">
            <a:extLst>
              <a:ext uri="{FF2B5EF4-FFF2-40B4-BE49-F238E27FC236}">
                <a16:creationId xmlns:a16="http://schemas.microsoft.com/office/drawing/2014/main" id="{4BD3210D-ECE4-4378-84C8-1BAC3F8C9F54}"/>
              </a:ext>
            </a:extLst>
          </p:cNvPr>
          <p:cNvGraphicFramePr>
            <a:graphicFrameLocks noGrp="1"/>
          </p:cNvGraphicFramePr>
          <p:nvPr/>
        </p:nvGraphicFramePr>
        <p:xfrm>
          <a:off x="5769087" y="1404149"/>
          <a:ext cx="4180759" cy="1908200"/>
        </p:xfrm>
        <a:graphic>
          <a:graphicData uri="http://schemas.openxmlformats.org/drawingml/2006/table">
            <a:tbl>
              <a:tblPr firstRow="1" bandRow="1">
                <a:tableStyleId>{9DCAF9ED-07DC-4A11-8D7F-57B35C25682E}</a:tableStyleId>
              </a:tblPr>
              <a:tblGrid>
                <a:gridCol w="1393586">
                  <a:extLst>
                    <a:ext uri="{9D8B030D-6E8A-4147-A177-3AD203B41FA5}">
                      <a16:colId xmlns:a16="http://schemas.microsoft.com/office/drawing/2014/main" val="20000"/>
                    </a:ext>
                  </a:extLst>
                </a:gridCol>
                <a:gridCol w="1393586">
                  <a:extLst>
                    <a:ext uri="{9D8B030D-6E8A-4147-A177-3AD203B41FA5}">
                      <a16:colId xmlns:a16="http://schemas.microsoft.com/office/drawing/2014/main" val="20001"/>
                    </a:ext>
                  </a:extLst>
                </a:gridCol>
                <a:gridCol w="1393586">
                  <a:extLst>
                    <a:ext uri="{9D8B030D-6E8A-4147-A177-3AD203B41FA5}">
                      <a16:colId xmlns:a16="http://schemas.microsoft.com/office/drawing/2014/main" val="20002"/>
                    </a:ext>
                  </a:extLst>
                </a:gridCol>
              </a:tblGrid>
              <a:tr h="580756">
                <a:tc>
                  <a:txBody>
                    <a:bodyPr/>
                    <a:lstStyle/>
                    <a:p>
                      <a:r>
                        <a:rPr lang="en-US" sz="1600" dirty="0"/>
                        <a:t>Node</a:t>
                      </a:r>
                    </a:p>
                  </a:txBody>
                  <a:tcPr marL="82953" marR="82953" marT="41483" marB="41483"/>
                </a:tc>
                <a:tc>
                  <a:txBody>
                    <a:bodyPr/>
                    <a:lstStyle/>
                    <a:p>
                      <a:r>
                        <a:rPr lang="en-US" sz="1600" dirty="0"/>
                        <a:t>Rank value</a:t>
                      </a:r>
                    </a:p>
                  </a:txBody>
                  <a:tcPr marL="82953" marR="82953" marT="41483" marB="41483"/>
                </a:tc>
                <a:tc>
                  <a:txBody>
                    <a:bodyPr/>
                    <a:lstStyle/>
                    <a:p>
                      <a:r>
                        <a:rPr lang="en-US" sz="1600" dirty="0"/>
                        <a:t>Adjacency list</a:t>
                      </a:r>
                    </a:p>
                  </a:txBody>
                  <a:tcPr marL="82953" marR="82953" marT="41483" marB="41483"/>
                </a:tc>
                <a:extLst>
                  <a:ext uri="{0D108BD9-81ED-4DB2-BD59-A6C34878D82A}">
                    <a16:rowId xmlns:a16="http://schemas.microsoft.com/office/drawing/2014/main" val="10000"/>
                  </a:ext>
                </a:extLst>
              </a:tr>
              <a:tr h="331861">
                <a:tc>
                  <a:txBody>
                    <a:bodyPr/>
                    <a:lstStyle/>
                    <a:p>
                      <a:r>
                        <a:rPr lang="en-US" sz="1600" dirty="0"/>
                        <a:t>A</a:t>
                      </a:r>
                    </a:p>
                  </a:txBody>
                  <a:tcPr marL="82953" marR="82953" marT="41483" marB="41483"/>
                </a:tc>
                <a:tc>
                  <a:txBody>
                    <a:bodyPr/>
                    <a:lstStyle/>
                    <a:p>
                      <a:r>
                        <a:rPr lang="en-US" sz="1600" dirty="0"/>
                        <a:t>1.0</a:t>
                      </a:r>
                    </a:p>
                  </a:txBody>
                  <a:tcPr marL="82953" marR="82953" marT="41483" marB="41483"/>
                </a:tc>
                <a:tc>
                  <a:txBody>
                    <a:bodyPr/>
                    <a:lstStyle/>
                    <a:p>
                      <a:r>
                        <a:rPr lang="en-US" sz="1600" dirty="0"/>
                        <a:t>B</a:t>
                      </a:r>
                    </a:p>
                  </a:txBody>
                  <a:tcPr marL="82953" marR="82953" marT="41483" marB="41483"/>
                </a:tc>
                <a:extLst>
                  <a:ext uri="{0D108BD9-81ED-4DB2-BD59-A6C34878D82A}">
                    <a16:rowId xmlns:a16="http://schemas.microsoft.com/office/drawing/2014/main" val="10001"/>
                  </a:ext>
                </a:extLst>
              </a:tr>
              <a:tr h="331861">
                <a:tc>
                  <a:txBody>
                    <a:bodyPr/>
                    <a:lstStyle/>
                    <a:p>
                      <a:r>
                        <a:rPr lang="en-US" sz="1600" dirty="0"/>
                        <a:t>B</a:t>
                      </a:r>
                    </a:p>
                  </a:txBody>
                  <a:tcPr marL="82953" marR="82953" marT="41483" marB="41483"/>
                </a:tc>
                <a:tc>
                  <a:txBody>
                    <a:bodyPr/>
                    <a:lstStyle/>
                    <a:p>
                      <a:r>
                        <a:rPr lang="en-US" sz="1600" dirty="0"/>
                        <a:t>1.0</a:t>
                      </a:r>
                    </a:p>
                  </a:txBody>
                  <a:tcPr marL="82953" marR="82953" marT="41483" marB="41483"/>
                </a:tc>
                <a:tc>
                  <a:txBody>
                    <a:bodyPr/>
                    <a:lstStyle/>
                    <a:p>
                      <a:r>
                        <a:rPr lang="en-US" sz="1600" dirty="0"/>
                        <a:t>C</a:t>
                      </a:r>
                    </a:p>
                  </a:txBody>
                  <a:tcPr marL="82953" marR="82953" marT="41483" marB="41483"/>
                </a:tc>
                <a:extLst>
                  <a:ext uri="{0D108BD9-81ED-4DB2-BD59-A6C34878D82A}">
                    <a16:rowId xmlns:a16="http://schemas.microsoft.com/office/drawing/2014/main" val="10002"/>
                  </a:ext>
                </a:extLst>
              </a:tr>
              <a:tr h="331861">
                <a:tc>
                  <a:txBody>
                    <a:bodyPr/>
                    <a:lstStyle/>
                    <a:p>
                      <a:r>
                        <a:rPr lang="en-US" sz="1600" dirty="0"/>
                        <a:t>C</a:t>
                      </a:r>
                    </a:p>
                  </a:txBody>
                  <a:tcPr marL="82953" marR="82953" marT="41483" marB="41483"/>
                </a:tc>
                <a:tc>
                  <a:txBody>
                    <a:bodyPr/>
                    <a:lstStyle/>
                    <a:p>
                      <a:r>
                        <a:rPr lang="en-US" sz="1600" dirty="0"/>
                        <a:t>1.0</a:t>
                      </a:r>
                    </a:p>
                  </a:txBody>
                  <a:tcPr marL="82953" marR="82953" marT="41483" marB="41483"/>
                </a:tc>
                <a:tc>
                  <a:txBody>
                    <a:bodyPr/>
                    <a:lstStyle/>
                    <a:p>
                      <a:r>
                        <a:rPr lang="en-US" sz="1600" dirty="0"/>
                        <a:t>B, D</a:t>
                      </a:r>
                    </a:p>
                  </a:txBody>
                  <a:tcPr marL="82953" marR="82953" marT="41483" marB="41483"/>
                </a:tc>
                <a:extLst>
                  <a:ext uri="{0D108BD9-81ED-4DB2-BD59-A6C34878D82A}">
                    <a16:rowId xmlns:a16="http://schemas.microsoft.com/office/drawing/2014/main" val="10003"/>
                  </a:ext>
                </a:extLst>
              </a:tr>
              <a:tr h="331861">
                <a:tc>
                  <a:txBody>
                    <a:bodyPr/>
                    <a:lstStyle/>
                    <a:p>
                      <a:r>
                        <a:rPr lang="en-US" sz="1600" dirty="0"/>
                        <a:t>D</a:t>
                      </a:r>
                    </a:p>
                  </a:txBody>
                  <a:tcPr marL="82953" marR="82953" marT="41483" marB="41483"/>
                </a:tc>
                <a:tc>
                  <a:txBody>
                    <a:bodyPr/>
                    <a:lstStyle/>
                    <a:p>
                      <a:r>
                        <a:rPr lang="en-US" sz="1600" dirty="0"/>
                        <a:t>1.0</a:t>
                      </a:r>
                    </a:p>
                  </a:txBody>
                  <a:tcPr marL="82953" marR="82953" marT="41483" marB="41483"/>
                </a:tc>
                <a:tc>
                  <a:txBody>
                    <a:bodyPr/>
                    <a:lstStyle/>
                    <a:p>
                      <a:r>
                        <a:rPr lang="en-US" sz="1600" dirty="0"/>
                        <a:t>A, B</a:t>
                      </a:r>
                    </a:p>
                  </a:txBody>
                  <a:tcPr marL="82953" marR="82953" marT="41483" marB="41483"/>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31A73147-F3E9-0479-E9CA-18BAEB8DA6D3}"/>
              </a:ext>
            </a:extLst>
          </p:cNvPr>
          <p:cNvSpPr>
            <a:spLocks noGrp="1" noChangeArrowheads="1"/>
          </p:cNvSpPr>
          <p:nvPr>
            <p:ph type="title"/>
          </p:nvPr>
        </p:nvSpPr>
        <p:spPr>
          <a:xfrm>
            <a:off x="2175910" y="554459"/>
            <a:ext cx="8141174" cy="691273"/>
          </a:xfrm>
        </p:spPr>
        <p:txBody>
          <a:bodyPr/>
          <a:lstStyle/>
          <a:p>
            <a:r>
              <a:rPr lang="en-US" altLang="en-US" sz="2540"/>
              <a:t>How to use MapReduce for PageRank</a:t>
            </a:r>
          </a:p>
        </p:txBody>
      </p:sp>
      <p:sp>
        <p:nvSpPr>
          <p:cNvPr id="3" name="Content Placeholder 2">
            <a:extLst>
              <a:ext uri="{FF2B5EF4-FFF2-40B4-BE49-F238E27FC236}">
                <a16:creationId xmlns:a16="http://schemas.microsoft.com/office/drawing/2014/main" id="{90F37AA2-D679-77BA-BB83-473A5603427F}"/>
              </a:ext>
            </a:extLst>
          </p:cNvPr>
          <p:cNvSpPr>
            <a:spLocks noGrp="1" noChangeArrowheads="1"/>
          </p:cNvSpPr>
          <p:nvPr>
            <p:ph idx="1"/>
          </p:nvPr>
        </p:nvSpPr>
        <p:spPr>
          <a:xfrm>
            <a:off x="1523521" y="3364194"/>
            <a:ext cx="8639467" cy="2911986"/>
          </a:xfrm>
        </p:spPr>
        <p:txBody>
          <a:bodyPr/>
          <a:lstStyle/>
          <a:p>
            <a:r>
              <a:rPr lang="en-US" altLang="en-US" sz="1814"/>
              <a:t>Page X’s rank =  </a:t>
            </a:r>
            <a:r>
              <a:rPr lang="en-US" altLang="en-US" sz="1814">
                <a:solidFill>
                  <a:srgbClr val="FF0000"/>
                </a:solidFill>
              </a:rPr>
              <a:t>0.0375 + 0.85 x sum of all contribs to X</a:t>
            </a:r>
          </a:p>
          <a:p>
            <a:r>
              <a:rPr lang="en-US" altLang="en-US" sz="1814"/>
              <a:t>To compute the page rank for a node we need to group together all the incoming contribs.</a:t>
            </a:r>
          </a:p>
          <a:p>
            <a:r>
              <a:rPr lang="en-US" altLang="en-US" sz="1814"/>
              <a:t>For example to compute page rank of the node B above we need to gather all the contribs from nodes A, C and D.</a:t>
            </a:r>
          </a:p>
          <a:p>
            <a:r>
              <a:rPr lang="en-US" altLang="en-US" sz="1814"/>
              <a:t>So in the mapper we want to process every node, emitting the node id of node at the end of each outgoing edge as the output key of the mapper.</a:t>
            </a:r>
          </a:p>
          <a:p>
            <a:r>
              <a:rPr lang="en-US" altLang="en-US" sz="1814"/>
              <a:t>At the reducer all the contribs going into a node will be grouped together. We can then use that to compute the page rank using the formula above. </a:t>
            </a:r>
          </a:p>
          <a:p>
            <a:endParaRPr lang="en-US" altLang="en-US" sz="1814"/>
          </a:p>
        </p:txBody>
      </p:sp>
      <p:sp>
        <p:nvSpPr>
          <p:cNvPr id="64516" name="Oval 80">
            <a:extLst>
              <a:ext uri="{FF2B5EF4-FFF2-40B4-BE49-F238E27FC236}">
                <a16:creationId xmlns:a16="http://schemas.microsoft.com/office/drawing/2014/main" id="{231A9C9C-AAF3-5B14-08CB-09C7D3A7806C}"/>
              </a:ext>
            </a:extLst>
          </p:cNvPr>
          <p:cNvSpPr>
            <a:spLocks noChangeArrowheads="1"/>
          </p:cNvSpPr>
          <p:nvPr/>
        </p:nvSpPr>
        <p:spPr bwMode="auto">
          <a:xfrm>
            <a:off x="2175910" y="1926923"/>
            <a:ext cx="457968" cy="45652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64517" name="Oval 81">
            <a:extLst>
              <a:ext uri="{FF2B5EF4-FFF2-40B4-BE49-F238E27FC236}">
                <a16:creationId xmlns:a16="http://schemas.microsoft.com/office/drawing/2014/main" id="{CA06B613-6935-A556-CD7C-B97D7C7772E4}"/>
              </a:ext>
            </a:extLst>
          </p:cNvPr>
          <p:cNvSpPr>
            <a:spLocks noChangeArrowheads="1"/>
          </p:cNvSpPr>
          <p:nvPr/>
        </p:nvSpPr>
        <p:spPr bwMode="auto">
          <a:xfrm>
            <a:off x="3025599" y="1468955"/>
            <a:ext cx="457968" cy="457968"/>
          </a:xfrm>
          <a:prstGeom prst="ellipse">
            <a:avLst/>
          </a:prstGeom>
          <a:solidFill>
            <a:srgbClr val="FF0000"/>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1633">
              <a:solidFill>
                <a:srgbClr val="FF0000"/>
              </a:solidFill>
            </a:endParaRPr>
          </a:p>
        </p:txBody>
      </p:sp>
      <p:sp>
        <p:nvSpPr>
          <p:cNvPr id="64518" name="Oval 83">
            <a:extLst>
              <a:ext uri="{FF2B5EF4-FFF2-40B4-BE49-F238E27FC236}">
                <a16:creationId xmlns:a16="http://schemas.microsoft.com/office/drawing/2014/main" id="{45307117-FEC5-A500-CB4E-7D66CFBAE6A6}"/>
              </a:ext>
            </a:extLst>
          </p:cNvPr>
          <p:cNvSpPr>
            <a:spLocks noChangeArrowheads="1"/>
          </p:cNvSpPr>
          <p:nvPr/>
        </p:nvSpPr>
        <p:spPr bwMode="auto">
          <a:xfrm>
            <a:off x="3025599" y="2645559"/>
            <a:ext cx="457968" cy="456527"/>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4519" name="Straight Arrow Connector 84">
            <a:extLst>
              <a:ext uri="{FF2B5EF4-FFF2-40B4-BE49-F238E27FC236}">
                <a16:creationId xmlns:a16="http://schemas.microsoft.com/office/drawing/2014/main" id="{419E8B40-CBAF-2793-00BA-5F6388F05216}"/>
              </a:ext>
            </a:extLst>
          </p:cNvPr>
          <p:cNvCxnSpPr>
            <a:cxnSpLocks noChangeShapeType="1"/>
            <a:stCxn id="64516" idx="7"/>
            <a:endCxn id="64517" idx="2"/>
          </p:cNvCxnSpPr>
          <p:nvPr/>
        </p:nvCxnSpPr>
        <p:spPr bwMode="auto">
          <a:xfrm flipV="1">
            <a:off x="2566190" y="1697939"/>
            <a:ext cx="459409" cy="295231"/>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4520" name="Straight Arrow Connector 87">
            <a:extLst>
              <a:ext uri="{FF2B5EF4-FFF2-40B4-BE49-F238E27FC236}">
                <a16:creationId xmlns:a16="http://schemas.microsoft.com/office/drawing/2014/main" id="{D586D8C1-61ED-B632-B979-B173C1D268F4}"/>
              </a:ext>
            </a:extLst>
          </p:cNvPr>
          <p:cNvCxnSpPr>
            <a:cxnSpLocks noChangeShapeType="1"/>
            <a:stCxn id="64518" idx="0"/>
            <a:endCxn id="64517" idx="4"/>
          </p:cNvCxnSpPr>
          <p:nvPr/>
        </p:nvCxnSpPr>
        <p:spPr bwMode="auto">
          <a:xfrm flipV="1">
            <a:off x="3254582" y="1926923"/>
            <a:ext cx="0" cy="718636"/>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64521" name="TextBox 88">
            <a:extLst>
              <a:ext uri="{FF2B5EF4-FFF2-40B4-BE49-F238E27FC236}">
                <a16:creationId xmlns:a16="http://schemas.microsoft.com/office/drawing/2014/main" id="{9358275B-9EA3-CF6F-FE40-607D773F17ED}"/>
              </a:ext>
            </a:extLst>
          </p:cNvPr>
          <p:cNvSpPr txBox="1">
            <a:spLocks noChangeArrowheads="1"/>
          </p:cNvSpPr>
          <p:nvPr/>
        </p:nvSpPr>
        <p:spPr bwMode="auto">
          <a:xfrm>
            <a:off x="2111102" y="1468954"/>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64522" name="Oval 90">
            <a:extLst>
              <a:ext uri="{FF2B5EF4-FFF2-40B4-BE49-F238E27FC236}">
                <a16:creationId xmlns:a16="http://schemas.microsoft.com/office/drawing/2014/main" id="{C992B0E0-0AF3-1E82-5FDC-CD716AA83604}"/>
              </a:ext>
            </a:extLst>
          </p:cNvPr>
          <p:cNvSpPr>
            <a:spLocks noChangeArrowheads="1"/>
          </p:cNvSpPr>
          <p:nvPr/>
        </p:nvSpPr>
        <p:spPr bwMode="auto">
          <a:xfrm>
            <a:off x="3875288" y="1926923"/>
            <a:ext cx="456527" cy="45652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4523" name="Straight Arrow Connector 91">
            <a:extLst>
              <a:ext uri="{FF2B5EF4-FFF2-40B4-BE49-F238E27FC236}">
                <a16:creationId xmlns:a16="http://schemas.microsoft.com/office/drawing/2014/main" id="{AA450787-CDFB-7A11-457B-7C568775077A}"/>
              </a:ext>
            </a:extLst>
          </p:cNvPr>
          <p:cNvCxnSpPr>
            <a:cxnSpLocks noChangeShapeType="1"/>
          </p:cNvCxnSpPr>
          <p:nvPr/>
        </p:nvCxnSpPr>
        <p:spPr bwMode="auto">
          <a:xfrm>
            <a:off x="3417320" y="1860676"/>
            <a:ext cx="459408" cy="29667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4524" name="Straight Arrow Connector 92">
            <a:extLst>
              <a:ext uri="{FF2B5EF4-FFF2-40B4-BE49-F238E27FC236}">
                <a16:creationId xmlns:a16="http://schemas.microsoft.com/office/drawing/2014/main" id="{F731F201-7FFC-9E72-2909-0DDE407A7CBA}"/>
              </a:ext>
            </a:extLst>
          </p:cNvPr>
          <p:cNvCxnSpPr>
            <a:cxnSpLocks noChangeShapeType="1"/>
            <a:stCxn id="64522" idx="4"/>
            <a:endCxn id="64518" idx="6"/>
          </p:cNvCxnSpPr>
          <p:nvPr/>
        </p:nvCxnSpPr>
        <p:spPr bwMode="auto">
          <a:xfrm flipH="1">
            <a:off x="3483566" y="2383451"/>
            <a:ext cx="620705" cy="48965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4525" name="TextBox 93">
            <a:extLst>
              <a:ext uri="{FF2B5EF4-FFF2-40B4-BE49-F238E27FC236}">
                <a16:creationId xmlns:a16="http://schemas.microsoft.com/office/drawing/2014/main" id="{3813F2ED-D5EE-0798-ACCD-46C82010AA15}"/>
              </a:ext>
            </a:extLst>
          </p:cNvPr>
          <p:cNvSpPr txBox="1">
            <a:spLocks noChangeArrowheads="1"/>
          </p:cNvSpPr>
          <p:nvPr/>
        </p:nvSpPr>
        <p:spPr bwMode="auto">
          <a:xfrm>
            <a:off x="4071149" y="1600009"/>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64526" name="TextBox 95">
            <a:extLst>
              <a:ext uri="{FF2B5EF4-FFF2-40B4-BE49-F238E27FC236}">
                <a16:creationId xmlns:a16="http://schemas.microsoft.com/office/drawing/2014/main" id="{C27E4CBF-4C36-D361-DE45-9CCE10ABA59C}"/>
              </a:ext>
            </a:extLst>
          </p:cNvPr>
          <p:cNvSpPr txBox="1">
            <a:spLocks noChangeArrowheads="1"/>
          </p:cNvSpPr>
          <p:nvPr/>
        </p:nvSpPr>
        <p:spPr bwMode="auto">
          <a:xfrm>
            <a:off x="3548373" y="2971033"/>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64527" name="TextBox 96">
            <a:extLst>
              <a:ext uri="{FF2B5EF4-FFF2-40B4-BE49-F238E27FC236}">
                <a16:creationId xmlns:a16="http://schemas.microsoft.com/office/drawing/2014/main" id="{730B0F3C-2847-1581-10F8-DEE51C6BE137}"/>
              </a:ext>
            </a:extLst>
          </p:cNvPr>
          <p:cNvSpPr txBox="1">
            <a:spLocks noChangeArrowheads="1"/>
          </p:cNvSpPr>
          <p:nvPr/>
        </p:nvSpPr>
        <p:spPr bwMode="auto">
          <a:xfrm>
            <a:off x="3417320" y="1077233"/>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cxnSp>
        <p:nvCxnSpPr>
          <p:cNvPr id="64528" name="Straight Arrow Connector 97">
            <a:extLst>
              <a:ext uri="{FF2B5EF4-FFF2-40B4-BE49-F238E27FC236}">
                <a16:creationId xmlns:a16="http://schemas.microsoft.com/office/drawing/2014/main" id="{05C096F3-B0A6-DCEB-F659-9EAB7504A048}"/>
              </a:ext>
            </a:extLst>
          </p:cNvPr>
          <p:cNvCxnSpPr>
            <a:cxnSpLocks noChangeShapeType="1"/>
            <a:stCxn id="64518" idx="1"/>
            <a:endCxn id="64516" idx="5"/>
          </p:cNvCxnSpPr>
          <p:nvPr/>
        </p:nvCxnSpPr>
        <p:spPr bwMode="auto">
          <a:xfrm flipH="1" flipV="1">
            <a:off x="2566190" y="2317205"/>
            <a:ext cx="527095" cy="39460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4529" name="TextBox 98">
            <a:extLst>
              <a:ext uri="{FF2B5EF4-FFF2-40B4-BE49-F238E27FC236}">
                <a16:creationId xmlns:a16="http://schemas.microsoft.com/office/drawing/2014/main" id="{449A6983-BA5D-1FF3-2B43-B700EE94DB9B}"/>
              </a:ext>
            </a:extLst>
          </p:cNvPr>
          <p:cNvSpPr txBox="1">
            <a:spLocks noChangeArrowheads="1"/>
          </p:cNvSpPr>
          <p:nvPr/>
        </p:nvSpPr>
        <p:spPr bwMode="auto">
          <a:xfrm>
            <a:off x="1684818" y="1991731"/>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4530" name="TextBox 99">
            <a:extLst>
              <a:ext uri="{FF2B5EF4-FFF2-40B4-BE49-F238E27FC236}">
                <a16:creationId xmlns:a16="http://schemas.microsoft.com/office/drawing/2014/main" id="{852647C3-01E4-6C8B-6ED2-7C3543C65A4C}"/>
              </a:ext>
            </a:extLst>
          </p:cNvPr>
          <p:cNvSpPr txBox="1">
            <a:spLocks noChangeArrowheads="1"/>
          </p:cNvSpPr>
          <p:nvPr/>
        </p:nvSpPr>
        <p:spPr bwMode="auto">
          <a:xfrm>
            <a:off x="2764931" y="1142041"/>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4531" name="TextBox 100">
            <a:extLst>
              <a:ext uri="{FF2B5EF4-FFF2-40B4-BE49-F238E27FC236}">
                <a16:creationId xmlns:a16="http://schemas.microsoft.com/office/drawing/2014/main" id="{742582DC-247A-A5BA-FDCB-BD36DCA8C876}"/>
              </a:ext>
            </a:extLst>
          </p:cNvPr>
          <p:cNvSpPr txBox="1">
            <a:spLocks noChangeArrowheads="1"/>
          </p:cNvSpPr>
          <p:nvPr/>
        </p:nvSpPr>
        <p:spPr bwMode="auto">
          <a:xfrm>
            <a:off x="4267009" y="1991731"/>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4532" name="TextBox 101">
            <a:extLst>
              <a:ext uri="{FF2B5EF4-FFF2-40B4-BE49-F238E27FC236}">
                <a16:creationId xmlns:a16="http://schemas.microsoft.com/office/drawing/2014/main" id="{79BD2880-70BA-828F-F261-EF9A237A93DD}"/>
              </a:ext>
            </a:extLst>
          </p:cNvPr>
          <p:cNvSpPr txBox="1">
            <a:spLocks noChangeArrowheads="1"/>
          </p:cNvSpPr>
          <p:nvPr/>
        </p:nvSpPr>
        <p:spPr bwMode="auto">
          <a:xfrm>
            <a:off x="2698684" y="2971033"/>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cxnSp>
        <p:nvCxnSpPr>
          <p:cNvPr id="64533" name="Straight Arrow Connector 102">
            <a:extLst>
              <a:ext uri="{FF2B5EF4-FFF2-40B4-BE49-F238E27FC236}">
                <a16:creationId xmlns:a16="http://schemas.microsoft.com/office/drawing/2014/main" id="{CDDFBD46-AF07-830E-4072-1AC8B5994F31}"/>
              </a:ext>
            </a:extLst>
          </p:cNvPr>
          <p:cNvCxnSpPr>
            <a:cxnSpLocks noChangeShapeType="1"/>
          </p:cNvCxnSpPr>
          <p:nvPr/>
        </p:nvCxnSpPr>
        <p:spPr bwMode="auto">
          <a:xfrm flipH="1" flipV="1">
            <a:off x="3483567" y="1664816"/>
            <a:ext cx="457968" cy="296671"/>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104" name="Table 103">
            <a:extLst>
              <a:ext uri="{FF2B5EF4-FFF2-40B4-BE49-F238E27FC236}">
                <a16:creationId xmlns:a16="http://schemas.microsoft.com/office/drawing/2014/main" id="{98407AB6-8015-4A88-B51A-CAFFEDD4F7EA}"/>
              </a:ext>
            </a:extLst>
          </p:cNvPr>
          <p:cNvGraphicFramePr>
            <a:graphicFrameLocks noGrp="1"/>
          </p:cNvGraphicFramePr>
          <p:nvPr/>
        </p:nvGraphicFramePr>
        <p:xfrm>
          <a:off x="5769087" y="1273094"/>
          <a:ext cx="4180759" cy="1908201"/>
        </p:xfrm>
        <a:graphic>
          <a:graphicData uri="http://schemas.openxmlformats.org/drawingml/2006/table">
            <a:tbl>
              <a:tblPr firstRow="1" bandRow="1">
                <a:tableStyleId>{9DCAF9ED-07DC-4A11-8D7F-57B35C25682E}</a:tableStyleId>
              </a:tblPr>
              <a:tblGrid>
                <a:gridCol w="1393586">
                  <a:extLst>
                    <a:ext uri="{9D8B030D-6E8A-4147-A177-3AD203B41FA5}">
                      <a16:colId xmlns:a16="http://schemas.microsoft.com/office/drawing/2014/main" val="20000"/>
                    </a:ext>
                  </a:extLst>
                </a:gridCol>
                <a:gridCol w="1393586">
                  <a:extLst>
                    <a:ext uri="{9D8B030D-6E8A-4147-A177-3AD203B41FA5}">
                      <a16:colId xmlns:a16="http://schemas.microsoft.com/office/drawing/2014/main" val="20001"/>
                    </a:ext>
                  </a:extLst>
                </a:gridCol>
                <a:gridCol w="1393586">
                  <a:extLst>
                    <a:ext uri="{9D8B030D-6E8A-4147-A177-3AD203B41FA5}">
                      <a16:colId xmlns:a16="http://schemas.microsoft.com/office/drawing/2014/main" val="20002"/>
                    </a:ext>
                  </a:extLst>
                </a:gridCol>
              </a:tblGrid>
              <a:tr h="580757">
                <a:tc>
                  <a:txBody>
                    <a:bodyPr/>
                    <a:lstStyle/>
                    <a:p>
                      <a:r>
                        <a:rPr lang="en-US" sz="1600" dirty="0"/>
                        <a:t>Node</a:t>
                      </a:r>
                    </a:p>
                  </a:txBody>
                  <a:tcPr marL="82953" marR="82953" marT="41483" marB="41483"/>
                </a:tc>
                <a:tc>
                  <a:txBody>
                    <a:bodyPr/>
                    <a:lstStyle/>
                    <a:p>
                      <a:r>
                        <a:rPr lang="en-US" sz="1600" dirty="0"/>
                        <a:t>Rank value</a:t>
                      </a:r>
                    </a:p>
                  </a:txBody>
                  <a:tcPr marL="82953" marR="82953" marT="41483" marB="41483"/>
                </a:tc>
                <a:tc>
                  <a:txBody>
                    <a:bodyPr/>
                    <a:lstStyle/>
                    <a:p>
                      <a:r>
                        <a:rPr lang="en-US" sz="1600" dirty="0"/>
                        <a:t>Adjacency list</a:t>
                      </a:r>
                    </a:p>
                  </a:txBody>
                  <a:tcPr marL="82953" marR="82953" marT="41483" marB="41483"/>
                </a:tc>
                <a:extLst>
                  <a:ext uri="{0D108BD9-81ED-4DB2-BD59-A6C34878D82A}">
                    <a16:rowId xmlns:a16="http://schemas.microsoft.com/office/drawing/2014/main" val="10000"/>
                  </a:ext>
                </a:extLst>
              </a:tr>
              <a:tr h="331861">
                <a:tc>
                  <a:txBody>
                    <a:bodyPr/>
                    <a:lstStyle/>
                    <a:p>
                      <a:r>
                        <a:rPr lang="en-US" sz="1600" dirty="0"/>
                        <a:t>A</a:t>
                      </a:r>
                    </a:p>
                  </a:txBody>
                  <a:tcPr marL="82953" marR="82953" marT="41483" marB="41483"/>
                </a:tc>
                <a:tc>
                  <a:txBody>
                    <a:bodyPr/>
                    <a:lstStyle/>
                    <a:p>
                      <a:r>
                        <a:rPr lang="en-US" sz="1600" dirty="0"/>
                        <a:t>1.0</a:t>
                      </a:r>
                    </a:p>
                  </a:txBody>
                  <a:tcPr marL="82953" marR="82953" marT="41483" marB="41483"/>
                </a:tc>
                <a:tc>
                  <a:txBody>
                    <a:bodyPr/>
                    <a:lstStyle/>
                    <a:p>
                      <a:r>
                        <a:rPr lang="en-US" sz="1600" dirty="0">
                          <a:solidFill>
                            <a:srgbClr val="FF0000"/>
                          </a:solidFill>
                        </a:rPr>
                        <a:t>B</a:t>
                      </a:r>
                    </a:p>
                  </a:txBody>
                  <a:tcPr marL="82953" marR="82953" marT="41483" marB="41483"/>
                </a:tc>
                <a:extLst>
                  <a:ext uri="{0D108BD9-81ED-4DB2-BD59-A6C34878D82A}">
                    <a16:rowId xmlns:a16="http://schemas.microsoft.com/office/drawing/2014/main" val="10001"/>
                  </a:ext>
                </a:extLst>
              </a:tr>
              <a:tr h="331861">
                <a:tc>
                  <a:txBody>
                    <a:bodyPr/>
                    <a:lstStyle/>
                    <a:p>
                      <a:r>
                        <a:rPr lang="en-US" sz="1600" dirty="0"/>
                        <a:t>B</a:t>
                      </a:r>
                    </a:p>
                  </a:txBody>
                  <a:tcPr marL="82953" marR="82953" marT="41483" marB="41483"/>
                </a:tc>
                <a:tc>
                  <a:txBody>
                    <a:bodyPr/>
                    <a:lstStyle/>
                    <a:p>
                      <a:r>
                        <a:rPr lang="en-US" sz="1600" dirty="0"/>
                        <a:t>1.0</a:t>
                      </a:r>
                    </a:p>
                  </a:txBody>
                  <a:tcPr marL="82953" marR="82953" marT="41483" marB="41483"/>
                </a:tc>
                <a:tc>
                  <a:txBody>
                    <a:bodyPr/>
                    <a:lstStyle/>
                    <a:p>
                      <a:r>
                        <a:rPr lang="en-US" sz="1600" dirty="0"/>
                        <a:t>C</a:t>
                      </a:r>
                    </a:p>
                  </a:txBody>
                  <a:tcPr marL="82953" marR="82953" marT="41483" marB="41483"/>
                </a:tc>
                <a:extLst>
                  <a:ext uri="{0D108BD9-81ED-4DB2-BD59-A6C34878D82A}">
                    <a16:rowId xmlns:a16="http://schemas.microsoft.com/office/drawing/2014/main" val="10002"/>
                  </a:ext>
                </a:extLst>
              </a:tr>
              <a:tr h="331861">
                <a:tc>
                  <a:txBody>
                    <a:bodyPr/>
                    <a:lstStyle/>
                    <a:p>
                      <a:r>
                        <a:rPr lang="en-US" sz="1600" dirty="0"/>
                        <a:t>C</a:t>
                      </a:r>
                    </a:p>
                  </a:txBody>
                  <a:tcPr marL="82953" marR="82953" marT="41483" marB="41483"/>
                </a:tc>
                <a:tc>
                  <a:txBody>
                    <a:bodyPr/>
                    <a:lstStyle/>
                    <a:p>
                      <a:r>
                        <a:rPr lang="en-US" sz="1600" dirty="0"/>
                        <a:t>1.0</a:t>
                      </a:r>
                    </a:p>
                  </a:txBody>
                  <a:tcPr marL="82953" marR="82953" marT="41483" marB="41483"/>
                </a:tc>
                <a:tc>
                  <a:txBody>
                    <a:bodyPr/>
                    <a:lstStyle/>
                    <a:p>
                      <a:r>
                        <a:rPr lang="en-US" sz="1600" dirty="0">
                          <a:solidFill>
                            <a:srgbClr val="FF0000"/>
                          </a:solidFill>
                        </a:rPr>
                        <a:t>B</a:t>
                      </a:r>
                      <a:r>
                        <a:rPr lang="en-US" sz="1600" dirty="0"/>
                        <a:t>, D</a:t>
                      </a:r>
                    </a:p>
                  </a:txBody>
                  <a:tcPr marL="82953" marR="82953" marT="41483" marB="41483"/>
                </a:tc>
                <a:extLst>
                  <a:ext uri="{0D108BD9-81ED-4DB2-BD59-A6C34878D82A}">
                    <a16:rowId xmlns:a16="http://schemas.microsoft.com/office/drawing/2014/main" val="10003"/>
                  </a:ext>
                </a:extLst>
              </a:tr>
              <a:tr h="331861">
                <a:tc>
                  <a:txBody>
                    <a:bodyPr/>
                    <a:lstStyle/>
                    <a:p>
                      <a:r>
                        <a:rPr lang="en-US" sz="1600" dirty="0"/>
                        <a:t>D</a:t>
                      </a:r>
                    </a:p>
                  </a:txBody>
                  <a:tcPr marL="82953" marR="82953" marT="41483" marB="41483"/>
                </a:tc>
                <a:tc>
                  <a:txBody>
                    <a:bodyPr/>
                    <a:lstStyle/>
                    <a:p>
                      <a:r>
                        <a:rPr lang="en-US" sz="1600" dirty="0"/>
                        <a:t>1.0</a:t>
                      </a:r>
                    </a:p>
                  </a:txBody>
                  <a:tcPr marL="82953" marR="82953" marT="41483" marB="41483"/>
                </a:tc>
                <a:tc>
                  <a:txBody>
                    <a:bodyPr/>
                    <a:lstStyle/>
                    <a:p>
                      <a:r>
                        <a:rPr lang="en-US" sz="1600" dirty="0"/>
                        <a:t>A, </a:t>
                      </a:r>
                      <a:r>
                        <a:rPr lang="en-US" sz="1600" dirty="0">
                          <a:solidFill>
                            <a:srgbClr val="FF0000"/>
                          </a:solidFill>
                        </a:rPr>
                        <a:t>B</a:t>
                      </a:r>
                    </a:p>
                  </a:txBody>
                  <a:tcPr marL="82953" marR="82953" marT="41483" marB="41483"/>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DDBFB944-F9F0-9037-3875-120B89430F86}"/>
              </a:ext>
            </a:extLst>
          </p:cNvPr>
          <p:cNvSpPr>
            <a:spLocks noGrp="1" noChangeArrowheads="1"/>
          </p:cNvSpPr>
          <p:nvPr>
            <p:ph type="title"/>
          </p:nvPr>
        </p:nvSpPr>
        <p:spPr>
          <a:xfrm>
            <a:off x="2175910" y="620706"/>
            <a:ext cx="8141174" cy="691273"/>
          </a:xfrm>
        </p:spPr>
        <p:txBody>
          <a:bodyPr/>
          <a:lstStyle/>
          <a:p>
            <a:r>
              <a:rPr lang="en-US" altLang="en-US" sz="2903"/>
              <a:t>How to use MapReduce for PageRank</a:t>
            </a:r>
          </a:p>
        </p:txBody>
      </p:sp>
      <p:sp>
        <p:nvSpPr>
          <p:cNvPr id="3" name="Content Placeholder 2">
            <a:extLst>
              <a:ext uri="{FF2B5EF4-FFF2-40B4-BE49-F238E27FC236}">
                <a16:creationId xmlns:a16="http://schemas.microsoft.com/office/drawing/2014/main" id="{712C677A-5CC2-A1FF-D37D-3DE115505CA4}"/>
              </a:ext>
            </a:extLst>
          </p:cNvPr>
          <p:cNvSpPr>
            <a:spLocks noGrp="1" noChangeArrowheads="1"/>
          </p:cNvSpPr>
          <p:nvPr>
            <p:ph idx="1"/>
          </p:nvPr>
        </p:nvSpPr>
        <p:spPr>
          <a:xfrm>
            <a:off x="1784188" y="3820722"/>
            <a:ext cx="8639467" cy="2911986"/>
          </a:xfrm>
        </p:spPr>
        <p:txBody>
          <a:bodyPr/>
          <a:lstStyle/>
          <a:p>
            <a:r>
              <a:rPr lang="en-US" altLang="en-US" sz="2177"/>
              <a:t>Lets suppose we are just focused on computing the page rank of node B above</a:t>
            </a:r>
          </a:p>
          <a:p>
            <a:r>
              <a:rPr lang="en-US" altLang="en-US" sz="2177"/>
              <a:t>In the map phase we would get each of nodes A, C and D to emit their contribs of </a:t>
            </a:r>
            <a:r>
              <a:rPr lang="en-US" altLang="en-US" sz="2177">
                <a:solidFill>
                  <a:srgbClr val="FF0000"/>
                </a:solidFill>
              </a:rPr>
              <a:t>1.0</a:t>
            </a:r>
            <a:r>
              <a:rPr lang="en-US" altLang="en-US" sz="2177"/>
              <a:t>, </a:t>
            </a:r>
            <a:r>
              <a:rPr lang="en-US" altLang="en-US" sz="2177">
                <a:solidFill>
                  <a:srgbClr val="FF0000"/>
                </a:solidFill>
              </a:rPr>
              <a:t>0.5</a:t>
            </a:r>
            <a:r>
              <a:rPr lang="en-US" altLang="en-US" sz="2177"/>
              <a:t>, and </a:t>
            </a:r>
            <a:r>
              <a:rPr lang="en-US" altLang="en-US" sz="2177">
                <a:solidFill>
                  <a:srgbClr val="FF0000"/>
                </a:solidFill>
              </a:rPr>
              <a:t>0.5</a:t>
            </a:r>
            <a:r>
              <a:rPr lang="en-US" altLang="en-US" sz="2177"/>
              <a:t> to node </a:t>
            </a:r>
            <a:r>
              <a:rPr lang="en-US" altLang="en-US" sz="2177">
                <a:solidFill>
                  <a:srgbClr val="FF0000"/>
                </a:solidFill>
              </a:rPr>
              <a:t>B</a:t>
            </a:r>
            <a:r>
              <a:rPr lang="en-US" altLang="en-US" sz="2177"/>
              <a:t>.</a:t>
            </a:r>
          </a:p>
          <a:p>
            <a:r>
              <a:rPr lang="en-US" altLang="en-US" sz="2177"/>
              <a:t>The reducer would gather all the contribs for node B and then compute the page rank of B as</a:t>
            </a:r>
          </a:p>
          <a:p>
            <a:pPr lvl="1"/>
            <a:r>
              <a:rPr lang="en-US" altLang="en-US" sz="2177"/>
              <a:t>Page rank of B = 0.0375  + 0.85 x </a:t>
            </a:r>
            <a:r>
              <a:rPr lang="en-US" altLang="en-US" sz="2177">
                <a:solidFill>
                  <a:srgbClr val="FF0000"/>
                </a:solidFill>
              </a:rPr>
              <a:t>(1.0 + 0.5 + 0.5)</a:t>
            </a:r>
          </a:p>
          <a:p>
            <a:pPr marL="957720" lvl="2" indent="0">
              <a:buNone/>
            </a:pPr>
            <a:r>
              <a:rPr lang="en-US" altLang="en-US" sz="2177"/>
              <a:t>				  =  1.74</a:t>
            </a:r>
          </a:p>
        </p:txBody>
      </p:sp>
      <p:sp>
        <p:nvSpPr>
          <p:cNvPr id="65540" name="Oval 41">
            <a:extLst>
              <a:ext uri="{FF2B5EF4-FFF2-40B4-BE49-F238E27FC236}">
                <a16:creationId xmlns:a16="http://schemas.microsoft.com/office/drawing/2014/main" id="{4D584CF8-5451-B0C6-99E2-AE23199B0AEE}"/>
              </a:ext>
            </a:extLst>
          </p:cNvPr>
          <p:cNvSpPr>
            <a:spLocks noChangeArrowheads="1"/>
          </p:cNvSpPr>
          <p:nvPr/>
        </p:nvSpPr>
        <p:spPr bwMode="auto">
          <a:xfrm>
            <a:off x="2039095" y="2056537"/>
            <a:ext cx="45796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65541" name="Oval 42">
            <a:extLst>
              <a:ext uri="{FF2B5EF4-FFF2-40B4-BE49-F238E27FC236}">
                <a16:creationId xmlns:a16="http://schemas.microsoft.com/office/drawing/2014/main" id="{43EA85E2-09CA-E057-6279-9ABD7191F454}"/>
              </a:ext>
            </a:extLst>
          </p:cNvPr>
          <p:cNvSpPr>
            <a:spLocks noChangeArrowheads="1"/>
          </p:cNvSpPr>
          <p:nvPr/>
        </p:nvSpPr>
        <p:spPr bwMode="auto">
          <a:xfrm>
            <a:off x="2888784" y="1600010"/>
            <a:ext cx="456528" cy="456527"/>
          </a:xfrm>
          <a:prstGeom prst="ellipse">
            <a:avLst/>
          </a:prstGeom>
          <a:solidFill>
            <a:srgbClr val="FF0000"/>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1633">
              <a:solidFill>
                <a:srgbClr val="FF0000"/>
              </a:solidFill>
            </a:endParaRPr>
          </a:p>
        </p:txBody>
      </p:sp>
      <p:sp>
        <p:nvSpPr>
          <p:cNvPr id="65542" name="Oval 43">
            <a:extLst>
              <a:ext uri="{FF2B5EF4-FFF2-40B4-BE49-F238E27FC236}">
                <a16:creationId xmlns:a16="http://schemas.microsoft.com/office/drawing/2014/main" id="{5C008D04-3D55-A816-2105-55BB05857A63}"/>
              </a:ext>
            </a:extLst>
          </p:cNvPr>
          <p:cNvSpPr>
            <a:spLocks noChangeArrowheads="1"/>
          </p:cNvSpPr>
          <p:nvPr/>
        </p:nvSpPr>
        <p:spPr bwMode="auto">
          <a:xfrm>
            <a:off x="2888784" y="2775173"/>
            <a:ext cx="45652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5543" name="Straight Arrow Connector 44">
            <a:extLst>
              <a:ext uri="{FF2B5EF4-FFF2-40B4-BE49-F238E27FC236}">
                <a16:creationId xmlns:a16="http://schemas.microsoft.com/office/drawing/2014/main" id="{6935A82C-6B11-0E90-EBDA-96B1B8ECA917}"/>
              </a:ext>
            </a:extLst>
          </p:cNvPr>
          <p:cNvCxnSpPr>
            <a:cxnSpLocks noChangeShapeType="1"/>
            <a:stCxn id="65540" idx="7"/>
            <a:endCxn id="65541" idx="2"/>
          </p:cNvCxnSpPr>
          <p:nvPr/>
        </p:nvCxnSpPr>
        <p:spPr bwMode="auto">
          <a:xfrm flipV="1">
            <a:off x="2429376" y="1828993"/>
            <a:ext cx="459408" cy="295231"/>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5544" name="Straight Arrow Connector 45">
            <a:extLst>
              <a:ext uri="{FF2B5EF4-FFF2-40B4-BE49-F238E27FC236}">
                <a16:creationId xmlns:a16="http://schemas.microsoft.com/office/drawing/2014/main" id="{6A3CC70A-ED4C-1029-A45B-D62EB2785CD4}"/>
              </a:ext>
            </a:extLst>
          </p:cNvPr>
          <p:cNvCxnSpPr>
            <a:cxnSpLocks noChangeShapeType="1"/>
            <a:stCxn id="65542" idx="0"/>
            <a:endCxn id="65541" idx="4"/>
          </p:cNvCxnSpPr>
          <p:nvPr/>
        </p:nvCxnSpPr>
        <p:spPr bwMode="auto">
          <a:xfrm flipV="1">
            <a:off x="3116328" y="2056537"/>
            <a:ext cx="0" cy="718636"/>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65545" name="TextBox 46">
            <a:extLst>
              <a:ext uri="{FF2B5EF4-FFF2-40B4-BE49-F238E27FC236}">
                <a16:creationId xmlns:a16="http://schemas.microsoft.com/office/drawing/2014/main" id="{B9573D97-B2AC-AEFB-E70F-7AEF9CE6184A}"/>
              </a:ext>
            </a:extLst>
          </p:cNvPr>
          <p:cNvSpPr txBox="1">
            <a:spLocks noChangeArrowheads="1"/>
          </p:cNvSpPr>
          <p:nvPr/>
        </p:nvSpPr>
        <p:spPr bwMode="auto">
          <a:xfrm>
            <a:off x="1974289" y="1600009"/>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65546" name="Oval 47">
            <a:extLst>
              <a:ext uri="{FF2B5EF4-FFF2-40B4-BE49-F238E27FC236}">
                <a16:creationId xmlns:a16="http://schemas.microsoft.com/office/drawing/2014/main" id="{0B9555EF-1CF2-90A9-5719-DC83343F6D8B}"/>
              </a:ext>
            </a:extLst>
          </p:cNvPr>
          <p:cNvSpPr>
            <a:spLocks noChangeArrowheads="1"/>
          </p:cNvSpPr>
          <p:nvPr/>
        </p:nvSpPr>
        <p:spPr bwMode="auto">
          <a:xfrm>
            <a:off x="3737034" y="2056537"/>
            <a:ext cx="45796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5547" name="Straight Arrow Connector 48">
            <a:extLst>
              <a:ext uri="{FF2B5EF4-FFF2-40B4-BE49-F238E27FC236}">
                <a16:creationId xmlns:a16="http://schemas.microsoft.com/office/drawing/2014/main" id="{4458DAEE-A6B7-B4C5-C3CC-EB1B9D73DA43}"/>
              </a:ext>
            </a:extLst>
          </p:cNvPr>
          <p:cNvCxnSpPr>
            <a:cxnSpLocks noChangeShapeType="1"/>
          </p:cNvCxnSpPr>
          <p:nvPr/>
        </p:nvCxnSpPr>
        <p:spPr bwMode="auto">
          <a:xfrm>
            <a:off x="3280505" y="1991730"/>
            <a:ext cx="459409"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5548" name="Straight Arrow Connector 49">
            <a:extLst>
              <a:ext uri="{FF2B5EF4-FFF2-40B4-BE49-F238E27FC236}">
                <a16:creationId xmlns:a16="http://schemas.microsoft.com/office/drawing/2014/main" id="{1C276A59-4156-2A1E-2530-FDCF78579BC3}"/>
              </a:ext>
            </a:extLst>
          </p:cNvPr>
          <p:cNvCxnSpPr>
            <a:cxnSpLocks noChangeShapeType="1"/>
            <a:stCxn id="65546" idx="4"/>
            <a:endCxn id="65542" idx="6"/>
          </p:cNvCxnSpPr>
          <p:nvPr/>
        </p:nvCxnSpPr>
        <p:spPr bwMode="auto">
          <a:xfrm flipH="1">
            <a:off x="3345312" y="2514505"/>
            <a:ext cx="620705" cy="48965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5549" name="TextBox 50">
            <a:extLst>
              <a:ext uri="{FF2B5EF4-FFF2-40B4-BE49-F238E27FC236}">
                <a16:creationId xmlns:a16="http://schemas.microsoft.com/office/drawing/2014/main" id="{7B3149A6-A213-1440-D581-D2109198B716}"/>
              </a:ext>
            </a:extLst>
          </p:cNvPr>
          <p:cNvSpPr txBox="1">
            <a:spLocks noChangeArrowheads="1"/>
          </p:cNvSpPr>
          <p:nvPr/>
        </p:nvSpPr>
        <p:spPr bwMode="auto">
          <a:xfrm>
            <a:off x="3932894" y="1731062"/>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65550" name="TextBox 51">
            <a:extLst>
              <a:ext uri="{FF2B5EF4-FFF2-40B4-BE49-F238E27FC236}">
                <a16:creationId xmlns:a16="http://schemas.microsoft.com/office/drawing/2014/main" id="{5645CF47-B118-336D-59B7-588E8AB9145D}"/>
              </a:ext>
            </a:extLst>
          </p:cNvPr>
          <p:cNvSpPr txBox="1">
            <a:spLocks noChangeArrowheads="1"/>
          </p:cNvSpPr>
          <p:nvPr/>
        </p:nvSpPr>
        <p:spPr bwMode="auto">
          <a:xfrm>
            <a:off x="3411559" y="3102086"/>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65551" name="TextBox 52">
            <a:extLst>
              <a:ext uri="{FF2B5EF4-FFF2-40B4-BE49-F238E27FC236}">
                <a16:creationId xmlns:a16="http://schemas.microsoft.com/office/drawing/2014/main" id="{FDE03419-DB5C-A8FA-EC7E-3902BD2E5A57}"/>
              </a:ext>
            </a:extLst>
          </p:cNvPr>
          <p:cNvSpPr txBox="1">
            <a:spLocks noChangeArrowheads="1"/>
          </p:cNvSpPr>
          <p:nvPr/>
        </p:nvSpPr>
        <p:spPr bwMode="auto">
          <a:xfrm>
            <a:off x="3280505" y="1208288"/>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cxnSp>
        <p:nvCxnSpPr>
          <p:cNvPr id="65552" name="Straight Arrow Connector 53">
            <a:extLst>
              <a:ext uri="{FF2B5EF4-FFF2-40B4-BE49-F238E27FC236}">
                <a16:creationId xmlns:a16="http://schemas.microsoft.com/office/drawing/2014/main" id="{D8473957-C96F-4844-A264-FE1017E3E853}"/>
              </a:ext>
            </a:extLst>
          </p:cNvPr>
          <p:cNvCxnSpPr>
            <a:cxnSpLocks noChangeShapeType="1"/>
            <a:stCxn id="65542" idx="1"/>
            <a:endCxn id="65540" idx="5"/>
          </p:cNvCxnSpPr>
          <p:nvPr/>
        </p:nvCxnSpPr>
        <p:spPr bwMode="auto">
          <a:xfrm flipH="1" flipV="1">
            <a:off x="2429376" y="2446818"/>
            <a:ext cx="525655" cy="39604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5553" name="TextBox 54">
            <a:extLst>
              <a:ext uri="{FF2B5EF4-FFF2-40B4-BE49-F238E27FC236}">
                <a16:creationId xmlns:a16="http://schemas.microsoft.com/office/drawing/2014/main" id="{CD18E982-0F42-B47E-FE93-A498F9FF4E6D}"/>
              </a:ext>
            </a:extLst>
          </p:cNvPr>
          <p:cNvSpPr txBox="1">
            <a:spLocks noChangeArrowheads="1"/>
          </p:cNvSpPr>
          <p:nvPr/>
        </p:nvSpPr>
        <p:spPr bwMode="auto">
          <a:xfrm>
            <a:off x="1548004" y="2122784"/>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5554" name="TextBox 55">
            <a:extLst>
              <a:ext uri="{FF2B5EF4-FFF2-40B4-BE49-F238E27FC236}">
                <a16:creationId xmlns:a16="http://schemas.microsoft.com/office/drawing/2014/main" id="{5CE515CF-3161-114C-8804-802054F28B14}"/>
              </a:ext>
            </a:extLst>
          </p:cNvPr>
          <p:cNvSpPr txBox="1">
            <a:spLocks noChangeArrowheads="1"/>
          </p:cNvSpPr>
          <p:nvPr/>
        </p:nvSpPr>
        <p:spPr bwMode="auto">
          <a:xfrm>
            <a:off x="2626677" y="1273095"/>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5555" name="TextBox 56">
            <a:extLst>
              <a:ext uri="{FF2B5EF4-FFF2-40B4-BE49-F238E27FC236}">
                <a16:creationId xmlns:a16="http://schemas.microsoft.com/office/drawing/2014/main" id="{F4A842B0-490C-5741-B594-D7C23FF1979A}"/>
              </a:ext>
            </a:extLst>
          </p:cNvPr>
          <p:cNvSpPr txBox="1">
            <a:spLocks noChangeArrowheads="1"/>
          </p:cNvSpPr>
          <p:nvPr/>
        </p:nvSpPr>
        <p:spPr bwMode="auto">
          <a:xfrm>
            <a:off x="4130194" y="2122784"/>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5556" name="TextBox 57">
            <a:extLst>
              <a:ext uri="{FF2B5EF4-FFF2-40B4-BE49-F238E27FC236}">
                <a16:creationId xmlns:a16="http://schemas.microsoft.com/office/drawing/2014/main" id="{082CF121-341D-773F-21AB-1111C629A2E4}"/>
              </a:ext>
            </a:extLst>
          </p:cNvPr>
          <p:cNvSpPr txBox="1">
            <a:spLocks noChangeArrowheads="1"/>
          </p:cNvSpPr>
          <p:nvPr/>
        </p:nvSpPr>
        <p:spPr bwMode="auto">
          <a:xfrm>
            <a:off x="2561870" y="3102087"/>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cxnSp>
        <p:nvCxnSpPr>
          <p:cNvPr id="65557" name="Straight Arrow Connector 58">
            <a:extLst>
              <a:ext uri="{FF2B5EF4-FFF2-40B4-BE49-F238E27FC236}">
                <a16:creationId xmlns:a16="http://schemas.microsoft.com/office/drawing/2014/main" id="{F790AB93-C94F-BF88-4079-85F0FA2B5125}"/>
              </a:ext>
            </a:extLst>
          </p:cNvPr>
          <p:cNvCxnSpPr>
            <a:cxnSpLocks noChangeShapeType="1"/>
          </p:cNvCxnSpPr>
          <p:nvPr/>
        </p:nvCxnSpPr>
        <p:spPr bwMode="auto">
          <a:xfrm flipH="1" flipV="1">
            <a:off x="3345312" y="1795870"/>
            <a:ext cx="459408" cy="295231"/>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60" name="Table 59">
            <a:extLst>
              <a:ext uri="{FF2B5EF4-FFF2-40B4-BE49-F238E27FC236}">
                <a16:creationId xmlns:a16="http://schemas.microsoft.com/office/drawing/2014/main" id="{9313FF2C-9FA7-4704-A90F-2D6F590477FD}"/>
              </a:ext>
            </a:extLst>
          </p:cNvPr>
          <p:cNvGraphicFramePr>
            <a:graphicFrameLocks noGrp="1"/>
          </p:cNvGraphicFramePr>
          <p:nvPr/>
        </p:nvGraphicFramePr>
        <p:xfrm>
          <a:off x="7337412" y="1404149"/>
          <a:ext cx="3135209" cy="1908200"/>
        </p:xfrm>
        <a:graphic>
          <a:graphicData uri="http://schemas.openxmlformats.org/drawingml/2006/table">
            <a:tbl>
              <a:tblPr firstRow="1" bandRow="1">
                <a:tableStyleId>{9DCAF9ED-07DC-4A11-8D7F-57B35C25682E}</a:tableStyleId>
              </a:tblPr>
              <a:tblGrid>
                <a:gridCol w="1045070">
                  <a:extLst>
                    <a:ext uri="{9D8B030D-6E8A-4147-A177-3AD203B41FA5}">
                      <a16:colId xmlns:a16="http://schemas.microsoft.com/office/drawing/2014/main" val="20000"/>
                    </a:ext>
                  </a:extLst>
                </a:gridCol>
                <a:gridCol w="1045070">
                  <a:extLst>
                    <a:ext uri="{9D8B030D-6E8A-4147-A177-3AD203B41FA5}">
                      <a16:colId xmlns:a16="http://schemas.microsoft.com/office/drawing/2014/main" val="20001"/>
                    </a:ext>
                  </a:extLst>
                </a:gridCol>
                <a:gridCol w="1045070">
                  <a:extLst>
                    <a:ext uri="{9D8B030D-6E8A-4147-A177-3AD203B41FA5}">
                      <a16:colId xmlns:a16="http://schemas.microsoft.com/office/drawing/2014/main" val="20002"/>
                    </a:ext>
                  </a:extLst>
                </a:gridCol>
              </a:tblGrid>
              <a:tr h="580756">
                <a:tc>
                  <a:txBody>
                    <a:bodyPr/>
                    <a:lstStyle/>
                    <a:p>
                      <a:r>
                        <a:rPr lang="en-US" sz="1600" dirty="0"/>
                        <a:t>Node</a:t>
                      </a:r>
                    </a:p>
                  </a:txBody>
                  <a:tcPr marL="82943" marR="82943" marT="41483" marB="41483"/>
                </a:tc>
                <a:tc>
                  <a:txBody>
                    <a:bodyPr/>
                    <a:lstStyle/>
                    <a:p>
                      <a:r>
                        <a:rPr lang="en-US" sz="1600" dirty="0"/>
                        <a:t>Rank value</a:t>
                      </a:r>
                    </a:p>
                  </a:txBody>
                  <a:tcPr marL="82943" marR="82943" marT="41483" marB="41483"/>
                </a:tc>
                <a:tc>
                  <a:txBody>
                    <a:bodyPr/>
                    <a:lstStyle/>
                    <a:p>
                      <a:r>
                        <a:rPr lang="en-US" sz="1600" dirty="0"/>
                        <a:t>Adjacency list</a:t>
                      </a:r>
                    </a:p>
                  </a:txBody>
                  <a:tcPr marL="82943" marR="82943" marT="41483" marB="41483"/>
                </a:tc>
                <a:extLst>
                  <a:ext uri="{0D108BD9-81ED-4DB2-BD59-A6C34878D82A}">
                    <a16:rowId xmlns:a16="http://schemas.microsoft.com/office/drawing/2014/main" val="10000"/>
                  </a:ext>
                </a:extLst>
              </a:tr>
              <a:tr h="331861">
                <a:tc>
                  <a:txBody>
                    <a:bodyPr/>
                    <a:lstStyle/>
                    <a:p>
                      <a:r>
                        <a:rPr lang="en-US" sz="1600" dirty="0"/>
                        <a:t>A</a:t>
                      </a:r>
                    </a:p>
                  </a:txBody>
                  <a:tcPr marL="82943" marR="82943" marT="41483" marB="41483"/>
                </a:tc>
                <a:tc>
                  <a:txBody>
                    <a:bodyPr/>
                    <a:lstStyle/>
                    <a:p>
                      <a:r>
                        <a:rPr lang="en-US" sz="1600" dirty="0"/>
                        <a:t>1.0</a:t>
                      </a:r>
                    </a:p>
                  </a:txBody>
                  <a:tcPr marL="82943" marR="82943" marT="41483" marB="41483"/>
                </a:tc>
                <a:tc>
                  <a:txBody>
                    <a:bodyPr/>
                    <a:lstStyle/>
                    <a:p>
                      <a:r>
                        <a:rPr lang="en-US" sz="1600" dirty="0">
                          <a:solidFill>
                            <a:srgbClr val="FF0000"/>
                          </a:solidFill>
                        </a:rPr>
                        <a:t>B</a:t>
                      </a:r>
                    </a:p>
                  </a:txBody>
                  <a:tcPr marL="82943" marR="82943" marT="41483" marB="41483"/>
                </a:tc>
                <a:extLst>
                  <a:ext uri="{0D108BD9-81ED-4DB2-BD59-A6C34878D82A}">
                    <a16:rowId xmlns:a16="http://schemas.microsoft.com/office/drawing/2014/main" val="10001"/>
                  </a:ext>
                </a:extLst>
              </a:tr>
              <a:tr h="331861">
                <a:tc>
                  <a:txBody>
                    <a:bodyPr/>
                    <a:lstStyle/>
                    <a:p>
                      <a:r>
                        <a:rPr lang="en-US" sz="1600" dirty="0"/>
                        <a:t>B</a:t>
                      </a:r>
                    </a:p>
                  </a:txBody>
                  <a:tcPr marL="82943" marR="82943" marT="41483" marB="41483"/>
                </a:tc>
                <a:tc>
                  <a:txBody>
                    <a:bodyPr/>
                    <a:lstStyle/>
                    <a:p>
                      <a:r>
                        <a:rPr lang="en-US" sz="1600" dirty="0"/>
                        <a:t>1.0</a:t>
                      </a:r>
                    </a:p>
                  </a:txBody>
                  <a:tcPr marL="82943" marR="82943" marT="41483" marB="41483"/>
                </a:tc>
                <a:tc>
                  <a:txBody>
                    <a:bodyPr/>
                    <a:lstStyle/>
                    <a:p>
                      <a:r>
                        <a:rPr lang="en-US" sz="1600" dirty="0"/>
                        <a:t>C</a:t>
                      </a:r>
                    </a:p>
                  </a:txBody>
                  <a:tcPr marL="82943" marR="82943" marT="41483" marB="41483"/>
                </a:tc>
                <a:extLst>
                  <a:ext uri="{0D108BD9-81ED-4DB2-BD59-A6C34878D82A}">
                    <a16:rowId xmlns:a16="http://schemas.microsoft.com/office/drawing/2014/main" val="10002"/>
                  </a:ext>
                </a:extLst>
              </a:tr>
              <a:tr h="331861">
                <a:tc>
                  <a:txBody>
                    <a:bodyPr/>
                    <a:lstStyle/>
                    <a:p>
                      <a:r>
                        <a:rPr lang="en-US" sz="1600" dirty="0"/>
                        <a:t>C</a:t>
                      </a:r>
                    </a:p>
                  </a:txBody>
                  <a:tcPr marL="82943" marR="82943" marT="41483" marB="41483"/>
                </a:tc>
                <a:tc>
                  <a:txBody>
                    <a:bodyPr/>
                    <a:lstStyle/>
                    <a:p>
                      <a:r>
                        <a:rPr lang="en-US" sz="1600" dirty="0"/>
                        <a:t>1.0</a:t>
                      </a:r>
                    </a:p>
                  </a:txBody>
                  <a:tcPr marL="82943" marR="82943" marT="41483" marB="41483"/>
                </a:tc>
                <a:tc>
                  <a:txBody>
                    <a:bodyPr/>
                    <a:lstStyle/>
                    <a:p>
                      <a:r>
                        <a:rPr lang="en-US" sz="1600" dirty="0">
                          <a:solidFill>
                            <a:srgbClr val="FF0000"/>
                          </a:solidFill>
                        </a:rPr>
                        <a:t>B</a:t>
                      </a:r>
                      <a:r>
                        <a:rPr lang="en-US" sz="1600" dirty="0"/>
                        <a:t>, D</a:t>
                      </a:r>
                    </a:p>
                  </a:txBody>
                  <a:tcPr marL="82943" marR="82943" marT="41483" marB="41483"/>
                </a:tc>
                <a:extLst>
                  <a:ext uri="{0D108BD9-81ED-4DB2-BD59-A6C34878D82A}">
                    <a16:rowId xmlns:a16="http://schemas.microsoft.com/office/drawing/2014/main" val="10003"/>
                  </a:ext>
                </a:extLst>
              </a:tr>
              <a:tr h="331861">
                <a:tc>
                  <a:txBody>
                    <a:bodyPr/>
                    <a:lstStyle/>
                    <a:p>
                      <a:r>
                        <a:rPr lang="en-US" sz="1600" dirty="0"/>
                        <a:t>D</a:t>
                      </a:r>
                    </a:p>
                  </a:txBody>
                  <a:tcPr marL="82943" marR="82943" marT="41483" marB="41483"/>
                </a:tc>
                <a:tc>
                  <a:txBody>
                    <a:bodyPr/>
                    <a:lstStyle/>
                    <a:p>
                      <a:r>
                        <a:rPr lang="en-US" sz="1600" dirty="0"/>
                        <a:t>1.0</a:t>
                      </a:r>
                    </a:p>
                  </a:txBody>
                  <a:tcPr marL="82943" marR="82943" marT="41483" marB="41483"/>
                </a:tc>
                <a:tc>
                  <a:txBody>
                    <a:bodyPr/>
                    <a:lstStyle/>
                    <a:p>
                      <a:r>
                        <a:rPr lang="en-US" sz="1600" dirty="0"/>
                        <a:t>A, </a:t>
                      </a:r>
                      <a:r>
                        <a:rPr lang="en-US" sz="1600" dirty="0">
                          <a:solidFill>
                            <a:srgbClr val="FF0000"/>
                          </a:solidFill>
                        </a:rPr>
                        <a:t>B</a:t>
                      </a:r>
                    </a:p>
                  </a:txBody>
                  <a:tcPr marL="82943" marR="82943" marT="41483" marB="41483"/>
                </a:tc>
                <a:extLst>
                  <a:ext uri="{0D108BD9-81ED-4DB2-BD59-A6C34878D82A}">
                    <a16:rowId xmlns:a16="http://schemas.microsoft.com/office/drawing/2014/main" val="10004"/>
                  </a:ext>
                </a:extLst>
              </a:tr>
            </a:tbl>
          </a:graphicData>
        </a:graphic>
      </p:graphicFrame>
      <p:sp>
        <p:nvSpPr>
          <p:cNvPr id="65582" name="Oval 60">
            <a:extLst>
              <a:ext uri="{FF2B5EF4-FFF2-40B4-BE49-F238E27FC236}">
                <a16:creationId xmlns:a16="http://schemas.microsoft.com/office/drawing/2014/main" id="{19E3CF1D-1FFC-1D48-DC03-F90BB1F48C2C}"/>
              </a:ext>
            </a:extLst>
          </p:cNvPr>
          <p:cNvSpPr>
            <a:spLocks noChangeArrowheads="1"/>
          </p:cNvSpPr>
          <p:nvPr/>
        </p:nvSpPr>
        <p:spPr bwMode="auto">
          <a:xfrm>
            <a:off x="4658731" y="2122784"/>
            <a:ext cx="457968" cy="45652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65583" name="Oval 61">
            <a:extLst>
              <a:ext uri="{FF2B5EF4-FFF2-40B4-BE49-F238E27FC236}">
                <a16:creationId xmlns:a16="http://schemas.microsoft.com/office/drawing/2014/main" id="{3E2FB678-0880-E590-FF62-4EB49827AA03}"/>
              </a:ext>
            </a:extLst>
          </p:cNvPr>
          <p:cNvSpPr>
            <a:spLocks noChangeArrowheads="1"/>
          </p:cNvSpPr>
          <p:nvPr/>
        </p:nvSpPr>
        <p:spPr bwMode="auto">
          <a:xfrm>
            <a:off x="5508420" y="1664816"/>
            <a:ext cx="456527"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1633">
              <a:solidFill>
                <a:schemeClr val="tx1"/>
              </a:solidFill>
            </a:endParaRPr>
          </a:p>
        </p:txBody>
      </p:sp>
      <p:sp>
        <p:nvSpPr>
          <p:cNvPr id="65584" name="Oval 62">
            <a:extLst>
              <a:ext uri="{FF2B5EF4-FFF2-40B4-BE49-F238E27FC236}">
                <a16:creationId xmlns:a16="http://schemas.microsoft.com/office/drawing/2014/main" id="{F3A57FB4-AC6B-814F-463F-FE2D2BC9DF2A}"/>
              </a:ext>
            </a:extLst>
          </p:cNvPr>
          <p:cNvSpPr>
            <a:spLocks noChangeArrowheads="1"/>
          </p:cNvSpPr>
          <p:nvPr/>
        </p:nvSpPr>
        <p:spPr bwMode="auto">
          <a:xfrm>
            <a:off x="5508420" y="2841420"/>
            <a:ext cx="456527" cy="456527"/>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65585" name="TextBox 65">
            <a:extLst>
              <a:ext uri="{FF2B5EF4-FFF2-40B4-BE49-F238E27FC236}">
                <a16:creationId xmlns:a16="http://schemas.microsoft.com/office/drawing/2014/main" id="{2BF5167A-3A33-2670-E04C-7D1B2A8A478C}"/>
              </a:ext>
            </a:extLst>
          </p:cNvPr>
          <p:cNvSpPr txBox="1">
            <a:spLocks noChangeArrowheads="1"/>
          </p:cNvSpPr>
          <p:nvPr/>
        </p:nvSpPr>
        <p:spPr bwMode="auto">
          <a:xfrm>
            <a:off x="4593923" y="1664815"/>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65586" name="Oval 66">
            <a:extLst>
              <a:ext uri="{FF2B5EF4-FFF2-40B4-BE49-F238E27FC236}">
                <a16:creationId xmlns:a16="http://schemas.microsoft.com/office/drawing/2014/main" id="{93C7BA91-26B7-F0CE-736E-0D988565167A}"/>
              </a:ext>
            </a:extLst>
          </p:cNvPr>
          <p:cNvSpPr>
            <a:spLocks noChangeArrowheads="1"/>
          </p:cNvSpPr>
          <p:nvPr/>
        </p:nvSpPr>
        <p:spPr bwMode="auto">
          <a:xfrm>
            <a:off x="6356668" y="2122784"/>
            <a:ext cx="457968" cy="45652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5587" name="Straight Arrow Connector 67">
            <a:extLst>
              <a:ext uri="{FF2B5EF4-FFF2-40B4-BE49-F238E27FC236}">
                <a16:creationId xmlns:a16="http://schemas.microsoft.com/office/drawing/2014/main" id="{3CB42D53-CDC9-F2D0-5E36-C864D4FE27EF}"/>
              </a:ext>
            </a:extLst>
          </p:cNvPr>
          <p:cNvCxnSpPr>
            <a:cxnSpLocks noChangeShapeType="1"/>
          </p:cNvCxnSpPr>
          <p:nvPr/>
        </p:nvCxnSpPr>
        <p:spPr bwMode="auto">
          <a:xfrm>
            <a:off x="5900140" y="2056537"/>
            <a:ext cx="459408" cy="29667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5588" name="Straight Arrow Connector 68">
            <a:extLst>
              <a:ext uri="{FF2B5EF4-FFF2-40B4-BE49-F238E27FC236}">
                <a16:creationId xmlns:a16="http://schemas.microsoft.com/office/drawing/2014/main" id="{DCE44881-5EC8-E57C-5D1C-953DB5E58556}"/>
              </a:ext>
            </a:extLst>
          </p:cNvPr>
          <p:cNvCxnSpPr>
            <a:cxnSpLocks noChangeShapeType="1"/>
            <a:stCxn id="65586" idx="4"/>
            <a:endCxn id="65584" idx="6"/>
          </p:cNvCxnSpPr>
          <p:nvPr/>
        </p:nvCxnSpPr>
        <p:spPr bwMode="auto">
          <a:xfrm flipH="1">
            <a:off x="5964947" y="2579312"/>
            <a:ext cx="620706" cy="49109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5589" name="TextBox 69">
            <a:extLst>
              <a:ext uri="{FF2B5EF4-FFF2-40B4-BE49-F238E27FC236}">
                <a16:creationId xmlns:a16="http://schemas.microsoft.com/office/drawing/2014/main" id="{8FCD1983-01C1-04B3-58D1-407A96C0C52A}"/>
              </a:ext>
            </a:extLst>
          </p:cNvPr>
          <p:cNvSpPr txBox="1">
            <a:spLocks noChangeArrowheads="1"/>
          </p:cNvSpPr>
          <p:nvPr/>
        </p:nvSpPr>
        <p:spPr bwMode="auto">
          <a:xfrm>
            <a:off x="6553969" y="1795869"/>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65590" name="TextBox 70">
            <a:extLst>
              <a:ext uri="{FF2B5EF4-FFF2-40B4-BE49-F238E27FC236}">
                <a16:creationId xmlns:a16="http://schemas.microsoft.com/office/drawing/2014/main" id="{59346595-1B34-03F9-4397-0DFC896159CD}"/>
              </a:ext>
            </a:extLst>
          </p:cNvPr>
          <p:cNvSpPr txBox="1">
            <a:spLocks noChangeArrowheads="1"/>
          </p:cNvSpPr>
          <p:nvPr/>
        </p:nvSpPr>
        <p:spPr bwMode="auto">
          <a:xfrm>
            <a:off x="6096001" y="3233140"/>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65591" name="TextBox 71">
            <a:extLst>
              <a:ext uri="{FF2B5EF4-FFF2-40B4-BE49-F238E27FC236}">
                <a16:creationId xmlns:a16="http://schemas.microsoft.com/office/drawing/2014/main" id="{ED093FCF-5C60-002F-67D8-FB7A0E10A59E}"/>
              </a:ext>
            </a:extLst>
          </p:cNvPr>
          <p:cNvSpPr txBox="1">
            <a:spLocks noChangeArrowheads="1"/>
          </p:cNvSpPr>
          <p:nvPr/>
        </p:nvSpPr>
        <p:spPr bwMode="auto">
          <a:xfrm>
            <a:off x="6031194" y="1404148"/>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cxnSp>
        <p:nvCxnSpPr>
          <p:cNvPr id="65592" name="Straight Arrow Connector 72">
            <a:extLst>
              <a:ext uri="{FF2B5EF4-FFF2-40B4-BE49-F238E27FC236}">
                <a16:creationId xmlns:a16="http://schemas.microsoft.com/office/drawing/2014/main" id="{FEF128D8-E425-1EF3-83F7-C39D8BE47B70}"/>
              </a:ext>
            </a:extLst>
          </p:cNvPr>
          <p:cNvCxnSpPr>
            <a:cxnSpLocks noChangeShapeType="1"/>
            <a:stCxn id="65584" idx="1"/>
            <a:endCxn id="65582" idx="5"/>
          </p:cNvCxnSpPr>
          <p:nvPr/>
        </p:nvCxnSpPr>
        <p:spPr bwMode="auto">
          <a:xfrm flipH="1" flipV="1">
            <a:off x="5049010" y="2513065"/>
            <a:ext cx="525656" cy="39460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5593" name="TextBox 73">
            <a:extLst>
              <a:ext uri="{FF2B5EF4-FFF2-40B4-BE49-F238E27FC236}">
                <a16:creationId xmlns:a16="http://schemas.microsoft.com/office/drawing/2014/main" id="{CA3E314D-5953-0720-434F-1603E6967561}"/>
              </a:ext>
            </a:extLst>
          </p:cNvPr>
          <p:cNvSpPr txBox="1">
            <a:spLocks noChangeArrowheads="1"/>
          </p:cNvSpPr>
          <p:nvPr/>
        </p:nvSpPr>
        <p:spPr bwMode="auto">
          <a:xfrm>
            <a:off x="4398062" y="2449699"/>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5594" name="TextBox 74">
            <a:extLst>
              <a:ext uri="{FF2B5EF4-FFF2-40B4-BE49-F238E27FC236}">
                <a16:creationId xmlns:a16="http://schemas.microsoft.com/office/drawing/2014/main" id="{C509AE01-5A7C-EC8F-C50B-2D51FA561D9A}"/>
              </a:ext>
            </a:extLst>
          </p:cNvPr>
          <p:cNvSpPr txBox="1">
            <a:spLocks noChangeArrowheads="1"/>
          </p:cNvSpPr>
          <p:nvPr/>
        </p:nvSpPr>
        <p:spPr bwMode="auto">
          <a:xfrm>
            <a:off x="5312559" y="1339342"/>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5595" name="TextBox 75">
            <a:extLst>
              <a:ext uri="{FF2B5EF4-FFF2-40B4-BE49-F238E27FC236}">
                <a16:creationId xmlns:a16="http://schemas.microsoft.com/office/drawing/2014/main" id="{00F10866-3715-5C18-331C-1978B22143B2}"/>
              </a:ext>
            </a:extLst>
          </p:cNvPr>
          <p:cNvSpPr txBox="1">
            <a:spLocks noChangeArrowheads="1"/>
          </p:cNvSpPr>
          <p:nvPr/>
        </p:nvSpPr>
        <p:spPr bwMode="auto">
          <a:xfrm>
            <a:off x="5181505" y="3168334"/>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5596" name="TextBox 77">
            <a:extLst>
              <a:ext uri="{FF2B5EF4-FFF2-40B4-BE49-F238E27FC236}">
                <a16:creationId xmlns:a16="http://schemas.microsoft.com/office/drawing/2014/main" id="{5DF558D1-E309-B40A-59C2-BFD4A566DC92}"/>
              </a:ext>
            </a:extLst>
          </p:cNvPr>
          <p:cNvSpPr txBox="1">
            <a:spLocks noChangeArrowheads="1"/>
          </p:cNvSpPr>
          <p:nvPr/>
        </p:nvSpPr>
        <p:spPr bwMode="auto">
          <a:xfrm>
            <a:off x="4985644" y="1664816"/>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1.0</a:t>
            </a:r>
          </a:p>
        </p:txBody>
      </p:sp>
      <p:sp>
        <p:nvSpPr>
          <p:cNvPr id="65597" name="TextBox 78">
            <a:extLst>
              <a:ext uri="{FF2B5EF4-FFF2-40B4-BE49-F238E27FC236}">
                <a16:creationId xmlns:a16="http://schemas.microsoft.com/office/drawing/2014/main" id="{DB7A942C-14A4-C2CF-A0EC-D9E5731713DF}"/>
              </a:ext>
            </a:extLst>
          </p:cNvPr>
          <p:cNvSpPr txBox="1">
            <a:spLocks noChangeArrowheads="1"/>
          </p:cNvSpPr>
          <p:nvPr/>
        </p:nvSpPr>
        <p:spPr bwMode="auto">
          <a:xfrm>
            <a:off x="5312559" y="2253838"/>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65598" name="TextBox 79">
            <a:extLst>
              <a:ext uri="{FF2B5EF4-FFF2-40B4-BE49-F238E27FC236}">
                <a16:creationId xmlns:a16="http://schemas.microsoft.com/office/drawing/2014/main" id="{CB80AA9F-11BD-D147-9AD6-D1DFC520E59C}"/>
              </a:ext>
            </a:extLst>
          </p:cNvPr>
          <p:cNvSpPr txBox="1">
            <a:spLocks noChangeArrowheads="1"/>
          </p:cNvSpPr>
          <p:nvPr/>
        </p:nvSpPr>
        <p:spPr bwMode="auto">
          <a:xfrm>
            <a:off x="6096001" y="1664816"/>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65599" name="TextBox 80">
            <a:extLst>
              <a:ext uri="{FF2B5EF4-FFF2-40B4-BE49-F238E27FC236}">
                <a16:creationId xmlns:a16="http://schemas.microsoft.com/office/drawing/2014/main" id="{DD1AA151-7C45-B69A-02C4-AD99532C1C67}"/>
              </a:ext>
            </a:extLst>
          </p:cNvPr>
          <p:cNvSpPr txBox="1">
            <a:spLocks noChangeArrowheads="1"/>
          </p:cNvSpPr>
          <p:nvPr/>
        </p:nvSpPr>
        <p:spPr bwMode="auto">
          <a:xfrm>
            <a:off x="5900140" y="2122784"/>
            <a:ext cx="284425"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chemeClr val="tx1"/>
                </a:solidFill>
              </a:rPr>
              <a:t>1</a:t>
            </a:r>
          </a:p>
        </p:txBody>
      </p:sp>
      <p:sp>
        <p:nvSpPr>
          <p:cNvPr id="65600" name="TextBox 81">
            <a:extLst>
              <a:ext uri="{FF2B5EF4-FFF2-40B4-BE49-F238E27FC236}">
                <a16:creationId xmlns:a16="http://schemas.microsoft.com/office/drawing/2014/main" id="{3B33C2E8-3B98-673A-4FA8-BB2968A5BBB8}"/>
              </a:ext>
            </a:extLst>
          </p:cNvPr>
          <p:cNvSpPr txBox="1">
            <a:spLocks noChangeArrowheads="1"/>
          </p:cNvSpPr>
          <p:nvPr/>
        </p:nvSpPr>
        <p:spPr bwMode="auto">
          <a:xfrm>
            <a:off x="6291862" y="2645559"/>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0.5</a:t>
            </a:r>
          </a:p>
        </p:txBody>
      </p:sp>
      <p:sp>
        <p:nvSpPr>
          <p:cNvPr id="65601" name="TextBox 82">
            <a:extLst>
              <a:ext uri="{FF2B5EF4-FFF2-40B4-BE49-F238E27FC236}">
                <a16:creationId xmlns:a16="http://schemas.microsoft.com/office/drawing/2014/main" id="{0B30CD24-7886-7C1B-E236-A28334878638}"/>
              </a:ext>
            </a:extLst>
          </p:cNvPr>
          <p:cNvSpPr txBox="1">
            <a:spLocks noChangeArrowheads="1"/>
          </p:cNvSpPr>
          <p:nvPr/>
        </p:nvSpPr>
        <p:spPr bwMode="auto">
          <a:xfrm>
            <a:off x="4854591" y="2645559"/>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0.5</a:t>
            </a:r>
          </a:p>
        </p:txBody>
      </p:sp>
      <p:cxnSp>
        <p:nvCxnSpPr>
          <p:cNvPr id="65602" name="Straight Arrow Connector 84">
            <a:extLst>
              <a:ext uri="{FF2B5EF4-FFF2-40B4-BE49-F238E27FC236}">
                <a16:creationId xmlns:a16="http://schemas.microsoft.com/office/drawing/2014/main" id="{DB3028F9-AA02-85BF-8E5E-827FBC857B7C}"/>
              </a:ext>
            </a:extLst>
          </p:cNvPr>
          <p:cNvCxnSpPr>
            <a:cxnSpLocks noChangeShapeType="1"/>
          </p:cNvCxnSpPr>
          <p:nvPr/>
        </p:nvCxnSpPr>
        <p:spPr bwMode="auto">
          <a:xfrm flipV="1">
            <a:off x="5050451" y="1926923"/>
            <a:ext cx="459408" cy="295231"/>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5603" name="Straight Arrow Connector 85">
            <a:extLst>
              <a:ext uri="{FF2B5EF4-FFF2-40B4-BE49-F238E27FC236}">
                <a16:creationId xmlns:a16="http://schemas.microsoft.com/office/drawing/2014/main" id="{2FEC45BC-F5FE-C861-018F-C3A579190F33}"/>
              </a:ext>
            </a:extLst>
          </p:cNvPr>
          <p:cNvCxnSpPr>
            <a:cxnSpLocks noChangeShapeType="1"/>
          </p:cNvCxnSpPr>
          <p:nvPr/>
        </p:nvCxnSpPr>
        <p:spPr bwMode="auto">
          <a:xfrm flipH="1" flipV="1">
            <a:off x="5964947" y="1860676"/>
            <a:ext cx="459409" cy="296671"/>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5604" name="Straight Arrow Connector 86">
            <a:extLst>
              <a:ext uri="{FF2B5EF4-FFF2-40B4-BE49-F238E27FC236}">
                <a16:creationId xmlns:a16="http://schemas.microsoft.com/office/drawing/2014/main" id="{A41E7C86-9B12-2014-139F-AA283B416BCB}"/>
              </a:ext>
            </a:extLst>
          </p:cNvPr>
          <p:cNvCxnSpPr>
            <a:cxnSpLocks noChangeShapeType="1"/>
          </p:cNvCxnSpPr>
          <p:nvPr/>
        </p:nvCxnSpPr>
        <p:spPr bwMode="auto">
          <a:xfrm flipV="1">
            <a:off x="5769086" y="2122784"/>
            <a:ext cx="0" cy="718636"/>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65605" name="TextBox 87">
            <a:extLst>
              <a:ext uri="{FF2B5EF4-FFF2-40B4-BE49-F238E27FC236}">
                <a16:creationId xmlns:a16="http://schemas.microsoft.com/office/drawing/2014/main" id="{6FC0BCEF-3F1D-79B7-70D2-8239A74493BE}"/>
              </a:ext>
            </a:extLst>
          </p:cNvPr>
          <p:cNvSpPr txBox="1">
            <a:spLocks noChangeArrowheads="1"/>
          </p:cNvSpPr>
          <p:nvPr/>
        </p:nvSpPr>
        <p:spPr bwMode="auto">
          <a:xfrm>
            <a:off x="6814636" y="2187591"/>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07D7060B-4606-6778-9211-F47351F620C8}"/>
              </a:ext>
            </a:extLst>
          </p:cNvPr>
          <p:cNvSpPr>
            <a:spLocks noGrp="1" noChangeArrowheads="1"/>
          </p:cNvSpPr>
          <p:nvPr>
            <p:ph type="title"/>
          </p:nvPr>
        </p:nvSpPr>
        <p:spPr>
          <a:xfrm>
            <a:off x="2175910" y="489652"/>
            <a:ext cx="8141174" cy="691273"/>
          </a:xfrm>
        </p:spPr>
        <p:txBody>
          <a:bodyPr/>
          <a:lstStyle/>
          <a:p>
            <a:r>
              <a:rPr lang="en-US" altLang="en-US" sz="3266"/>
              <a:t>Pseudo Code</a:t>
            </a:r>
          </a:p>
        </p:txBody>
      </p:sp>
      <p:sp>
        <p:nvSpPr>
          <p:cNvPr id="3" name="Content Placeholder 2">
            <a:extLst>
              <a:ext uri="{FF2B5EF4-FFF2-40B4-BE49-F238E27FC236}">
                <a16:creationId xmlns:a16="http://schemas.microsoft.com/office/drawing/2014/main" id="{29769695-C706-D7C9-943C-FBD602A1439A}"/>
              </a:ext>
            </a:extLst>
          </p:cNvPr>
          <p:cNvSpPr>
            <a:spLocks noGrp="1" noChangeArrowheads="1"/>
          </p:cNvSpPr>
          <p:nvPr>
            <p:ph idx="1"/>
          </p:nvPr>
        </p:nvSpPr>
        <p:spPr>
          <a:xfrm>
            <a:off x="1533602" y="816567"/>
            <a:ext cx="8818045" cy="5394806"/>
          </a:xfrm>
        </p:spPr>
        <p:txBody>
          <a:bodyPr>
            <a:normAutofit fontScale="70000" lnSpcReduction="20000"/>
          </a:bodyPr>
          <a:lstStyle/>
          <a:p>
            <a:pPr marL="93612" indent="0">
              <a:buNone/>
            </a:pPr>
            <a:r>
              <a:rPr lang="en-US" altLang="en-US" sz="1814"/>
              <a:t>class Mapper</a:t>
            </a:r>
          </a:p>
          <a:p>
            <a:pPr marL="93612" indent="0">
              <a:buNone/>
            </a:pPr>
            <a:r>
              <a:rPr lang="en-US" altLang="en-US" sz="1814"/>
              <a:t>	// </a:t>
            </a:r>
            <a:r>
              <a:rPr lang="en-US" altLang="en-US" sz="1814" i="1">
                <a:solidFill>
                  <a:srgbClr val="FF0000"/>
                </a:solidFill>
              </a:rPr>
              <a:t>n</a:t>
            </a:r>
            <a:r>
              <a:rPr lang="en-US" altLang="en-US" sz="1814"/>
              <a:t> is the node id for a node </a:t>
            </a:r>
            <a:r>
              <a:rPr lang="en-US" altLang="en-US" sz="1814" i="1">
                <a:solidFill>
                  <a:srgbClr val="FF0000"/>
                </a:solidFill>
              </a:rPr>
              <a:t>N</a:t>
            </a:r>
            <a:r>
              <a:rPr lang="en-US" altLang="en-US" sz="1814">
                <a:solidFill>
                  <a:srgbClr val="FF0000"/>
                </a:solidFill>
              </a:rPr>
              <a:t> </a:t>
            </a:r>
            <a:r>
              <a:rPr lang="en-US" altLang="en-US" sz="1814"/>
              <a:t>and</a:t>
            </a:r>
            <a:r>
              <a:rPr lang="en-US" altLang="en-US" sz="1814">
                <a:solidFill>
                  <a:srgbClr val="FF3300"/>
                </a:solidFill>
              </a:rPr>
              <a:t> </a:t>
            </a:r>
            <a:r>
              <a:rPr lang="en-US" altLang="en-US" sz="1814" i="1">
                <a:solidFill>
                  <a:srgbClr val="FF0000"/>
                </a:solidFill>
              </a:rPr>
              <a:t>NI</a:t>
            </a:r>
            <a:r>
              <a:rPr lang="en-US" altLang="en-US" sz="1814">
                <a:solidFill>
                  <a:srgbClr val="FF3300"/>
                </a:solidFill>
              </a:rPr>
              <a:t> </a:t>
            </a:r>
            <a:r>
              <a:rPr lang="en-US" altLang="en-US" sz="1814"/>
              <a:t>is the NodeInfo for node </a:t>
            </a:r>
            <a:r>
              <a:rPr lang="en-US" altLang="en-US" sz="1814" i="1">
                <a:solidFill>
                  <a:srgbClr val="FF0000"/>
                </a:solidFill>
              </a:rPr>
              <a:t>N</a:t>
            </a:r>
          </a:p>
          <a:p>
            <a:pPr marL="93612" indent="0">
              <a:buNone/>
            </a:pPr>
            <a:r>
              <a:rPr lang="en-US" altLang="en-US" sz="1814"/>
              <a:t>	method Map (nid </a:t>
            </a:r>
            <a:r>
              <a:rPr lang="en-US" altLang="en-US" sz="1814" i="1">
                <a:solidFill>
                  <a:srgbClr val="FF0000"/>
                </a:solidFill>
              </a:rPr>
              <a:t>n</a:t>
            </a:r>
            <a:r>
              <a:rPr lang="en-US" altLang="en-US" sz="1814"/>
              <a:t>, NodeInfo </a:t>
            </a:r>
            <a:r>
              <a:rPr lang="en-US" altLang="en-US" sz="1814" i="1">
                <a:solidFill>
                  <a:srgbClr val="FF0000"/>
                </a:solidFill>
              </a:rPr>
              <a:t>NI</a:t>
            </a:r>
            <a:r>
              <a:rPr lang="en-US" altLang="en-US" sz="1814"/>
              <a:t>) </a:t>
            </a:r>
          </a:p>
          <a:p>
            <a:pPr marL="93612" indent="0">
              <a:buNone/>
            </a:pPr>
            <a:r>
              <a:rPr lang="en-US" altLang="en-US" sz="1814"/>
              <a:t>		</a:t>
            </a:r>
            <a:r>
              <a:rPr lang="en-US" altLang="en-US" sz="1814" i="1">
                <a:solidFill>
                  <a:srgbClr val="FF0000"/>
                </a:solidFill>
              </a:rPr>
              <a:t>contrib</a:t>
            </a:r>
            <a:r>
              <a:rPr lang="en-US" altLang="en-US" sz="1814">
                <a:solidFill>
                  <a:srgbClr val="FF0000"/>
                </a:solidFill>
              </a:rPr>
              <a:t> </a:t>
            </a:r>
            <a:r>
              <a:rPr lang="en-US" altLang="en-US" sz="1814"/>
              <a:t>= </a:t>
            </a:r>
            <a:r>
              <a:rPr lang="en-US" altLang="en-US" sz="1814" i="1">
                <a:solidFill>
                  <a:srgbClr val="FF0000"/>
                </a:solidFill>
              </a:rPr>
              <a:t>NI.PageRank</a:t>
            </a:r>
            <a:r>
              <a:rPr lang="en-US" altLang="en-US" sz="1814"/>
              <a:t> / number of edges in adjacency list </a:t>
            </a:r>
            <a:r>
              <a:rPr lang="en-US" altLang="en-US" sz="1814" i="1">
                <a:solidFill>
                  <a:srgbClr val="FF0000"/>
                </a:solidFill>
              </a:rPr>
              <a:t>of NI</a:t>
            </a:r>
          </a:p>
          <a:p>
            <a:pPr marL="93612" indent="0">
              <a:buNone/>
            </a:pPr>
            <a:r>
              <a:rPr lang="en-US" altLang="en-US" sz="1814"/>
              <a:t>		for all nodeid </a:t>
            </a:r>
            <a:r>
              <a:rPr lang="en-US" altLang="en-US" sz="1814" i="1">
                <a:solidFill>
                  <a:srgbClr val="FF0000"/>
                </a:solidFill>
              </a:rPr>
              <a:t>m</a:t>
            </a:r>
            <a:r>
              <a:rPr lang="en-US" altLang="en-US" sz="1814">
                <a:solidFill>
                  <a:srgbClr val="FF0000"/>
                </a:solidFill>
              </a:rPr>
              <a:t> </a:t>
            </a:r>
            <a:r>
              <a:rPr lang="en-US" altLang="en-US" sz="1814"/>
              <a:t>in adjacency list of</a:t>
            </a:r>
            <a:r>
              <a:rPr lang="en-US" altLang="en-US" sz="1814">
                <a:solidFill>
                  <a:srgbClr val="FF0000"/>
                </a:solidFill>
              </a:rPr>
              <a:t> </a:t>
            </a:r>
            <a:r>
              <a:rPr lang="en-US" altLang="en-US" sz="1814" i="1">
                <a:solidFill>
                  <a:srgbClr val="FF0000"/>
                </a:solidFill>
              </a:rPr>
              <a:t>NI</a:t>
            </a:r>
            <a:r>
              <a:rPr lang="en-US" altLang="en-US" sz="1814">
                <a:solidFill>
                  <a:srgbClr val="FF0000"/>
                </a:solidFill>
              </a:rPr>
              <a:t> </a:t>
            </a:r>
            <a:r>
              <a:rPr lang="en-US" altLang="en-US" sz="1814"/>
              <a:t>do</a:t>
            </a:r>
          </a:p>
          <a:p>
            <a:pPr marL="93612" indent="0">
              <a:buNone/>
            </a:pPr>
            <a:r>
              <a:rPr lang="en-US" altLang="en-US" sz="1814"/>
              <a:t>			EMIT (</a:t>
            </a:r>
            <a:r>
              <a:rPr lang="en-US" altLang="en-US" sz="1814" i="1">
                <a:solidFill>
                  <a:srgbClr val="FF0000"/>
                </a:solidFill>
              </a:rPr>
              <a:t>m, contrib</a:t>
            </a:r>
            <a:r>
              <a:rPr lang="en-US" altLang="en-US" sz="1814"/>
              <a:t>)</a:t>
            </a:r>
          </a:p>
          <a:p>
            <a:pPr marL="93612" indent="0">
              <a:buNone/>
            </a:pPr>
            <a:r>
              <a:rPr lang="en-US" altLang="en-US" sz="1814"/>
              <a:t>Class Reducer</a:t>
            </a:r>
          </a:p>
          <a:p>
            <a:pPr marL="93612" indent="0">
              <a:buNone/>
            </a:pPr>
            <a:r>
              <a:rPr lang="en-US" altLang="en-US" sz="1814"/>
              <a:t>	method Reducer(</a:t>
            </a:r>
            <a:r>
              <a:rPr lang="en-US" altLang="en-US" sz="1814" i="1">
                <a:solidFill>
                  <a:srgbClr val="FF0000"/>
                </a:solidFill>
              </a:rPr>
              <a:t>nid m, [contrib1, contrib2, …]</a:t>
            </a:r>
            <a:r>
              <a:rPr lang="en-US" altLang="en-US" sz="1814"/>
              <a:t>)</a:t>
            </a:r>
          </a:p>
          <a:p>
            <a:pPr marL="93612" indent="0">
              <a:buNone/>
            </a:pPr>
            <a:r>
              <a:rPr lang="en-US" altLang="en-US" sz="1814"/>
              <a:t>		sumContribs = 0;</a:t>
            </a:r>
          </a:p>
          <a:p>
            <a:pPr marL="93612" indent="0">
              <a:buNone/>
            </a:pPr>
            <a:r>
              <a:rPr lang="en-US" altLang="en-US" sz="1814"/>
              <a:t>		for all </a:t>
            </a:r>
            <a:r>
              <a:rPr lang="en-US" altLang="en-US" sz="1814" i="1">
                <a:solidFill>
                  <a:srgbClr val="FF0000"/>
                </a:solidFill>
              </a:rPr>
              <a:t>c</a:t>
            </a:r>
            <a:r>
              <a:rPr lang="en-US" altLang="en-US" sz="1814"/>
              <a:t> in </a:t>
            </a:r>
            <a:r>
              <a:rPr lang="en-US" altLang="en-US" sz="1814" i="1">
                <a:solidFill>
                  <a:srgbClr val="FF0000"/>
                </a:solidFill>
              </a:rPr>
              <a:t>[contrib1, contrib2, …] </a:t>
            </a:r>
            <a:r>
              <a:rPr lang="en-US" altLang="en-US" sz="1814"/>
              <a:t>do</a:t>
            </a:r>
          </a:p>
          <a:p>
            <a:pPr marL="93612" indent="0">
              <a:buNone/>
            </a:pPr>
            <a:r>
              <a:rPr lang="en-US" altLang="en-US" sz="1814"/>
              <a:t>			</a:t>
            </a:r>
            <a:r>
              <a:rPr lang="en-US" altLang="en-US" sz="1814" i="1">
                <a:solidFill>
                  <a:srgbClr val="FF0000"/>
                </a:solidFill>
              </a:rPr>
              <a:t>sumContribs </a:t>
            </a:r>
            <a:r>
              <a:rPr lang="en-US" altLang="en-US" sz="1814"/>
              <a:t>=</a:t>
            </a:r>
            <a:r>
              <a:rPr lang="en-US" altLang="en-US" sz="1814" i="1">
                <a:solidFill>
                  <a:srgbClr val="FF0000"/>
                </a:solidFill>
              </a:rPr>
              <a:t> sumContribs + c;</a:t>
            </a:r>
          </a:p>
          <a:p>
            <a:pPr marL="93612" indent="0">
              <a:buNone/>
            </a:pPr>
            <a:r>
              <a:rPr lang="en-US" altLang="en-US" sz="1814"/>
              <a:t>		</a:t>
            </a:r>
            <a:r>
              <a:rPr lang="en-US" altLang="en-US" sz="1814" i="1">
                <a:solidFill>
                  <a:srgbClr val="FF0000"/>
                </a:solidFill>
              </a:rPr>
              <a:t>pagerank </a:t>
            </a:r>
            <a:r>
              <a:rPr lang="en-US" altLang="en-US" sz="1814" i="1"/>
              <a:t>=</a:t>
            </a:r>
            <a:r>
              <a:rPr lang="en-US" altLang="en-US" sz="1814" i="1">
                <a:solidFill>
                  <a:srgbClr val="FF0000"/>
                </a:solidFill>
              </a:rPr>
              <a:t> 0.0375 + 0.85 x sumContribs</a:t>
            </a:r>
          </a:p>
          <a:p>
            <a:pPr marL="93612" indent="0">
              <a:buNone/>
            </a:pPr>
            <a:r>
              <a:rPr lang="en-US" altLang="en-US" sz="1814"/>
              <a:t>		EMIT(</a:t>
            </a:r>
            <a:r>
              <a:rPr lang="en-US" altLang="en-US" sz="1814" i="1">
                <a:solidFill>
                  <a:srgbClr val="FF0000"/>
                </a:solidFill>
              </a:rPr>
              <a:t>m, pagerank</a:t>
            </a:r>
            <a:r>
              <a:rPr lang="en-US" altLang="en-US" sz="1814"/>
              <a:t>) </a:t>
            </a:r>
          </a:p>
          <a:p>
            <a:pPr marL="93612" indent="0"/>
            <a:endParaRPr lang="en-US" altLang="en-US" sz="1633"/>
          </a:p>
          <a:p>
            <a:pPr lvl="1"/>
            <a:endParaRPr lang="en-US" altLang="en-US" sz="1814"/>
          </a:p>
          <a:p>
            <a:pPr marL="93612" indent="0"/>
            <a:r>
              <a:rPr lang="en-US" altLang="en-US" sz="1633"/>
              <a:t>The mapper in responsible for sending all the contributions to neighbours</a:t>
            </a:r>
          </a:p>
          <a:p>
            <a:pPr lvl="1"/>
            <a:r>
              <a:rPr lang="en-US" altLang="en-US" sz="1633"/>
              <a:t>This is done by emitting the mapper output key of </a:t>
            </a:r>
            <a:r>
              <a:rPr lang="en-US" altLang="en-US" sz="1633" i="1">
                <a:solidFill>
                  <a:srgbClr val="FF0000"/>
                </a:solidFill>
              </a:rPr>
              <a:t>m</a:t>
            </a:r>
            <a:r>
              <a:rPr lang="en-US" altLang="en-US" sz="1633"/>
              <a:t> (this effectively means the contribs are grouped by neighbour ids). </a:t>
            </a:r>
          </a:p>
          <a:p>
            <a:pPr marL="93612" indent="0"/>
            <a:r>
              <a:rPr lang="en-US" altLang="en-US" sz="1633"/>
              <a:t>The reduce takes all the contributions sent from the neighbours and computes the new page rank</a:t>
            </a:r>
          </a:p>
          <a:p>
            <a:pPr marL="93612" indent="0"/>
            <a:r>
              <a:rPr lang="en-US" altLang="en-US" sz="1633"/>
              <a:t>The above MapReduce program performs one iteration of the page rank algorithm.</a:t>
            </a:r>
          </a:p>
          <a:p>
            <a:pPr marL="93612" indent="0"/>
            <a:r>
              <a:rPr lang="en-US" altLang="en-US" sz="1633"/>
              <a:t>Can we just repeatedly call the above program until it converges?</a:t>
            </a:r>
          </a:p>
          <a:p>
            <a:pPr lvl="1"/>
            <a:r>
              <a:rPr lang="en-US" altLang="en-US" sz="1633"/>
              <a:t>No, that will not work!</a:t>
            </a:r>
          </a:p>
        </p:txBody>
      </p:sp>
      <p:graphicFrame>
        <p:nvGraphicFramePr>
          <p:cNvPr id="4" name="Table 3">
            <a:extLst>
              <a:ext uri="{FF2B5EF4-FFF2-40B4-BE49-F238E27FC236}">
                <a16:creationId xmlns:a16="http://schemas.microsoft.com/office/drawing/2014/main" id="{F9E5B59E-202F-4013-8859-1D47F53A560C}"/>
              </a:ext>
            </a:extLst>
          </p:cNvPr>
          <p:cNvGraphicFramePr>
            <a:graphicFrameLocks noGrp="1"/>
          </p:cNvGraphicFramePr>
          <p:nvPr/>
        </p:nvGraphicFramePr>
        <p:xfrm>
          <a:off x="6945690" y="2122783"/>
          <a:ext cx="3657984" cy="1908201"/>
        </p:xfrm>
        <a:graphic>
          <a:graphicData uri="http://schemas.openxmlformats.org/drawingml/2006/table">
            <a:tbl>
              <a:tblPr firstRow="1" bandRow="1">
                <a:tableStyleId>{9DCAF9ED-07DC-4A11-8D7F-57B35C25682E}</a:tableStyleId>
              </a:tblPr>
              <a:tblGrid>
                <a:gridCol w="1219328">
                  <a:extLst>
                    <a:ext uri="{9D8B030D-6E8A-4147-A177-3AD203B41FA5}">
                      <a16:colId xmlns:a16="http://schemas.microsoft.com/office/drawing/2014/main" val="20000"/>
                    </a:ext>
                  </a:extLst>
                </a:gridCol>
                <a:gridCol w="1219328">
                  <a:extLst>
                    <a:ext uri="{9D8B030D-6E8A-4147-A177-3AD203B41FA5}">
                      <a16:colId xmlns:a16="http://schemas.microsoft.com/office/drawing/2014/main" val="20001"/>
                    </a:ext>
                  </a:extLst>
                </a:gridCol>
                <a:gridCol w="1219328">
                  <a:extLst>
                    <a:ext uri="{9D8B030D-6E8A-4147-A177-3AD203B41FA5}">
                      <a16:colId xmlns:a16="http://schemas.microsoft.com/office/drawing/2014/main" val="20002"/>
                    </a:ext>
                  </a:extLst>
                </a:gridCol>
              </a:tblGrid>
              <a:tr h="580783">
                <a:tc>
                  <a:txBody>
                    <a:bodyPr/>
                    <a:lstStyle/>
                    <a:p>
                      <a:r>
                        <a:rPr lang="en-US" sz="1600" dirty="0"/>
                        <a:t>Node</a:t>
                      </a:r>
                    </a:p>
                  </a:txBody>
                  <a:tcPr marL="82939" marR="82939" marT="41463" marB="41463"/>
                </a:tc>
                <a:tc>
                  <a:txBody>
                    <a:bodyPr/>
                    <a:lstStyle/>
                    <a:p>
                      <a:r>
                        <a:rPr lang="en-US" sz="1600" dirty="0"/>
                        <a:t>Rank value</a:t>
                      </a:r>
                    </a:p>
                  </a:txBody>
                  <a:tcPr marL="82939" marR="82939" marT="41463" marB="41463"/>
                </a:tc>
                <a:tc>
                  <a:txBody>
                    <a:bodyPr/>
                    <a:lstStyle/>
                    <a:p>
                      <a:r>
                        <a:rPr lang="en-US" sz="1600" dirty="0"/>
                        <a:t>Adjacency list</a:t>
                      </a:r>
                    </a:p>
                  </a:txBody>
                  <a:tcPr marL="82939" marR="82939" marT="41463" marB="41463"/>
                </a:tc>
                <a:extLst>
                  <a:ext uri="{0D108BD9-81ED-4DB2-BD59-A6C34878D82A}">
                    <a16:rowId xmlns:a16="http://schemas.microsoft.com/office/drawing/2014/main" val="10000"/>
                  </a:ext>
                </a:extLst>
              </a:tr>
              <a:tr h="331854">
                <a:tc>
                  <a:txBody>
                    <a:bodyPr/>
                    <a:lstStyle/>
                    <a:p>
                      <a:r>
                        <a:rPr lang="en-US" sz="1600" dirty="0"/>
                        <a:t>A</a:t>
                      </a:r>
                    </a:p>
                  </a:txBody>
                  <a:tcPr marL="82939" marR="82939" marT="41463" marB="41463"/>
                </a:tc>
                <a:tc>
                  <a:txBody>
                    <a:bodyPr/>
                    <a:lstStyle/>
                    <a:p>
                      <a:r>
                        <a:rPr lang="en-US" sz="1600" dirty="0"/>
                        <a:t>1.0</a:t>
                      </a:r>
                    </a:p>
                  </a:txBody>
                  <a:tcPr marL="82939" marR="82939" marT="41463" marB="41463"/>
                </a:tc>
                <a:tc>
                  <a:txBody>
                    <a:bodyPr/>
                    <a:lstStyle/>
                    <a:p>
                      <a:r>
                        <a:rPr lang="en-US" sz="1600" dirty="0">
                          <a:solidFill>
                            <a:srgbClr val="FF0000"/>
                          </a:solidFill>
                        </a:rPr>
                        <a:t>B</a:t>
                      </a:r>
                    </a:p>
                  </a:txBody>
                  <a:tcPr marL="82939" marR="82939" marT="41463" marB="41463"/>
                </a:tc>
                <a:extLst>
                  <a:ext uri="{0D108BD9-81ED-4DB2-BD59-A6C34878D82A}">
                    <a16:rowId xmlns:a16="http://schemas.microsoft.com/office/drawing/2014/main" val="10001"/>
                  </a:ext>
                </a:extLst>
              </a:tr>
              <a:tr h="331854">
                <a:tc>
                  <a:txBody>
                    <a:bodyPr/>
                    <a:lstStyle/>
                    <a:p>
                      <a:r>
                        <a:rPr lang="en-US" sz="1600" dirty="0"/>
                        <a:t>B</a:t>
                      </a:r>
                    </a:p>
                  </a:txBody>
                  <a:tcPr marL="82939" marR="82939" marT="41463" marB="41463"/>
                </a:tc>
                <a:tc>
                  <a:txBody>
                    <a:bodyPr/>
                    <a:lstStyle/>
                    <a:p>
                      <a:r>
                        <a:rPr lang="en-US" sz="1600" dirty="0"/>
                        <a:t>1.0</a:t>
                      </a:r>
                    </a:p>
                  </a:txBody>
                  <a:tcPr marL="82939" marR="82939" marT="41463" marB="41463"/>
                </a:tc>
                <a:tc>
                  <a:txBody>
                    <a:bodyPr/>
                    <a:lstStyle/>
                    <a:p>
                      <a:r>
                        <a:rPr lang="en-US" sz="1600" dirty="0"/>
                        <a:t>C</a:t>
                      </a:r>
                    </a:p>
                  </a:txBody>
                  <a:tcPr marL="82939" marR="82939" marT="41463" marB="41463"/>
                </a:tc>
                <a:extLst>
                  <a:ext uri="{0D108BD9-81ED-4DB2-BD59-A6C34878D82A}">
                    <a16:rowId xmlns:a16="http://schemas.microsoft.com/office/drawing/2014/main" val="10002"/>
                  </a:ext>
                </a:extLst>
              </a:tr>
              <a:tr h="331854">
                <a:tc>
                  <a:txBody>
                    <a:bodyPr/>
                    <a:lstStyle/>
                    <a:p>
                      <a:r>
                        <a:rPr lang="en-US" sz="1600" dirty="0"/>
                        <a:t>C</a:t>
                      </a:r>
                    </a:p>
                  </a:txBody>
                  <a:tcPr marL="82939" marR="82939" marT="41463" marB="41463"/>
                </a:tc>
                <a:tc>
                  <a:txBody>
                    <a:bodyPr/>
                    <a:lstStyle/>
                    <a:p>
                      <a:r>
                        <a:rPr lang="en-US" sz="1600" dirty="0"/>
                        <a:t>1.0</a:t>
                      </a:r>
                    </a:p>
                  </a:txBody>
                  <a:tcPr marL="82939" marR="82939" marT="41463" marB="41463"/>
                </a:tc>
                <a:tc>
                  <a:txBody>
                    <a:bodyPr/>
                    <a:lstStyle/>
                    <a:p>
                      <a:r>
                        <a:rPr lang="en-US" sz="1600" dirty="0">
                          <a:solidFill>
                            <a:srgbClr val="FF0000"/>
                          </a:solidFill>
                        </a:rPr>
                        <a:t>B</a:t>
                      </a:r>
                      <a:r>
                        <a:rPr lang="en-US" sz="1600" dirty="0"/>
                        <a:t>, D</a:t>
                      </a:r>
                    </a:p>
                  </a:txBody>
                  <a:tcPr marL="82939" marR="82939" marT="41463" marB="41463"/>
                </a:tc>
                <a:extLst>
                  <a:ext uri="{0D108BD9-81ED-4DB2-BD59-A6C34878D82A}">
                    <a16:rowId xmlns:a16="http://schemas.microsoft.com/office/drawing/2014/main" val="10003"/>
                  </a:ext>
                </a:extLst>
              </a:tr>
              <a:tr h="331854">
                <a:tc>
                  <a:txBody>
                    <a:bodyPr/>
                    <a:lstStyle/>
                    <a:p>
                      <a:r>
                        <a:rPr lang="en-US" sz="1600" dirty="0"/>
                        <a:t>D</a:t>
                      </a:r>
                    </a:p>
                  </a:txBody>
                  <a:tcPr marL="82939" marR="82939" marT="41463" marB="41463"/>
                </a:tc>
                <a:tc>
                  <a:txBody>
                    <a:bodyPr/>
                    <a:lstStyle/>
                    <a:p>
                      <a:r>
                        <a:rPr lang="en-US" sz="1600" dirty="0"/>
                        <a:t>1.0</a:t>
                      </a:r>
                    </a:p>
                  </a:txBody>
                  <a:tcPr marL="82939" marR="82939" marT="41463" marB="41463"/>
                </a:tc>
                <a:tc>
                  <a:txBody>
                    <a:bodyPr/>
                    <a:lstStyle/>
                    <a:p>
                      <a:r>
                        <a:rPr lang="en-US" sz="1600" dirty="0"/>
                        <a:t>A, </a:t>
                      </a:r>
                      <a:r>
                        <a:rPr lang="en-US" sz="1600" dirty="0">
                          <a:solidFill>
                            <a:srgbClr val="FF0000"/>
                          </a:solidFill>
                        </a:rPr>
                        <a:t>B</a:t>
                      </a:r>
                    </a:p>
                  </a:txBody>
                  <a:tcPr marL="82939" marR="82939" marT="41463" marB="41463"/>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B7211F8-6BAC-4808-48BA-21CF4647EBBC}"/>
              </a:ext>
            </a:extLst>
          </p:cNvPr>
          <p:cNvSpPr>
            <a:spLocks noGrp="1" noChangeArrowheads="1"/>
          </p:cNvSpPr>
          <p:nvPr>
            <p:ph type="title"/>
          </p:nvPr>
        </p:nvSpPr>
        <p:spPr>
          <a:xfrm>
            <a:off x="2111102" y="750319"/>
            <a:ext cx="8141175" cy="691273"/>
          </a:xfrm>
        </p:spPr>
        <p:txBody>
          <a:bodyPr/>
          <a:lstStyle/>
          <a:p>
            <a:r>
              <a:rPr lang="en-US" altLang="en-US" sz="3266"/>
              <a:t>Pseudo Code Does Not Work With Iteration</a:t>
            </a:r>
          </a:p>
        </p:txBody>
      </p:sp>
      <p:sp>
        <p:nvSpPr>
          <p:cNvPr id="3" name="Content Placeholder 2">
            <a:extLst>
              <a:ext uri="{FF2B5EF4-FFF2-40B4-BE49-F238E27FC236}">
                <a16:creationId xmlns:a16="http://schemas.microsoft.com/office/drawing/2014/main" id="{A81013CE-8C05-F19D-FC1B-255AD669C7E0}"/>
              </a:ext>
            </a:extLst>
          </p:cNvPr>
          <p:cNvSpPr>
            <a:spLocks noGrp="1" noChangeArrowheads="1"/>
          </p:cNvSpPr>
          <p:nvPr>
            <p:ph idx="1"/>
          </p:nvPr>
        </p:nvSpPr>
        <p:spPr>
          <a:xfrm>
            <a:off x="1850435" y="1404149"/>
            <a:ext cx="8639467" cy="4922437"/>
          </a:xfrm>
        </p:spPr>
        <p:txBody>
          <a:bodyPr>
            <a:normAutofit fontScale="70000" lnSpcReduction="20000"/>
          </a:bodyPr>
          <a:lstStyle/>
          <a:p>
            <a:pPr marL="93612" indent="0">
              <a:buNone/>
            </a:pPr>
            <a:r>
              <a:rPr lang="en-US" altLang="en-US" sz="1814"/>
              <a:t>class Mapper</a:t>
            </a:r>
          </a:p>
          <a:p>
            <a:pPr marL="93612" indent="0">
              <a:buNone/>
            </a:pPr>
            <a:r>
              <a:rPr lang="en-US" altLang="en-US" sz="1814"/>
              <a:t>	// </a:t>
            </a:r>
            <a:r>
              <a:rPr lang="en-US" altLang="en-US" sz="1814" i="1">
                <a:solidFill>
                  <a:srgbClr val="FF0000"/>
                </a:solidFill>
              </a:rPr>
              <a:t>n</a:t>
            </a:r>
            <a:r>
              <a:rPr lang="en-US" altLang="en-US" sz="1814"/>
              <a:t> is the node id for a node </a:t>
            </a:r>
            <a:r>
              <a:rPr lang="en-US" altLang="en-US" sz="1814" i="1">
                <a:solidFill>
                  <a:srgbClr val="FF0000"/>
                </a:solidFill>
              </a:rPr>
              <a:t>N</a:t>
            </a:r>
            <a:r>
              <a:rPr lang="en-US" altLang="en-US" sz="1814">
                <a:solidFill>
                  <a:srgbClr val="FF0000"/>
                </a:solidFill>
              </a:rPr>
              <a:t> </a:t>
            </a:r>
            <a:r>
              <a:rPr lang="en-US" altLang="en-US" sz="1814"/>
              <a:t>and NI is the NodeInfo for node </a:t>
            </a:r>
            <a:r>
              <a:rPr lang="en-US" altLang="en-US" sz="1814" i="1">
                <a:solidFill>
                  <a:srgbClr val="FF0000"/>
                </a:solidFill>
              </a:rPr>
              <a:t>N</a:t>
            </a:r>
          </a:p>
          <a:p>
            <a:pPr marL="93612" indent="0">
              <a:buNone/>
            </a:pPr>
            <a:r>
              <a:rPr lang="en-US" altLang="en-US" sz="1814"/>
              <a:t>	method Map (nid </a:t>
            </a:r>
            <a:r>
              <a:rPr lang="en-US" altLang="en-US" sz="1814" i="1">
                <a:solidFill>
                  <a:srgbClr val="FF0000"/>
                </a:solidFill>
              </a:rPr>
              <a:t>n</a:t>
            </a:r>
            <a:r>
              <a:rPr lang="en-US" altLang="en-US" sz="1814"/>
              <a:t>, NodeInfo </a:t>
            </a:r>
            <a:r>
              <a:rPr lang="en-US" altLang="en-US" sz="1814" i="1">
                <a:solidFill>
                  <a:srgbClr val="FF0000"/>
                </a:solidFill>
              </a:rPr>
              <a:t>NI</a:t>
            </a:r>
            <a:r>
              <a:rPr lang="en-US" altLang="en-US" sz="1814"/>
              <a:t>) </a:t>
            </a:r>
          </a:p>
          <a:p>
            <a:pPr marL="93612" indent="0">
              <a:buNone/>
            </a:pPr>
            <a:r>
              <a:rPr lang="en-US" altLang="en-US" sz="1814"/>
              <a:t>		</a:t>
            </a:r>
            <a:r>
              <a:rPr lang="en-US" altLang="en-US" sz="1814" i="1">
                <a:solidFill>
                  <a:srgbClr val="FF0000"/>
                </a:solidFill>
              </a:rPr>
              <a:t>contrib</a:t>
            </a:r>
            <a:r>
              <a:rPr lang="en-US" altLang="en-US" sz="1814">
                <a:solidFill>
                  <a:srgbClr val="FF0000"/>
                </a:solidFill>
              </a:rPr>
              <a:t> </a:t>
            </a:r>
            <a:r>
              <a:rPr lang="en-US" altLang="en-US" sz="1814"/>
              <a:t>= </a:t>
            </a:r>
            <a:r>
              <a:rPr lang="en-US" altLang="en-US" sz="1814" i="1">
                <a:solidFill>
                  <a:srgbClr val="FF0000"/>
                </a:solidFill>
              </a:rPr>
              <a:t>N.PageRank</a:t>
            </a:r>
            <a:r>
              <a:rPr lang="en-US" altLang="en-US" sz="1814"/>
              <a:t> / number of edges in adjacency list </a:t>
            </a:r>
            <a:r>
              <a:rPr lang="en-US" altLang="en-US" sz="1814" i="1">
                <a:solidFill>
                  <a:srgbClr val="FF0000"/>
                </a:solidFill>
              </a:rPr>
              <a:t>of NI</a:t>
            </a:r>
          </a:p>
          <a:p>
            <a:pPr marL="93612" indent="0">
              <a:buNone/>
            </a:pPr>
            <a:r>
              <a:rPr lang="en-US" altLang="en-US" sz="1814"/>
              <a:t>		for all nodeid </a:t>
            </a:r>
            <a:r>
              <a:rPr lang="en-US" altLang="en-US" sz="1814" i="1">
                <a:solidFill>
                  <a:srgbClr val="FF0000"/>
                </a:solidFill>
              </a:rPr>
              <a:t>m</a:t>
            </a:r>
            <a:r>
              <a:rPr lang="en-US" altLang="en-US" sz="1814">
                <a:solidFill>
                  <a:srgbClr val="FF0000"/>
                </a:solidFill>
              </a:rPr>
              <a:t> </a:t>
            </a:r>
            <a:r>
              <a:rPr lang="en-US" altLang="en-US" sz="1814"/>
              <a:t>in adjacency list of</a:t>
            </a:r>
            <a:r>
              <a:rPr lang="en-US" altLang="en-US" sz="1814">
                <a:solidFill>
                  <a:srgbClr val="FF0000"/>
                </a:solidFill>
              </a:rPr>
              <a:t> </a:t>
            </a:r>
            <a:r>
              <a:rPr lang="en-US" altLang="en-US" sz="1814" i="1">
                <a:solidFill>
                  <a:srgbClr val="FF0000"/>
                </a:solidFill>
              </a:rPr>
              <a:t>NI</a:t>
            </a:r>
            <a:r>
              <a:rPr lang="en-US" altLang="en-US" sz="1814">
                <a:solidFill>
                  <a:srgbClr val="FF0000"/>
                </a:solidFill>
              </a:rPr>
              <a:t> </a:t>
            </a:r>
            <a:r>
              <a:rPr lang="en-US" altLang="en-US" sz="1814"/>
              <a:t>do</a:t>
            </a:r>
          </a:p>
          <a:p>
            <a:pPr marL="93612" indent="0">
              <a:buNone/>
            </a:pPr>
            <a:r>
              <a:rPr lang="en-US" altLang="en-US" sz="1814"/>
              <a:t>			EMIT (</a:t>
            </a:r>
            <a:r>
              <a:rPr lang="en-US" altLang="en-US" sz="1814" i="1">
                <a:solidFill>
                  <a:srgbClr val="FF0000"/>
                </a:solidFill>
              </a:rPr>
              <a:t>m, contrib</a:t>
            </a:r>
            <a:r>
              <a:rPr lang="en-US" altLang="en-US" sz="1814"/>
              <a:t>)</a:t>
            </a:r>
          </a:p>
          <a:p>
            <a:pPr marL="93612" indent="0">
              <a:buNone/>
            </a:pPr>
            <a:r>
              <a:rPr lang="en-US" altLang="en-US" sz="1814"/>
              <a:t>Class Reducer</a:t>
            </a:r>
          </a:p>
          <a:p>
            <a:pPr marL="93612" indent="0">
              <a:buNone/>
            </a:pPr>
            <a:r>
              <a:rPr lang="en-US" altLang="en-US" sz="1814"/>
              <a:t>	method Reducer(</a:t>
            </a:r>
            <a:r>
              <a:rPr lang="en-US" altLang="en-US" sz="1814" i="1">
                <a:solidFill>
                  <a:srgbClr val="FF0000"/>
                </a:solidFill>
              </a:rPr>
              <a:t>nid m, [contrib1, contrib2, …]</a:t>
            </a:r>
            <a:r>
              <a:rPr lang="en-US" altLang="en-US" sz="1814"/>
              <a:t>)</a:t>
            </a:r>
          </a:p>
          <a:p>
            <a:pPr marL="93612" indent="0">
              <a:buNone/>
            </a:pPr>
            <a:r>
              <a:rPr lang="en-US" altLang="en-US" sz="1814"/>
              <a:t>		sumContribs = 0;</a:t>
            </a:r>
          </a:p>
          <a:p>
            <a:pPr marL="93612" indent="0">
              <a:buNone/>
            </a:pPr>
            <a:r>
              <a:rPr lang="en-US" altLang="en-US" sz="1814"/>
              <a:t>		for all </a:t>
            </a:r>
            <a:r>
              <a:rPr lang="en-US" altLang="en-US" sz="1814" i="1">
                <a:solidFill>
                  <a:srgbClr val="FF0000"/>
                </a:solidFill>
              </a:rPr>
              <a:t>c</a:t>
            </a:r>
            <a:r>
              <a:rPr lang="en-US" altLang="en-US" sz="1814"/>
              <a:t> in </a:t>
            </a:r>
            <a:r>
              <a:rPr lang="en-US" altLang="en-US" sz="1814" i="1">
                <a:solidFill>
                  <a:srgbClr val="FF0000"/>
                </a:solidFill>
              </a:rPr>
              <a:t>[contrib1, contrib2, …] </a:t>
            </a:r>
            <a:r>
              <a:rPr lang="en-US" altLang="en-US" sz="1814"/>
              <a:t>do</a:t>
            </a:r>
          </a:p>
          <a:p>
            <a:pPr marL="93612" indent="0">
              <a:buNone/>
            </a:pPr>
            <a:r>
              <a:rPr lang="en-US" altLang="en-US" sz="1814"/>
              <a:t>			</a:t>
            </a:r>
            <a:r>
              <a:rPr lang="en-US" altLang="en-US" sz="1814" i="1">
                <a:solidFill>
                  <a:srgbClr val="FF0000"/>
                </a:solidFill>
              </a:rPr>
              <a:t>sumContribs </a:t>
            </a:r>
            <a:r>
              <a:rPr lang="en-US" altLang="en-US" sz="1814"/>
              <a:t>=</a:t>
            </a:r>
            <a:r>
              <a:rPr lang="en-US" altLang="en-US" sz="1814" i="1">
                <a:solidFill>
                  <a:srgbClr val="FF0000"/>
                </a:solidFill>
              </a:rPr>
              <a:t> sumContribs + c;</a:t>
            </a:r>
          </a:p>
          <a:p>
            <a:pPr marL="93612" indent="0">
              <a:buNone/>
            </a:pPr>
            <a:r>
              <a:rPr lang="en-US" altLang="en-US" sz="1814"/>
              <a:t>		</a:t>
            </a:r>
            <a:r>
              <a:rPr lang="en-US" altLang="en-US" sz="1814" i="1">
                <a:solidFill>
                  <a:srgbClr val="FF0000"/>
                </a:solidFill>
              </a:rPr>
              <a:t>pagerank </a:t>
            </a:r>
            <a:r>
              <a:rPr lang="en-US" altLang="en-US" sz="1814" i="1"/>
              <a:t>=</a:t>
            </a:r>
            <a:r>
              <a:rPr lang="en-US" altLang="en-US" sz="1814" i="1">
                <a:solidFill>
                  <a:srgbClr val="FF0000"/>
                </a:solidFill>
              </a:rPr>
              <a:t> 0.0375 + 0.85 x sumContribs</a:t>
            </a:r>
          </a:p>
          <a:p>
            <a:pPr marL="93612" indent="0">
              <a:buNone/>
            </a:pPr>
            <a:r>
              <a:rPr lang="en-US" altLang="en-US" sz="1814"/>
              <a:t>		EMIT(</a:t>
            </a:r>
            <a:r>
              <a:rPr lang="en-US" altLang="en-US" sz="1814" i="1">
                <a:solidFill>
                  <a:srgbClr val="FF0000"/>
                </a:solidFill>
              </a:rPr>
              <a:t>m, pagerank</a:t>
            </a:r>
            <a:r>
              <a:rPr lang="en-US" altLang="en-US" sz="1814"/>
              <a:t>) </a:t>
            </a:r>
          </a:p>
          <a:p>
            <a:pPr marL="93612" indent="0">
              <a:buNone/>
            </a:pPr>
            <a:endParaRPr lang="en-US" altLang="en-US" sz="1814"/>
          </a:p>
          <a:p>
            <a:pPr marL="93612" indent="0"/>
            <a:r>
              <a:rPr lang="en-US" altLang="en-US" sz="1633"/>
              <a:t>The output of the reducer no longer contains the graph structure information!</a:t>
            </a:r>
          </a:p>
          <a:p>
            <a:pPr lvl="1"/>
            <a:r>
              <a:rPr lang="en-US" altLang="en-US" sz="1633"/>
              <a:t>The adjacency list is somehow lost.</a:t>
            </a:r>
          </a:p>
          <a:p>
            <a:pPr lvl="1"/>
            <a:r>
              <a:rPr lang="en-US" altLang="en-US" sz="1633"/>
              <a:t>The mapper task of iteration 2 will not be able to work since it no longer has the adjacency list.</a:t>
            </a:r>
          </a:p>
          <a:p>
            <a:pPr marL="93612" indent="0"/>
            <a:r>
              <a:rPr lang="en-US" altLang="en-US" sz="1633"/>
              <a:t>Each way to tell something is wrong is that the output of the reducer does not match the input of the mapper</a:t>
            </a:r>
          </a:p>
          <a:p>
            <a:pPr marL="93612" indent="0"/>
            <a:r>
              <a:rPr lang="en-US" altLang="en-US" sz="1633"/>
              <a:t>How can we fix this?</a:t>
            </a:r>
          </a:p>
          <a:p>
            <a:pPr marL="93612" indent="0"/>
            <a:endParaRPr lang="en-US" altLang="en-US" sz="2177"/>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EA90A96D-8EAA-FAB1-18A0-5C437A033D59}"/>
              </a:ext>
            </a:extLst>
          </p:cNvPr>
          <p:cNvSpPr>
            <a:spLocks noGrp="1" noChangeArrowheads="1"/>
          </p:cNvSpPr>
          <p:nvPr>
            <p:ph type="title"/>
          </p:nvPr>
        </p:nvSpPr>
        <p:spPr>
          <a:xfrm>
            <a:off x="2175910" y="750319"/>
            <a:ext cx="8141174" cy="691273"/>
          </a:xfrm>
        </p:spPr>
        <p:txBody>
          <a:bodyPr>
            <a:normAutofit fontScale="90000"/>
          </a:bodyPr>
          <a:lstStyle/>
          <a:p>
            <a:r>
              <a:rPr lang="en-US" altLang="en-US" sz="2903"/>
              <a:t>Pseudo Code that pass the adjacency list to next iteration</a:t>
            </a:r>
          </a:p>
        </p:txBody>
      </p:sp>
      <p:sp>
        <p:nvSpPr>
          <p:cNvPr id="3" name="Content Placeholder 2">
            <a:extLst>
              <a:ext uri="{FF2B5EF4-FFF2-40B4-BE49-F238E27FC236}">
                <a16:creationId xmlns:a16="http://schemas.microsoft.com/office/drawing/2014/main" id="{47C05233-406C-B2A7-4BAC-F0F5E6756E10}"/>
              </a:ext>
            </a:extLst>
          </p:cNvPr>
          <p:cNvSpPr>
            <a:spLocks noGrp="1" noChangeArrowheads="1"/>
          </p:cNvSpPr>
          <p:nvPr>
            <p:ph idx="1"/>
          </p:nvPr>
        </p:nvSpPr>
        <p:spPr>
          <a:xfrm>
            <a:off x="1523521" y="1468955"/>
            <a:ext cx="8639467" cy="4922437"/>
          </a:xfrm>
        </p:spPr>
        <p:txBody>
          <a:bodyPr>
            <a:normAutofit fontScale="70000" lnSpcReduction="20000"/>
          </a:bodyPr>
          <a:lstStyle/>
          <a:p>
            <a:pPr marL="93612" indent="0">
              <a:buNone/>
            </a:pPr>
            <a:r>
              <a:rPr lang="en-US" altLang="en-US" sz="1814"/>
              <a:t>class Mapper</a:t>
            </a:r>
          </a:p>
          <a:p>
            <a:pPr marL="93612" indent="0">
              <a:buNone/>
            </a:pPr>
            <a:r>
              <a:rPr lang="en-US" altLang="en-US" sz="1814"/>
              <a:t>	// </a:t>
            </a:r>
            <a:r>
              <a:rPr lang="en-US" altLang="en-US" sz="1814" i="1">
                <a:solidFill>
                  <a:srgbClr val="FF0000"/>
                </a:solidFill>
              </a:rPr>
              <a:t>n</a:t>
            </a:r>
            <a:r>
              <a:rPr lang="en-US" altLang="en-US" sz="1814"/>
              <a:t> is the node id for a node </a:t>
            </a:r>
            <a:r>
              <a:rPr lang="en-US" altLang="en-US" sz="1814" i="1">
                <a:solidFill>
                  <a:srgbClr val="FF0000"/>
                </a:solidFill>
              </a:rPr>
              <a:t>N</a:t>
            </a:r>
            <a:r>
              <a:rPr lang="en-US" altLang="en-US" sz="1814">
                <a:solidFill>
                  <a:srgbClr val="FF0000"/>
                </a:solidFill>
              </a:rPr>
              <a:t> </a:t>
            </a:r>
            <a:r>
              <a:rPr lang="en-US" altLang="en-US" sz="1814"/>
              <a:t>and NI is the NodeInfo for node </a:t>
            </a:r>
            <a:r>
              <a:rPr lang="en-US" altLang="en-US" sz="1814" i="1">
                <a:solidFill>
                  <a:srgbClr val="FF0000"/>
                </a:solidFill>
              </a:rPr>
              <a:t>N</a:t>
            </a:r>
          </a:p>
          <a:p>
            <a:pPr marL="93612" indent="0">
              <a:buNone/>
            </a:pPr>
            <a:r>
              <a:rPr lang="en-US" altLang="en-US" sz="1814"/>
              <a:t>	method Map (nid </a:t>
            </a:r>
            <a:r>
              <a:rPr lang="en-US" altLang="en-US" sz="1814" i="1">
                <a:solidFill>
                  <a:srgbClr val="FF0000"/>
                </a:solidFill>
              </a:rPr>
              <a:t>n</a:t>
            </a:r>
            <a:r>
              <a:rPr lang="en-US" altLang="en-US" sz="1814"/>
              <a:t>, NodeInfo </a:t>
            </a:r>
            <a:r>
              <a:rPr lang="en-US" altLang="en-US" sz="1814" i="1">
                <a:solidFill>
                  <a:srgbClr val="FF0000"/>
                </a:solidFill>
              </a:rPr>
              <a:t>NI</a:t>
            </a:r>
            <a:r>
              <a:rPr lang="en-US" altLang="en-US" sz="1814"/>
              <a:t>) </a:t>
            </a:r>
          </a:p>
          <a:p>
            <a:pPr marL="93612" indent="0">
              <a:buNone/>
            </a:pPr>
            <a:r>
              <a:rPr lang="en-US" altLang="en-US" sz="1814"/>
              <a:t>		</a:t>
            </a:r>
            <a:r>
              <a:rPr lang="en-US" altLang="en-US" sz="1814" i="1">
                <a:solidFill>
                  <a:srgbClr val="FF0000"/>
                </a:solidFill>
              </a:rPr>
              <a:t>contrib</a:t>
            </a:r>
            <a:r>
              <a:rPr lang="en-US" altLang="en-US" sz="1814">
                <a:solidFill>
                  <a:srgbClr val="FF0000"/>
                </a:solidFill>
              </a:rPr>
              <a:t> </a:t>
            </a:r>
            <a:r>
              <a:rPr lang="en-US" altLang="en-US" sz="1814"/>
              <a:t>= </a:t>
            </a:r>
            <a:r>
              <a:rPr lang="en-US" altLang="en-US" sz="1814" i="1">
                <a:solidFill>
                  <a:srgbClr val="FF0000"/>
                </a:solidFill>
              </a:rPr>
              <a:t>N.PageRank</a:t>
            </a:r>
            <a:r>
              <a:rPr lang="en-US" altLang="en-US" sz="1814"/>
              <a:t> / number of edges in adjacency list </a:t>
            </a:r>
            <a:r>
              <a:rPr lang="en-US" altLang="en-US" sz="1814" i="1">
                <a:solidFill>
                  <a:srgbClr val="FF0000"/>
                </a:solidFill>
              </a:rPr>
              <a:t>of NI</a:t>
            </a:r>
          </a:p>
          <a:p>
            <a:pPr marL="93612" indent="0">
              <a:buNone/>
            </a:pPr>
            <a:r>
              <a:rPr lang="en-US" altLang="en-US" sz="1814"/>
              <a:t>		EMIT(n, </a:t>
            </a:r>
            <a:r>
              <a:rPr lang="en-US" altLang="en-US" sz="1814" i="1">
                <a:solidFill>
                  <a:srgbClr val="FF0000"/>
                </a:solidFill>
              </a:rPr>
              <a:t>NI</a:t>
            </a:r>
            <a:r>
              <a:rPr lang="en-US" altLang="en-US" sz="1814"/>
              <a:t>)		</a:t>
            </a:r>
          </a:p>
          <a:p>
            <a:pPr marL="93612" indent="0">
              <a:buNone/>
            </a:pPr>
            <a:r>
              <a:rPr lang="en-US" altLang="en-US" sz="1814"/>
              <a:t>		for all nodeid </a:t>
            </a:r>
            <a:r>
              <a:rPr lang="en-US" altLang="en-US" sz="1814" i="1">
                <a:solidFill>
                  <a:srgbClr val="FF0000"/>
                </a:solidFill>
              </a:rPr>
              <a:t>m</a:t>
            </a:r>
            <a:r>
              <a:rPr lang="en-US" altLang="en-US" sz="1814">
                <a:solidFill>
                  <a:srgbClr val="FF0000"/>
                </a:solidFill>
              </a:rPr>
              <a:t> </a:t>
            </a:r>
            <a:r>
              <a:rPr lang="en-US" altLang="en-US" sz="1814"/>
              <a:t>in adjacency list of</a:t>
            </a:r>
            <a:r>
              <a:rPr lang="en-US" altLang="en-US" sz="1814">
                <a:solidFill>
                  <a:srgbClr val="FF0000"/>
                </a:solidFill>
              </a:rPr>
              <a:t> </a:t>
            </a:r>
            <a:r>
              <a:rPr lang="en-US" altLang="en-US" sz="1814" i="1">
                <a:solidFill>
                  <a:srgbClr val="FF0000"/>
                </a:solidFill>
              </a:rPr>
              <a:t>NI</a:t>
            </a:r>
            <a:r>
              <a:rPr lang="en-US" altLang="en-US" sz="1814">
                <a:solidFill>
                  <a:srgbClr val="FF0000"/>
                </a:solidFill>
              </a:rPr>
              <a:t> </a:t>
            </a:r>
            <a:r>
              <a:rPr lang="en-US" altLang="en-US" sz="1814"/>
              <a:t>do</a:t>
            </a:r>
          </a:p>
          <a:p>
            <a:pPr marL="93612" indent="0">
              <a:buNone/>
            </a:pPr>
            <a:r>
              <a:rPr lang="en-US" altLang="en-US" sz="1814"/>
              <a:t>			EMIT (</a:t>
            </a:r>
            <a:r>
              <a:rPr lang="en-US" altLang="en-US" sz="1814" i="1">
                <a:solidFill>
                  <a:srgbClr val="FF0000"/>
                </a:solidFill>
              </a:rPr>
              <a:t>m, contrib</a:t>
            </a:r>
            <a:r>
              <a:rPr lang="en-US" altLang="en-US" sz="1814"/>
              <a:t>)</a:t>
            </a:r>
          </a:p>
          <a:p>
            <a:pPr marL="93612" indent="0">
              <a:buNone/>
            </a:pPr>
            <a:r>
              <a:rPr lang="en-US" altLang="en-US" sz="1814"/>
              <a:t>Class Reducer</a:t>
            </a:r>
          </a:p>
          <a:p>
            <a:pPr marL="93612" indent="0">
              <a:buNone/>
            </a:pPr>
            <a:r>
              <a:rPr lang="en-US" altLang="en-US" sz="1814"/>
              <a:t>	method Reducer(</a:t>
            </a:r>
            <a:r>
              <a:rPr lang="en-US" altLang="en-US" sz="1814" i="1">
                <a:solidFill>
                  <a:srgbClr val="FF0000"/>
                </a:solidFill>
              </a:rPr>
              <a:t>nid m, [contrib1, contrib2, …]</a:t>
            </a:r>
            <a:r>
              <a:rPr lang="en-US" altLang="en-US" sz="1814"/>
              <a:t>)</a:t>
            </a:r>
          </a:p>
          <a:p>
            <a:pPr marL="93612" indent="0">
              <a:buNone/>
            </a:pPr>
            <a:r>
              <a:rPr lang="en-US" altLang="en-US" sz="1814"/>
              <a:t>		sumContribs = 0;</a:t>
            </a:r>
          </a:p>
          <a:p>
            <a:pPr marL="93612" indent="0">
              <a:buNone/>
            </a:pPr>
            <a:r>
              <a:rPr lang="en-US" altLang="en-US" sz="1814"/>
              <a:t>		for all </a:t>
            </a:r>
            <a:r>
              <a:rPr lang="en-US" altLang="en-US" sz="1814" i="1">
                <a:solidFill>
                  <a:srgbClr val="FF0000"/>
                </a:solidFill>
              </a:rPr>
              <a:t>c</a:t>
            </a:r>
            <a:r>
              <a:rPr lang="en-US" altLang="en-US" sz="1814"/>
              <a:t> in </a:t>
            </a:r>
            <a:r>
              <a:rPr lang="en-US" altLang="en-US" sz="1814" i="1">
                <a:solidFill>
                  <a:srgbClr val="FF0000"/>
                </a:solidFill>
              </a:rPr>
              <a:t>[contrib1, contrib2, …] </a:t>
            </a:r>
            <a:r>
              <a:rPr lang="en-US" altLang="en-US" sz="1814"/>
              <a:t>do</a:t>
            </a:r>
          </a:p>
          <a:p>
            <a:pPr marL="93612" indent="0">
              <a:buNone/>
            </a:pPr>
            <a:r>
              <a:rPr lang="en-US" altLang="en-US" sz="1814"/>
              <a:t>			if (</a:t>
            </a:r>
            <a:r>
              <a:rPr lang="en-US" altLang="en-US" sz="1814" i="1">
                <a:solidFill>
                  <a:srgbClr val="FF0000"/>
                </a:solidFill>
              </a:rPr>
              <a:t>c</a:t>
            </a:r>
            <a:r>
              <a:rPr lang="en-US" altLang="en-US" sz="1814"/>
              <a:t> is of type NodeInfo)</a:t>
            </a:r>
          </a:p>
          <a:p>
            <a:pPr marL="93612" indent="0">
              <a:buNone/>
            </a:pPr>
            <a:r>
              <a:rPr lang="en-US" altLang="en-US" sz="1814"/>
              <a:t>				</a:t>
            </a:r>
            <a:r>
              <a:rPr lang="en-US" altLang="en-US" sz="1814" i="1">
                <a:solidFill>
                  <a:srgbClr val="FF0000"/>
                </a:solidFill>
              </a:rPr>
              <a:t>NI</a:t>
            </a:r>
            <a:r>
              <a:rPr lang="en-US" altLang="en-US" sz="1814"/>
              <a:t> = </a:t>
            </a:r>
            <a:r>
              <a:rPr lang="en-US" altLang="en-US" sz="1814" i="1">
                <a:solidFill>
                  <a:srgbClr val="FF0000"/>
                </a:solidFill>
              </a:rPr>
              <a:t>c</a:t>
            </a:r>
            <a:r>
              <a:rPr lang="en-US" altLang="en-US" sz="1814"/>
              <a:t>;</a:t>
            </a:r>
          </a:p>
          <a:p>
            <a:pPr marL="93612" indent="0">
              <a:buNone/>
            </a:pPr>
            <a:r>
              <a:rPr lang="en-US" altLang="en-US" sz="1814"/>
              <a:t>			else </a:t>
            </a:r>
          </a:p>
          <a:p>
            <a:pPr marL="93612" indent="0">
              <a:buNone/>
            </a:pPr>
            <a:r>
              <a:rPr lang="en-US" altLang="en-US" sz="1814"/>
              <a:t>				</a:t>
            </a:r>
            <a:r>
              <a:rPr lang="en-US" altLang="en-US" sz="1814" i="1">
                <a:solidFill>
                  <a:srgbClr val="FF0000"/>
                </a:solidFill>
              </a:rPr>
              <a:t>sumContribs </a:t>
            </a:r>
            <a:r>
              <a:rPr lang="en-US" altLang="en-US" sz="1814"/>
              <a:t>=</a:t>
            </a:r>
            <a:r>
              <a:rPr lang="en-US" altLang="en-US" sz="1814" i="1">
                <a:solidFill>
                  <a:srgbClr val="FF0000"/>
                </a:solidFill>
              </a:rPr>
              <a:t> sumContribs + c;</a:t>
            </a:r>
          </a:p>
          <a:p>
            <a:pPr marL="93612" indent="0">
              <a:buNone/>
            </a:pPr>
            <a:r>
              <a:rPr lang="en-US" altLang="en-US" sz="1814"/>
              <a:t>		</a:t>
            </a:r>
            <a:r>
              <a:rPr lang="en-US" altLang="en-US" sz="1814" i="1">
                <a:solidFill>
                  <a:srgbClr val="FF0000"/>
                </a:solidFill>
              </a:rPr>
              <a:t>NI</a:t>
            </a:r>
            <a:r>
              <a:rPr lang="en-US" altLang="en-US" sz="1814"/>
              <a:t>.</a:t>
            </a:r>
            <a:r>
              <a:rPr lang="en-US" altLang="en-US" sz="1814" i="1">
                <a:solidFill>
                  <a:srgbClr val="FF0000"/>
                </a:solidFill>
              </a:rPr>
              <a:t>PageRank </a:t>
            </a:r>
            <a:r>
              <a:rPr lang="en-US" altLang="en-US" sz="1814" i="1"/>
              <a:t>=</a:t>
            </a:r>
            <a:r>
              <a:rPr lang="en-US" altLang="en-US" sz="1814" i="1">
                <a:solidFill>
                  <a:srgbClr val="FF0000"/>
                </a:solidFill>
              </a:rPr>
              <a:t> 0.0375 + 0.85 x sumContribs</a:t>
            </a:r>
          </a:p>
          <a:p>
            <a:pPr marL="93612" indent="0">
              <a:buNone/>
            </a:pPr>
            <a:r>
              <a:rPr lang="en-US" altLang="en-US" sz="1814"/>
              <a:t>		EMIT(</a:t>
            </a:r>
            <a:r>
              <a:rPr lang="en-US" altLang="en-US" sz="1814" i="1">
                <a:solidFill>
                  <a:srgbClr val="FF0000"/>
                </a:solidFill>
              </a:rPr>
              <a:t>m, NI</a:t>
            </a:r>
            <a:r>
              <a:rPr lang="en-US" altLang="en-US" sz="1814"/>
              <a:t>) </a:t>
            </a:r>
          </a:p>
          <a:p>
            <a:pPr marL="93612" indent="0"/>
            <a:r>
              <a:rPr lang="en-US" altLang="en-US" sz="1814"/>
              <a:t>The above code fixes the problem of the previous slide by passing the NodeInfo structure from the mapper to the reducer which is then emitted by the reducer for the next iteration.</a:t>
            </a:r>
          </a:p>
          <a:p>
            <a:pPr marL="93612" indent="0"/>
            <a:endParaRPr lang="en-US" altLang="en-US" sz="1814"/>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DB111828-CFF1-B973-2C61-00DCC54C64E6}"/>
              </a:ext>
            </a:extLst>
          </p:cNvPr>
          <p:cNvSpPr>
            <a:spLocks noGrp="1" noChangeArrowheads="1"/>
          </p:cNvSpPr>
          <p:nvPr>
            <p:ph type="title"/>
          </p:nvPr>
        </p:nvSpPr>
        <p:spPr>
          <a:xfrm>
            <a:off x="2175910" y="750319"/>
            <a:ext cx="8141174" cy="691273"/>
          </a:xfrm>
        </p:spPr>
        <p:txBody>
          <a:bodyPr>
            <a:normAutofit fontScale="90000"/>
          </a:bodyPr>
          <a:lstStyle/>
          <a:p>
            <a:r>
              <a:rPr lang="en-US" altLang="en-US" sz="2903"/>
              <a:t>Using MapReduce to Compute PageRank Performs Poorly</a:t>
            </a:r>
          </a:p>
        </p:txBody>
      </p:sp>
      <p:sp>
        <p:nvSpPr>
          <p:cNvPr id="3" name="Content Placeholder 2">
            <a:extLst>
              <a:ext uri="{FF2B5EF4-FFF2-40B4-BE49-F238E27FC236}">
                <a16:creationId xmlns:a16="http://schemas.microsoft.com/office/drawing/2014/main" id="{BD7C1A18-58E4-6FDC-C56E-E59EB8FA8957}"/>
              </a:ext>
            </a:extLst>
          </p:cNvPr>
          <p:cNvSpPr>
            <a:spLocks noGrp="1" noChangeArrowheads="1"/>
          </p:cNvSpPr>
          <p:nvPr>
            <p:ph idx="1"/>
          </p:nvPr>
        </p:nvSpPr>
        <p:spPr>
          <a:xfrm>
            <a:off x="1850435" y="1600009"/>
            <a:ext cx="8639467" cy="4922437"/>
          </a:xfrm>
        </p:spPr>
        <p:txBody>
          <a:bodyPr>
            <a:normAutofit lnSpcReduction="10000"/>
          </a:bodyPr>
          <a:lstStyle/>
          <a:p>
            <a:r>
              <a:rPr lang="en-US" altLang="en-US" sz="2177"/>
              <a:t>The main problem is the need to pass the entire graph structure between successive MapReduce Jobs </a:t>
            </a:r>
            <a:r>
              <a:rPr lang="en-US" altLang="en-US" sz="2177">
                <a:solidFill>
                  <a:srgbClr val="FF0000"/>
                </a:solidFill>
              </a:rPr>
              <a:t>even though the graph structure never changes</a:t>
            </a:r>
            <a:r>
              <a:rPr lang="en-US" altLang="en-US" sz="2177"/>
              <a:t>.</a:t>
            </a:r>
          </a:p>
          <a:p>
            <a:pPr lvl="1"/>
            <a:r>
              <a:rPr lang="en-US" altLang="en-US" sz="2177"/>
              <a:t>Graph maybe large</a:t>
            </a:r>
          </a:p>
          <a:p>
            <a:pPr lvl="2"/>
            <a:r>
              <a:rPr lang="en-US" altLang="en-US" sz="2177"/>
              <a:t>In the order of Terabytes</a:t>
            </a:r>
          </a:p>
          <a:p>
            <a:pPr lvl="1"/>
            <a:r>
              <a:rPr lang="en-US" altLang="en-US" sz="2177"/>
              <a:t>At the end of every MapReduce Job we need to write the entire graph into HDFS</a:t>
            </a:r>
          </a:p>
          <a:p>
            <a:pPr lvl="1"/>
            <a:r>
              <a:rPr lang="en-US" altLang="en-US" sz="2177"/>
              <a:t>At the beginning of every MapReduce Job we need to read the entire graph from HDFS</a:t>
            </a:r>
          </a:p>
          <a:p>
            <a:r>
              <a:rPr lang="en-US" altLang="en-US" sz="2177"/>
              <a:t>Using distributed cache to store the graph structure means we do not need to write entire graph out every time but</a:t>
            </a:r>
          </a:p>
          <a:p>
            <a:pPr lvl="1"/>
            <a:r>
              <a:rPr lang="en-US" altLang="en-US" sz="2177"/>
              <a:t>Will not work for larger graphs</a:t>
            </a:r>
          </a:p>
          <a:p>
            <a:pPr lvl="2"/>
            <a:r>
              <a:rPr lang="en-US" altLang="en-US" sz="2177"/>
              <a:t>Need to fit </a:t>
            </a:r>
            <a:r>
              <a:rPr lang="en-US" altLang="en-US" sz="2177">
                <a:solidFill>
                  <a:srgbClr val="FF0000"/>
                </a:solidFill>
              </a:rPr>
              <a:t>entire</a:t>
            </a:r>
            <a:r>
              <a:rPr lang="en-US" altLang="en-US" sz="2177"/>
              <a:t> graph in the RAM of </a:t>
            </a:r>
            <a:r>
              <a:rPr lang="en-US" altLang="en-US" sz="2177">
                <a:solidFill>
                  <a:srgbClr val="FF0000"/>
                </a:solidFill>
              </a:rPr>
              <a:t>each</a:t>
            </a:r>
            <a:r>
              <a:rPr lang="en-US" altLang="en-US" sz="2177"/>
              <a:t> node.</a:t>
            </a:r>
          </a:p>
          <a:p>
            <a:pPr lvl="2"/>
            <a:r>
              <a:rPr lang="en-US" altLang="en-US" sz="2177"/>
              <a:t>High cost of broadcasting </a:t>
            </a:r>
            <a:r>
              <a:rPr lang="en-US" altLang="en-US" sz="2177">
                <a:solidFill>
                  <a:srgbClr val="FF0000"/>
                </a:solidFill>
              </a:rPr>
              <a:t>entire</a:t>
            </a:r>
            <a:r>
              <a:rPr lang="en-US" altLang="en-US" sz="2177"/>
              <a:t> graph to every node at the beginning.</a:t>
            </a:r>
          </a:p>
          <a:p>
            <a:pPr lvl="2"/>
            <a:endParaRPr lang="en-US" altLang="en-US" sz="2177"/>
          </a:p>
          <a:p>
            <a:pPr lvl="2"/>
            <a:endParaRPr lang="en-US" altLang="en-US" sz="2177"/>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8EBC2942-DA21-869F-E89E-CB15E372ED11}"/>
              </a:ext>
            </a:extLst>
          </p:cNvPr>
          <p:cNvSpPr>
            <a:spLocks noGrp="1" noChangeArrowheads="1"/>
          </p:cNvSpPr>
          <p:nvPr>
            <p:ph type="title"/>
          </p:nvPr>
        </p:nvSpPr>
        <p:spPr>
          <a:xfrm>
            <a:off x="2175910" y="750319"/>
            <a:ext cx="8141174" cy="691273"/>
          </a:xfrm>
        </p:spPr>
        <p:txBody>
          <a:bodyPr>
            <a:normAutofit fontScale="90000"/>
          </a:bodyPr>
          <a:lstStyle/>
          <a:p>
            <a:r>
              <a:rPr lang="en-US" altLang="en-US"/>
              <a:t>Page Rank Example</a:t>
            </a:r>
          </a:p>
        </p:txBody>
      </p:sp>
      <p:sp>
        <p:nvSpPr>
          <p:cNvPr id="55299" name="TextBox 5">
            <a:extLst>
              <a:ext uri="{FF2B5EF4-FFF2-40B4-BE49-F238E27FC236}">
                <a16:creationId xmlns:a16="http://schemas.microsoft.com/office/drawing/2014/main" id="{85CA8FE9-C0B0-BA77-D030-130897B22E4F}"/>
              </a:ext>
            </a:extLst>
          </p:cNvPr>
          <p:cNvSpPr txBox="1">
            <a:spLocks noChangeArrowheads="1"/>
          </p:cNvSpPr>
          <p:nvPr/>
        </p:nvSpPr>
        <p:spPr bwMode="auto">
          <a:xfrm>
            <a:off x="2111102" y="4931078"/>
            <a:ext cx="512371" cy="39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marL="341313" indent="-341313">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buFont typeface="Arial" panose="020B0604020202020204" pitchFamily="34" charset="0"/>
              <a:buChar char="•"/>
            </a:pPr>
            <a:endParaRPr lang="en-US" altLang="zh-CN" sz="1996">
              <a:solidFill>
                <a:schemeClr val="tx1"/>
              </a:solidFill>
              <a:latin typeface="Century Schoolbook" panose="02040604050505020304" pitchFamily="18" charset="0"/>
              <a:ea typeface="SimSun" panose="02010600030101010101" pitchFamily="2" charset="-122"/>
            </a:endParaRPr>
          </a:p>
        </p:txBody>
      </p:sp>
      <p:sp>
        <p:nvSpPr>
          <p:cNvPr id="3" name="Content Placeholder 2">
            <a:extLst>
              <a:ext uri="{FF2B5EF4-FFF2-40B4-BE49-F238E27FC236}">
                <a16:creationId xmlns:a16="http://schemas.microsoft.com/office/drawing/2014/main" id="{1250F510-3A02-B680-8523-073C58DD3F36}"/>
              </a:ext>
            </a:extLst>
          </p:cNvPr>
          <p:cNvSpPr>
            <a:spLocks noGrp="1" noChangeArrowheads="1"/>
          </p:cNvSpPr>
          <p:nvPr>
            <p:ph idx="1"/>
          </p:nvPr>
        </p:nvSpPr>
        <p:spPr>
          <a:xfrm>
            <a:off x="1850435" y="1664816"/>
            <a:ext cx="8639467" cy="4922437"/>
          </a:xfrm>
        </p:spPr>
        <p:txBody>
          <a:bodyPr/>
          <a:lstStyle/>
          <a:p>
            <a:pPr marL="367246" lvl="2" indent="-272194"/>
            <a:r>
              <a:rPr lang="en-US" altLang="zh-CN" sz="2540"/>
              <a:t>A method for rating the importance of web pages objectively and mechanically using the link structure of the web. </a:t>
            </a:r>
          </a:p>
          <a:p>
            <a:pPr algn="just" eaLnBrk="1" hangingPunct="1"/>
            <a:r>
              <a:rPr lang="en-US" altLang="zh-CN" sz="2540"/>
              <a:t>PageRank was developed by Larry Page (hence the name </a:t>
            </a:r>
            <a:r>
              <a:rPr lang="en-US" altLang="zh-CN" sz="2540" i="1"/>
              <a:t>Page</a:t>
            </a:r>
            <a:r>
              <a:rPr lang="en-US" altLang="zh-CN" sz="2540"/>
              <a:t>-Rank) and Sergey Brin.   </a:t>
            </a:r>
          </a:p>
          <a:p>
            <a:pPr algn="just" eaLnBrk="1" hangingPunct="1"/>
            <a:r>
              <a:rPr lang="en-US" altLang="zh-CN" sz="2540"/>
              <a:t>It was first part of a research project about a new kind of search engine.  That project started in 1995 and led to a functional prototype in 1998. </a:t>
            </a:r>
          </a:p>
          <a:p>
            <a:pPr algn="just" eaLnBrk="1" hangingPunct="1"/>
            <a:r>
              <a:rPr lang="en-US" altLang="zh-CN" sz="2540"/>
              <a:t>Shortly after, Page and Brin founded Google.</a:t>
            </a:r>
          </a:p>
          <a:p>
            <a:r>
              <a:rPr lang="en-US" altLang="zh-CN" sz="2540"/>
              <a:t>Page Rank is at the heart of Google’s web page ranking algorithm.</a:t>
            </a:r>
          </a:p>
          <a:p>
            <a:endParaRPr lang="en-US" altLang="en-US" sz="254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00A233C9-564A-1EB4-E1F6-A8703139844A}"/>
              </a:ext>
            </a:extLst>
          </p:cNvPr>
          <p:cNvSpPr>
            <a:spLocks noGrp="1" noChangeArrowheads="1"/>
          </p:cNvSpPr>
          <p:nvPr>
            <p:ph type="title"/>
          </p:nvPr>
        </p:nvSpPr>
        <p:spPr/>
        <p:txBody>
          <a:bodyPr/>
          <a:lstStyle/>
          <a:p>
            <a:r>
              <a:rPr lang="en-US" altLang="en-US" sz="3266"/>
              <a:t>Basic Idea Behind Page Rank</a:t>
            </a:r>
          </a:p>
        </p:txBody>
      </p:sp>
      <p:sp>
        <p:nvSpPr>
          <p:cNvPr id="3" name="Content Placeholder 2">
            <a:extLst>
              <a:ext uri="{FF2B5EF4-FFF2-40B4-BE49-F238E27FC236}">
                <a16:creationId xmlns:a16="http://schemas.microsoft.com/office/drawing/2014/main" id="{BA81F387-02C0-E0B0-61F5-CFFD56A15504}"/>
              </a:ext>
            </a:extLst>
          </p:cNvPr>
          <p:cNvSpPr>
            <a:spLocks noGrp="1" noChangeArrowheads="1"/>
          </p:cNvSpPr>
          <p:nvPr>
            <p:ph idx="1"/>
          </p:nvPr>
        </p:nvSpPr>
        <p:spPr>
          <a:xfrm>
            <a:off x="1841794" y="4147636"/>
            <a:ext cx="8639467" cy="2716125"/>
          </a:xfrm>
        </p:spPr>
        <p:txBody>
          <a:bodyPr/>
          <a:lstStyle/>
          <a:p>
            <a:r>
              <a:rPr lang="en-US" altLang="en-US" sz="2177"/>
              <a:t>Pages that have a lot of incoming edges are more important than others. </a:t>
            </a:r>
          </a:p>
          <a:p>
            <a:r>
              <a:rPr lang="en-US" altLang="en-US" sz="2177"/>
              <a:t>An incoming edge from a very important page should be worth more than an incoming edge from a less important page.</a:t>
            </a:r>
          </a:p>
          <a:p>
            <a:pPr lvl="1"/>
            <a:r>
              <a:rPr lang="en-US" altLang="en-US" sz="2177"/>
              <a:t>For example if Barack Obama’s page references my page then that makes me more important.</a:t>
            </a:r>
          </a:p>
        </p:txBody>
      </p:sp>
      <p:pic>
        <p:nvPicPr>
          <p:cNvPr id="56324" name="Picture 2">
            <a:extLst>
              <a:ext uri="{FF2B5EF4-FFF2-40B4-BE49-F238E27FC236}">
                <a16:creationId xmlns:a16="http://schemas.microsoft.com/office/drawing/2014/main" id="{2BC4263B-5E5E-D9A9-9313-4F2013850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618" r="14749"/>
          <a:stretch>
            <a:fillRect/>
          </a:stretch>
        </p:blipFill>
        <p:spPr bwMode="auto">
          <a:xfrm>
            <a:off x="4202202" y="1600009"/>
            <a:ext cx="2488581" cy="229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59B326AE-7694-147D-169A-59EB18457120}"/>
              </a:ext>
            </a:extLst>
          </p:cNvPr>
          <p:cNvSpPr>
            <a:spLocks noGrp="1" noChangeArrowheads="1"/>
          </p:cNvSpPr>
          <p:nvPr>
            <p:ph type="title"/>
          </p:nvPr>
        </p:nvSpPr>
        <p:spPr>
          <a:xfrm>
            <a:off x="2175910" y="554459"/>
            <a:ext cx="8141174" cy="522774"/>
          </a:xfrm>
        </p:spPr>
        <p:txBody>
          <a:bodyPr/>
          <a:lstStyle/>
          <a:p>
            <a:r>
              <a:rPr lang="en-US" altLang="en-US" sz="2903"/>
              <a:t>Basic Algorithm (Oversimplified)</a:t>
            </a:r>
          </a:p>
        </p:txBody>
      </p:sp>
      <p:sp>
        <p:nvSpPr>
          <p:cNvPr id="56322" name="Content Placeholder 2">
            <a:extLst>
              <a:ext uri="{FF2B5EF4-FFF2-40B4-BE49-F238E27FC236}">
                <a16:creationId xmlns:a16="http://schemas.microsoft.com/office/drawing/2014/main" id="{077ACE5B-926C-423C-8D46-41264F2A689C}"/>
              </a:ext>
            </a:extLst>
          </p:cNvPr>
          <p:cNvSpPr>
            <a:spLocks noGrp="1" noChangeArrowheads="1"/>
          </p:cNvSpPr>
          <p:nvPr>
            <p:ph idx="1"/>
          </p:nvPr>
        </p:nvSpPr>
        <p:spPr>
          <a:xfrm>
            <a:off x="1654574" y="1012427"/>
            <a:ext cx="8639467" cy="1110356"/>
          </a:xfrm>
        </p:spPr>
        <p:txBody>
          <a:bodyPr>
            <a:normAutofit fontScale="77500" lnSpcReduction="20000"/>
          </a:bodyPr>
          <a:lstStyle/>
          <a:p>
            <a:pPr marL="93612" indent="0">
              <a:buNone/>
            </a:pPr>
            <a:r>
              <a:rPr lang="en-US" altLang="en-US" sz="1814"/>
              <a:t>Every page starts with a page rank of 1</a:t>
            </a:r>
          </a:p>
          <a:p>
            <a:pPr marL="93612" indent="0">
              <a:buNone/>
            </a:pPr>
            <a:r>
              <a:rPr lang="en-US" altLang="en-US" sz="1814"/>
              <a:t>while not converged:</a:t>
            </a:r>
          </a:p>
          <a:p>
            <a:pPr marL="93612" indent="0">
              <a:buNone/>
            </a:pPr>
            <a:r>
              <a:rPr lang="en-US" altLang="en-US" sz="1814"/>
              <a:t>	for each vertex v</a:t>
            </a:r>
          </a:p>
          <a:p>
            <a:pPr marL="93612" indent="0">
              <a:buNone/>
            </a:pPr>
            <a:r>
              <a:rPr lang="en-US" altLang="en-US" sz="1814"/>
              <a:t>		rank(v) = max(1,  sum of ranks from incoming edges)</a:t>
            </a:r>
          </a:p>
          <a:p>
            <a:pPr marL="93612" indent="0">
              <a:buNone/>
            </a:pPr>
            <a:endParaRPr lang="en-US" altLang="en-US" sz="2177"/>
          </a:p>
          <a:p>
            <a:pPr marL="93612" indent="0">
              <a:buNone/>
            </a:pPr>
            <a:endParaRPr lang="en-US" altLang="en-US" sz="2177"/>
          </a:p>
        </p:txBody>
      </p:sp>
      <p:sp>
        <p:nvSpPr>
          <p:cNvPr id="94" name="Content Placeholder 2">
            <a:extLst>
              <a:ext uri="{FF2B5EF4-FFF2-40B4-BE49-F238E27FC236}">
                <a16:creationId xmlns:a16="http://schemas.microsoft.com/office/drawing/2014/main" id="{15EB2C3F-E0BE-757C-9981-9AA5099C7858}"/>
              </a:ext>
            </a:extLst>
          </p:cNvPr>
          <p:cNvSpPr txBox="1">
            <a:spLocks/>
          </p:cNvSpPr>
          <p:nvPr/>
        </p:nvSpPr>
        <p:spPr bwMode="auto">
          <a:xfrm>
            <a:off x="1588327" y="6434597"/>
            <a:ext cx="8639467" cy="423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06400" indent="-301625"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1pPr>
            <a:lvl2pPr marL="742950" indent="-28575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2pPr>
            <a:lvl3pPr marL="1143000" indent="-22860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3pPr>
            <a:lvl4pPr marL="1600200" indent="-22860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4pPr>
            <a:lvl5pPr marL="2057400" indent="-22860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9pPr>
          </a:lstStyle>
          <a:p>
            <a:r>
              <a:rPr lang="en-US" altLang="en-US" sz="1814"/>
              <a:t>Convergence at iteration 5</a:t>
            </a:r>
            <a:endParaRPr lang="en-US" altLang="en-US" sz="2177"/>
          </a:p>
        </p:txBody>
      </p:sp>
      <p:grpSp>
        <p:nvGrpSpPr>
          <p:cNvPr id="55300" name="Group 1">
            <a:extLst>
              <a:ext uri="{FF2B5EF4-FFF2-40B4-BE49-F238E27FC236}">
                <a16:creationId xmlns:a16="http://schemas.microsoft.com/office/drawing/2014/main" id="{DD95394D-7440-0819-B7A7-C1B30387DCC1}"/>
              </a:ext>
            </a:extLst>
          </p:cNvPr>
          <p:cNvGrpSpPr>
            <a:grpSpLocks/>
          </p:cNvGrpSpPr>
          <p:nvPr/>
        </p:nvGrpSpPr>
        <p:grpSpPr bwMode="auto">
          <a:xfrm>
            <a:off x="1719382" y="4278690"/>
            <a:ext cx="3289574" cy="2024853"/>
            <a:chOff x="215776" y="4643933"/>
            <a:chExt cx="3694385" cy="2304256"/>
          </a:xfrm>
        </p:grpSpPr>
        <p:sp>
          <p:nvSpPr>
            <p:cNvPr id="57428" name="Oval 9">
              <a:extLst>
                <a:ext uri="{FF2B5EF4-FFF2-40B4-BE49-F238E27FC236}">
                  <a16:creationId xmlns:a16="http://schemas.microsoft.com/office/drawing/2014/main" id="{89C4391D-DB33-3B02-CEA7-1900169E4712}"/>
                </a:ext>
              </a:extLst>
            </p:cNvPr>
            <p:cNvSpPr>
              <a:spLocks noChangeArrowheads="1"/>
            </p:cNvSpPr>
            <p:nvPr/>
          </p:nvSpPr>
          <p:spPr bwMode="auto">
            <a:xfrm>
              <a:off x="575816" y="5075981"/>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7429" name="Oval 10">
              <a:extLst>
                <a:ext uri="{FF2B5EF4-FFF2-40B4-BE49-F238E27FC236}">
                  <a16:creationId xmlns:a16="http://schemas.microsoft.com/office/drawing/2014/main" id="{88687108-93E9-B257-DFE9-70682B62702A}"/>
                </a:ext>
              </a:extLst>
            </p:cNvPr>
            <p:cNvSpPr>
              <a:spLocks noChangeArrowheads="1"/>
            </p:cNvSpPr>
            <p:nvPr/>
          </p:nvSpPr>
          <p:spPr bwMode="auto">
            <a:xfrm>
              <a:off x="2015976" y="5147989"/>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sp>
          <p:nvSpPr>
            <p:cNvPr id="57430" name="Oval 11">
              <a:extLst>
                <a:ext uri="{FF2B5EF4-FFF2-40B4-BE49-F238E27FC236}">
                  <a16:creationId xmlns:a16="http://schemas.microsoft.com/office/drawing/2014/main" id="{21336796-BE10-C589-5DB2-D8C4AC722E3C}"/>
                </a:ext>
              </a:extLst>
            </p:cNvPr>
            <p:cNvSpPr>
              <a:spLocks noChangeArrowheads="1"/>
            </p:cNvSpPr>
            <p:nvPr/>
          </p:nvSpPr>
          <p:spPr bwMode="auto">
            <a:xfrm>
              <a:off x="863848" y="6444133"/>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7431" name="Oval 12">
              <a:extLst>
                <a:ext uri="{FF2B5EF4-FFF2-40B4-BE49-F238E27FC236}">
                  <a16:creationId xmlns:a16="http://schemas.microsoft.com/office/drawing/2014/main" id="{0DFF3E44-BB16-5192-D895-7CEFEDAFB83E}"/>
                </a:ext>
              </a:extLst>
            </p:cNvPr>
            <p:cNvSpPr>
              <a:spLocks noChangeArrowheads="1"/>
            </p:cNvSpPr>
            <p:nvPr/>
          </p:nvSpPr>
          <p:spPr bwMode="auto">
            <a:xfrm>
              <a:off x="2087984" y="6012085"/>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7432" name="Straight Arrow Connector 13">
              <a:extLst>
                <a:ext uri="{FF2B5EF4-FFF2-40B4-BE49-F238E27FC236}">
                  <a16:creationId xmlns:a16="http://schemas.microsoft.com/office/drawing/2014/main" id="{357AD14E-DCFB-8B52-8BC2-0F325F675B48}"/>
                </a:ext>
              </a:extLst>
            </p:cNvPr>
            <p:cNvCxnSpPr>
              <a:cxnSpLocks noChangeShapeType="1"/>
              <a:stCxn id="57428" idx="6"/>
              <a:endCxn id="57429" idx="2"/>
            </p:cNvCxnSpPr>
            <p:nvPr/>
          </p:nvCxnSpPr>
          <p:spPr bwMode="auto">
            <a:xfrm>
              <a:off x="1079872" y="5328009"/>
              <a:ext cx="936104" cy="7200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33" name="Straight Arrow Connector 14">
              <a:extLst>
                <a:ext uri="{FF2B5EF4-FFF2-40B4-BE49-F238E27FC236}">
                  <a16:creationId xmlns:a16="http://schemas.microsoft.com/office/drawing/2014/main" id="{A306B46D-106C-A4F9-50EA-2289F341EF84}"/>
                </a:ext>
              </a:extLst>
            </p:cNvPr>
            <p:cNvCxnSpPr>
              <a:cxnSpLocks noChangeShapeType="1"/>
              <a:endCxn id="57430" idx="0"/>
            </p:cNvCxnSpPr>
            <p:nvPr/>
          </p:nvCxnSpPr>
          <p:spPr bwMode="auto">
            <a:xfrm>
              <a:off x="791840" y="5580037"/>
              <a:ext cx="324036" cy="86409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34" name="Straight Arrow Connector 15">
              <a:extLst>
                <a:ext uri="{FF2B5EF4-FFF2-40B4-BE49-F238E27FC236}">
                  <a16:creationId xmlns:a16="http://schemas.microsoft.com/office/drawing/2014/main" id="{353217FC-B5D7-2738-CCCB-1500A81E3E11}"/>
                </a:ext>
              </a:extLst>
            </p:cNvPr>
            <p:cNvCxnSpPr>
              <a:cxnSpLocks noChangeShapeType="1"/>
              <a:endCxn id="57429" idx="3"/>
            </p:cNvCxnSpPr>
            <p:nvPr/>
          </p:nvCxnSpPr>
          <p:spPr bwMode="auto">
            <a:xfrm flipV="1">
              <a:off x="1223888" y="5578228"/>
              <a:ext cx="865905" cy="86590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35" name="Straight Arrow Connector 16">
              <a:extLst>
                <a:ext uri="{FF2B5EF4-FFF2-40B4-BE49-F238E27FC236}">
                  <a16:creationId xmlns:a16="http://schemas.microsoft.com/office/drawing/2014/main" id="{43B5EB25-2D08-EC06-AC0B-A7B185EFA1AD}"/>
                </a:ext>
              </a:extLst>
            </p:cNvPr>
            <p:cNvCxnSpPr>
              <a:cxnSpLocks noChangeShapeType="1"/>
              <a:stCxn id="57431" idx="0"/>
              <a:endCxn id="57429" idx="4"/>
            </p:cNvCxnSpPr>
            <p:nvPr/>
          </p:nvCxnSpPr>
          <p:spPr bwMode="auto">
            <a:xfrm flipH="1" flipV="1">
              <a:off x="2268004" y="5652045"/>
              <a:ext cx="72008" cy="36004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436" name="TextBox 17">
              <a:extLst>
                <a:ext uri="{FF2B5EF4-FFF2-40B4-BE49-F238E27FC236}">
                  <a16:creationId xmlns:a16="http://schemas.microsoft.com/office/drawing/2014/main" id="{63E9B81C-7ED2-A1B1-8733-C06B04DA0BB5}"/>
                </a:ext>
              </a:extLst>
            </p:cNvPr>
            <p:cNvSpPr txBox="1">
              <a:spLocks noChangeArrowheads="1"/>
            </p:cNvSpPr>
            <p:nvPr/>
          </p:nvSpPr>
          <p:spPr bwMode="auto">
            <a:xfrm>
              <a:off x="215776" y="4715941"/>
              <a:ext cx="434224" cy="48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57437" name="Oval 18">
              <a:extLst>
                <a:ext uri="{FF2B5EF4-FFF2-40B4-BE49-F238E27FC236}">
                  <a16:creationId xmlns:a16="http://schemas.microsoft.com/office/drawing/2014/main" id="{33B5B8B1-D402-4F5B-C176-646FBE5BB5C1}"/>
                </a:ext>
              </a:extLst>
            </p:cNvPr>
            <p:cNvSpPr>
              <a:spLocks noChangeArrowheads="1"/>
            </p:cNvSpPr>
            <p:nvPr/>
          </p:nvSpPr>
          <p:spPr bwMode="auto">
            <a:xfrm>
              <a:off x="2952080" y="5147989"/>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cxnSp>
          <p:nvCxnSpPr>
            <p:cNvPr id="57438" name="Straight Arrow Connector 19">
              <a:extLst>
                <a:ext uri="{FF2B5EF4-FFF2-40B4-BE49-F238E27FC236}">
                  <a16:creationId xmlns:a16="http://schemas.microsoft.com/office/drawing/2014/main" id="{69EA7E7B-1AD9-F497-05E4-AC213CE41990}"/>
                </a:ext>
              </a:extLst>
            </p:cNvPr>
            <p:cNvCxnSpPr>
              <a:cxnSpLocks noChangeShapeType="1"/>
              <a:endCxn id="57437" idx="2"/>
            </p:cNvCxnSpPr>
            <p:nvPr/>
          </p:nvCxnSpPr>
          <p:spPr bwMode="auto">
            <a:xfrm flipV="1">
              <a:off x="2520032" y="5400017"/>
              <a:ext cx="432048" cy="36004"/>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439" name="Oval 20">
              <a:extLst>
                <a:ext uri="{FF2B5EF4-FFF2-40B4-BE49-F238E27FC236}">
                  <a16:creationId xmlns:a16="http://schemas.microsoft.com/office/drawing/2014/main" id="{69EE1EC1-1064-8541-803C-ADCC76EB16BE}"/>
                </a:ext>
              </a:extLst>
            </p:cNvPr>
            <p:cNvSpPr>
              <a:spLocks noChangeArrowheads="1"/>
            </p:cNvSpPr>
            <p:nvPr/>
          </p:nvSpPr>
          <p:spPr bwMode="auto">
            <a:xfrm>
              <a:off x="2952080" y="6156101"/>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7440" name="Straight Arrow Connector 21">
              <a:extLst>
                <a:ext uri="{FF2B5EF4-FFF2-40B4-BE49-F238E27FC236}">
                  <a16:creationId xmlns:a16="http://schemas.microsoft.com/office/drawing/2014/main" id="{218E4CC3-7130-E9E2-B300-4A951F66D6BB}"/>
                </a:ext>
              </a:extLst>
            </p:cNvPr>
            <p:cNvCxnSpPr>
              <a:cxnSpLocks noChangeShapeType="1"/>
              <a:stCxn id="57437" idx="4"/>
              <a:endCxn id="57439" idx="0"/>
            </p:cNvCxnSpPr>
            <p:nvPr/>
          </p:nvCxnSpPr>
          <p:spPr bwMode="auto">
            <a:xfrm>
              <a:off x="3204108" y="5652045"/>
              <a:ext cx="0" cy="50405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441" name="TextBox 22">
              <a:extLst>
                <a:ext uri="{FF2B5EF4-FFF2-40B4-BE49-F238E27FC236}">
                  <a16:creationId xmlns:a16="http://schemas.microsoft.com/office/drawing/2014/main" id="{220FAEF1-614F-0A9B-A100-127784DC05AC}"/>
                </a:ext>
              </a:extLst>
            </p:cNvPr>
            <p:cNvSpPr txBox="1">
              <a:spLocks noChangeArrowheads="1"/>
            </p:cNvSpPr>
            <p:nvPr/>
          </p:nvSpPr>
          <p:spPr bwMode="auto">
            <a:xfrm>
              <a:off x="431800" y="6228109"/>
              <a:ext cx="416221" cy="48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sp>
          <p:nvSpPr>
            <p:cNvPr id="57442" name="TextBox 23">
              <a:extLst>
                <a:ext uri="{FF2B5EF4-FFF2-40B4-BE49-F238E27FC236}">
                  <a16:creationId xmlns:a16="http://schemas.microsoft.com/office/drawing/2014/main" id="{0AD762A1-7BA0-59D1-14EF-BB6188DC746B}"/>
                </a:ext>
              </a:extLst>
            </p:cNvPr>
            <p:cNvSpPr txBox="1">
              <a:spLocks noChangeArrowheads="1"/>
            </p:cNvSpPr>
            <p:nvPr/>
          </p:nvSpPr>
          <p:spPr bwMode="auto">
            <a:xfrm>
              <a:off x="1727944" y="4715941"/>
              <a:ext cx="416221" cy="48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57443" name="TextBox 24">
              <a:extLst>
                <a:ext uri="{FF2B5EF4-FFF2-40B4-BE49-F238E27FC236}">
                  <a16:creationId xmlns:a16="http://schemas.microsoft.com/office/drawing/2014/main" id="{57B96982-F1EB-7F58-CE64-642A7F6AFD12}"/>
                </a:ext>
              </a:extLst>
            </p:cNvPr>
            <p:cNvSpPr txBox="1">
              <a:spLocks noChangeArrowheads="1"/>
            </p:cNvSpPr>
            <p:nvPr/>
          </p:nvSpPr>
          <p:spPr bwMode="auto">
            <a:xfrm>
              <a:off x="1871960" y="6300117"/>
              <a:ext cx="434224" cy="48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57444" name="TextBox 25">
              <a:extLst>
                <a:ext uri="{FF2B5EF4-FFF2-40B4-BE49-F238E27FC236}">
                  <a16:creationId xmlns:a16="http://schemas.microsoft.com/office/drawing/2014/main" id="{DE879015-C86F-A1F4-53B8-27A853A97824}"/>
                </a:ext>
              </a:extLst>
            </p:cNvPr>
            <p:cNvSpPr txBox="1">
              <a:spLocks noChangeArrowheads="1"/>
            </p:cNvSpPr>
            <p:nvPr/>
          </p:nvSpPr>
          <p:spPr bwMode="auto">
            <a:xfrm>
              <a:off x="3024088" y="4643933"/>
              <a:ext cx="398219" cy="48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E</a:t>
              </a:r>
            </a:p>
          </p:txBody>
        </p:sp>
        <p:sp>
          <p:nvSpPr>
            <p:cNvPr id="57445" name="TextBox 26">
              <a:extLst>
                <a:ext uri="{FF2B5EF4-FFF2-40B4-BE49-F238E27FC236}">
                  <a16:creationId xmlns:a16="http://schemas.microsoft.com/office/drawing/2014/main" id="{487E050D-072B-AFCB-343E-785D7D1DA542}"/>
                </a:ext>
              </a:extLst>
            </p:cNvPr>
            <p:cNvSpPr txBox="1">
              <a:spLocks noChangeArrowheads="1"/>
            </p:cNvSpPr>
            <p:nvPr/>
          </p:nvSpPr>
          <p:spPr bwMode="auto">
            <a:xfrm>
              <a:off x="3528144" y="6300117"/>
              <a:ext cx="382017" cy="48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F</a:t>
              </a:r>
            </a:p>
          </p:txBody>
        </p:sp>
      </p:grpSp>
      <p:sp>
        <p:nvSpPr>
          <p:cNvPr id="56325" name="Oval 29">
            <a:extLst>
              <a:ext uri="{FF2B5EF4-FFF2-40B4-BE49-F238E27FC236}">
                <a16:creationId xmlns:a16="http://schemas.microsoft.com/office/drawing/2014/main" id="{12143A16-AEF4-E0CF-DB92-0FD8795A80F6}"/>
              </a:ext>
            </a:extLst>
          </p:cNvPr>
          <p:cNvSpPr>
            <a:spLocks noChangeArrowheads="1"/>
          </p:cNvSpPr>
          <p:nvPr/>
        </p:nvSpPr>
        <p:spPr bwMode="auto">
          <a:xfrm>
            <a:off x="2425056" y="2423776"/>
            <a:ext cx="440686" cy="429165"/>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6326" name="Oval 30">
            <a:extLst>
              <a:ext uri="{FF2B5EF4-FFF2-40B4-BE49-F238E27FC236}">
                <a16:creationId xmlns:a16="http://schemas.microsoft.com/office/drawing/2014/main" id="{38931D11-9195-51E4-26A9-1806B5764E61}"/>
              </a:ext>
            </a:extLst>
          </p:cNvPr>
          <p:cNvSpPr>
            <a:spLocks noChangeArrowheads="1"/>
          </p:cNvSpPr>
          <p:nvPr/>
        </p:nvSpPr>
        <p:spPr bwMode="auto">
          <a:xfrm>
            <a:off x="3682308" y="2485702"/>
            <a:ext cx="439246" cy="427725"/>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6327" name="Oval 31">
            <a:extLst>
              <a:ext uri="{FF2B5EF4-FFF2-40B4-BE49-F238E27FC236}">
                <a16:creationId xmlns:a16="http://schemas.microsoft.com/office/drawing/2014/main" id="{9E2AE370-B1C2-D04C-A68D-A65996BD4EC9}"/>
              </a:ext>
            </a:extLst>
          </p:cNvPr>
          <p:cNvSpPr>
            <a:spLocks noChangeArrowheads="1"/>
          </p:cNvSpPr>
          <p:nvPr/>
        </p:nvSpPr>
        <p:spPr bwMode="auto">
          <a:xfrm>
            <a:off x="2677082" y="3587418"/>
            <a:ext cx="439246" cy="429165"/>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6328" name="Oval 32">
            <a:extLst>
              <a:ext uri="{FF2B5EF4-FFF2-40B4-BE49-F238E27FC236}">
                <a16:creationId xmlns:a16="http://schemas.microsoft.com/office/drawing/2014/main" id="{A0591D59-3457-B606-D8AD-443A1F88D5AC}"/>
              </a:ext>
            </a:extLst>
          </p:cNvPr>
          <p:cNvSpPr>
            <a:spLocks noChangeArrowheads="1"/>
          </p:cNvSpPr>
          <p:nvPr/>
        </p:nvSpPr>
        <p:spPr bwMode="auto">
          <a:xfrm>
            <a:off x="3745674" y="3220179"/>
            <a:ext cx="439246" cy="429165"/>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6329" name="Straight Arrow Connector 33">
            <a:extLst>
              <a:ext uri="{FF2B5EF4-FFF2-40B4-BE49-F238E27FC236}">
                <a16:creationId xmlns:a16="http://schemas.microsoft.com/office/drawing/2014/main" id="{00095707-FF53-8601-49D9-06877691A19E}"/>
              </a:ext>
            </a:extLst>
          </p:cNvPr>
          <p:cNvCxnSpPr>
            <a:cxnSpLocks noChangeShapeType="1"/>
            <a:stCxn id="56325" idx="6"/>
            <a:endCxn id="56326" idx="2"/>
          </p:cNvCxnSpPr>
          <p:nvPr/>
        </p:nvCxnSpPr>
        <p:spPr bwMode="auto">
          <a:xfrm>
            <a:off x="2865742" y="2638358"/>
            <a:ext cx="816566" cy="6192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30" name="Straight Arrow Connector 34">
            <a:extLst>
              <a:ext uri="{FF2B5EF4-FFF2-40B4-BE49-F238E27FC236}">
                <a16:creationId xmlns:a16="http://schemas.microsoft.com/office/drawing/2014/main" id="{3E496161-37DD-7A3F-385D-EF28696B958B}"/>
              </a:ext>
            </a:extLst>
          </p:cNvPr>
          <p:cNvCxnSpPr>
            <a:cxnSpLocks noChangeShapeType="1"/>
            <a:endCxn id="56327" idx="0"/>
          </p:cNvCxnSpPr>
          <p:nvPr/>
        </p:nvCxnSpPr>
        <p:spPr bwMode="auto">
          <a:xfrm>
            <a:off x="2613715" y="2852941"/>
            <a:ext cx="282270" cy="73447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31" name="Straight Arrow Connector 35">
            <a:extLst>
              <a:ext uri="{FF2B5EF4-FFF2-40B4-BE49-F238E27FC236}">
                <a16:creationId xmlns:a16="http://schemas.microsoft.com/office/drawing/2014/main" id="{D6C94051-6F9A-566A-E2AC-AD86C96D178C}"/>
              </a:ext>
            </a:extLst>
          </p:cNvPr>
          <p:cNvCxnSpPr>
            <a:cxnSpLocks noChangeShapeType="1"/>
            <a:endCxn id="56326" idx="3"/>
          </p:cNvCxnSpPr>
          <p:nvPr/>
        </p:nvCxnSpPr>
        <p:spPr bwMode="auto">
          <a:xfrm flipV="1">
            <a:off x="2991035" y="2851500"/>
            <a:ext cx="756079" cy="73591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32" name="Straight Arrow Connector 36">
            <a:extLst>
              <a:ext uri="{FF2B5EF4-FFF2-40B4-BE49-F238E27FC236}">
                <a16:creationId xmlns:a16="http://schemas.microsoft.com/office/drawing/2014/main" id="{7684D198-DEAE-EF08-A33C-FC02D86427F2}"/>
              </a:ext>
            </a:extLst>
          </p:cNvPr>
          <p:cNvCxnSpPr>
            <a:cxnSpLocks noChangeShapeType="1"/>
            <a:stCxn id="56328" idx="0"/>
            <a:endCxn id="56326" idx="4"/>
          </p:cNvCxnSpPr>
          <p:nvPr/>
        </p:nvCxnSpPr>
        <p:spPr bwMode="auto">
          <a:xfrm flipH="1" flipV="1">
            <a:off x="3902651" y="2913427"/>
            <a:ext cx="61927" cy="30675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3" name="TextBox 37">
            <a:extLst>
              <a:ext uri="{FF2B5EF4-FFF2-40B4-BE49-F238E27FC236}">
                <a16:creationId xmlns:a16="http://schemas.microsoft.com/office/drawing/2014/main" id="{0E994E64-5B78-264F-0C9B-240648460D02}"/>
              </a:ext>
            </a:extLst>
          </p:cNvPr>
          <p:cNvSpPr txBox="1">
            <a:spLocks noChangeArrowheads="1"/>
          </p:cNvSpPr>
          <p:nvPr/>
        </p:nvSpPr>
        <p:spPr bwMode="auto">
          <a:xfrm>
            <a:off x="2111102" y="2118463"/>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56334" name="Oval 38">
            <a:extLst>
              <a:ext uri="{FF2B5EF4-FFF2-40B4-BE49-F238E27FC236}">
                <a16:creationId xmlns:a16="http://schemas.microsoft.com/office/drawing/2014/main" id="{E0F26378-3D2F-ACF3-F434-44E353E764C5}"/>
              </a:ext>
            </a:extLst>
          </p:cNvPr>
          <p:cNvSpPr>
            <a:spLocks noChangeArrowheads="1"/>
          </p:cNvSpPr>
          <p:nvPr/>
        </p:nvSpPr>
        <p:spPr bwMode="auto">
          <a:xfrm>
            <a:off x="4498873" y="2485702"/>
            <a:ext cx="440686" cy="427725"/>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6335" name="Straight Arrow Connector 39">
            <a:extLst>
              <a:ext uri="{FF2B5EF4-FFF2-40B4-BE49-F238E27FC236}">
                <a16:creationId xmlns:a16="http://schemas.microsoft.com/office/drawing/2014/main" id="{77BD9768-304C-E1C2-1506-18157D368619}"/>
              </a:ext>
            </a:extLst>
          </p:cNvPr>
          <p:cNvCxnSpPr>
            <a:cxnSpLocks noChangeShapeType="1"/>
            <a:endCxn id="56334" idx="2"/>
          </p:cNvCxnSpPr>
          <p:nvPr/>
        </p:nvCxnSpPr>
        <p:spPr bwMode="auto">
          <a:xfrm flipV="1">
            <a:off x="4121553" y="2700285"/>
            <a:ext cx="377320" cy="3024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6" name="Oval 40">
            <a:extLst>
              <a:ext uri="{FF2B5EF4-FFF2-40B4-BE49-F238E27FC236}">
                <a16:creationId xmlns:a16="http://schemas.microsoft.com/office/drawing/2014/main" id="{85F83469-3432-4436-0A46-D317FE93FA83}"/>
              </a:ext>
            </a:extLst>
          </p:cNvPr>
          <p:cNvSpPr>
            <a:spLocks noChangeArrowheads="1"/>
          </p:cNvSpPr>
          <p:nvPr/>
        </p:nvSpPr>
        <p:spPr bwMode="auto">
          <a:xfrm>
            <a:off x="4498873" y="3342592"/>
            <a:ext cx="440686" cy="429165"/>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6337" name="Straight Arrow Connector 41">
            <a:extLst>
              <a:ext uri="{FF2B5EF4-FFF2-40B4-BE49-F238E27FC236}">
                <a16:creationId xmlns:a16="http://schemas.microsoft.com/office/drawing/2014/main" id="{F7A7B82F-CF5A-01A4-53CE-72EA5B4A46AB}"/>
              </a:ext>
            </a:extLst>
          </p:cNvPr>
          <p:cNvCxnSpPr>
            <a:cxnSpLocks noChangeShapeType="1"/>
            <a:stCxn id="56334" idx="4"/>
            <a:endCxn id="56336" idx="0"/>
          </p:cNvCxnSpPr>
          <p:nvPr/>
        </p:nvCxnSpPr>
        <p:spPr bwMode="auto">
          <a:xfrm>
            <a:off x="4719216" y="2913427"/>
            <a:ext cx="0" cy="42916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8" name="TextBox 42">
            <a:extLst>
              <a:ext uri="{FF2B5EF4-FFF2-40B4-BE49-F238E27FC236}">
                <a16:creationId xmlns:a16="http://schemas.microsoft.com/office/drawing/2014/main" id="{66C584C2-DFA1-95E6-2BFA-A4EEDCD5EF4F}"/>
              </a:ext>
            </a:extLst>
          </p:cNvPr>
          <p:cNvSpPr txBox="1">
            <a:spLocks noChangeArrowheads="1"/>
          </p:cNvSpPr>
          <p:nvPr/>
        </p:nvSpPr>
        <p:spPr bwMode="auto">
          <a:xfrm>
            <a:off x="2299762" y="3404518"/>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sp>
        <p:nvSpPr>
          <p:cNvPr id="56339" name="TextBox 43">
            <a:extLst>
              <a:ext uri="{FF2B5EF4-FFF2-40B4-BE49-F238E27FC236}">
                <a16:creationId xmlns:a16="http://schemas.microsoft.com/office/drawing/2014/main" id="{DC6CA028-2BC2-EF18-F302-E4B405C33CBD}"/>
              </a:ext>
            </a:extLst>
          </p:cNvPr>
          <p:cNvSpPr txBox="1">
            <a:spLocks noChangeArrowheads="1"/>
          </p:cNvSpPr>
          <p:nvPr/>
        </p:nvSpPr>
        <p:spPr bwMode="auto">
          <a:xfrm>
            <a:off x="3430281" y="2118463"/>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56340" name="TextBox 44">
            <a:extLst>
              <a:ext uri="{FF2B5EF4-FFF2-40B4-BE49-F238E27FC236}">
                <a16:creationId xmlns:a16="http://schemas.microsoft.com/office/drawing/2014/main" id="{64AAEF95-F799-C8C7-4E43-1CDAD292D8B9}"/>
              </a:ext>
            </a:extLst>
          </p:cNvPr>
          <p:cNvSpPr txBox="1">
            <a:spLocks noChangeArrowheads="1"/>
          </p:cNvSpPr>
          <p:nvPr/>
        </p:nvSpPr>
        <p:spPr bwMode="auto">
          <a:xfrm>
            <a:off x="3557014" y="3465004"/>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56341" name="TextBox 45">
            <a:extLst>
              <a:ext uri="{FF2B5EF4-FFF2-40B4-BE49-F238E27FC236}">
                <a16:creationId xmlns:a16="http://schemas.microsoft.com/office/drawing/2014/main" id="{CB7AD469-1419-D3E7-4EEF-86D1302A5B31}"/>
              </a:ext>
            </a:extLst>
          </p:cNvPr>
          <p:cNvSpPr txBox="1">
            <a:spLocks noChangeArrowheads="1"/>
          </p:cNvSpPr>
          <p:nvPr/>
        </p:nvSpPr>
        <p:spPr bwMode="auto">
          <a:xfrm>
            <a:off x="4562240" y="2056536"/>
            <a:ext cx="35458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E</a:t>
            </a:r>
          </a:p>
        </p:txBody>
      </p:sp>
      <p:sp>
        <p:nvSpPr>
          <p:cNvPr id="56342" name="TextBox 46">
            <a:extLst>
              <a:ext uri="{FF2B5EF4-FFF2-40B4-BE49-F238E27FC236}">
                <a16:creationId xmlns:a16="http://schemas.microsoft.com/office/drawing/2014/main" id="{86A14C0B-90D2-366E-731D-B3CB62D66E00}"/>
              </a:ext>
            </a:extLst>
          </p:cNvPr>
          <p:cNvSpPr txBox="1">
            <a:spLocks noChangeArrowheads="1"/>
          </p:cNvSpPr>
          <p:nvPr/>
        </p:nvSpPr>
        <p:spPr bwMode="auto">
          <a:xfrm>
            <a:off x="5001486" y="3465004"/>
            <a:ext cx="340158"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F</a:t>
            </a:r>
          </a:p>
        </p:txBody>
      </p:sp>
      <p:sp>
        <p:nvSpPr>
          <p:cNvPr id="56343" name="Oval 48">
            <a:extLst>
              <a:ext uri="{FF2B5EF4-FFF2-40B4-BE49-F238E27FC236}">
                <a16:creationId xmlns:a16="http://schemas.microsoft.com/office/drawing/2014/main" id="{4883C286-AFBB-8AEF-4C95-E91036509E52}"/>
              </a:ext>
            </a:extLst>
          </p:cNvPr>
          <p:cNvSpPr>
            <a:spLocks noChangeArrowheads="1"/>
          </p:cNvSpPr>
          <p:nvPr/>
        </p:nvSpPr>
        <p:spPr bwMode="auto">
          <a:xfrm>
            <a:off x="6189611" y="2399293"/>
            <a:ext cx="413324"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6344" name="Oval 49">
            <a:extLst>
              <a:ext uri="{FF2B5EF4-FFF2-40B4-BE49-F238E27FC236}">
                <a16:creationId xmlns:a16="http://schemas.microsoft.com/office/drawing/2014/main" id="{757244C2-B195-EEF5-9C69-AF5DA63BFBD9}"/>
              </a:ext>
            </a:extLst>
          </p:cNvPr>
          <p:cNvSpPr>
            <a:spLocks noChangeArrowheads="1"/>
          </p:cNvSpPr>
          <p:nvPr/>
        </p:nvSpPr>
        <p:spPr bwMode="auto">
          <a:xfrm>
            <a:off x="7371975" y="2456899"/>
            <a:ext cx="413323"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sp>
        <p:nvSpPr>
          <p:cNvPr id="56345" name="Oval 50">
            <a:extLst>
              <a:ext uri="{FF2B5EF4-FFF2-40B4-BE49-F238E27FC236}">
                <a16:creationId xmlns:a16="http://schemas.microsoft.com/office/drawing/2014/main" id="{A8F31CF3-92D0-613F-3FE5-43D09E5D229E}"/>
              </a:ext>
            </a:extLst>
          </p:cNvPr>
          <p:cNvSpPr>
            <a:spLocks noChangeArrowheads="1"/>
          </p:cNvSpPr>
          <p:nvPr/>
        </p:nvSpPr>
        <p:spPr bwMode="auto">
          <a:xfrm>
            <a:off x="6425795" y="3486607"/>
            <a:ext cx="413324"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6346" name="Oval 51">
            <a:extLst>
              <a:ext uri="{FF2B5EF4-FFF2-40B4-BE49-F238E27FC236}">
                <a16:creationId xmlns:a16="http://schemas.microsoft.com/office/drawing/2014/main" id="{7CCC16AD-D40A-CF5A-4E21-DDBD9379004D}"/>
              </a:ext>
            </a:extLst>
          </p:cNvPr>
          <p:cNvSpPr>
            <a:spLocks noChangeArrowheads="1"/>
          </p:cNvSpPr>
          <p:nvPr/>
        </p:nvSpPr>
        <p:spPr bwMode="auto">
          <a:xfrm>
            <a:off x="7431021" y="3143851"/>
            <a:ext cx="413324"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6347" name="Straight Arrow Connector 52">
            <a:extLst>
              <a:ext uri="{FF2B5EF4-FFF2-40B4-BE49-F238E27FC236}">
                <a16:creationId xmlns:a16="http://schemas.microsoft.com/office/drawing/2014/main" id="{9CE15897-7396-47B7-BDF8-4A8C5210577F}"/>
              </a:ext>
            </a:extLst>
          </p:cNvPr>
          <p:cNvCxnSpPr>
            <a:cxnSpLocks noChangeShapeType="1"/>
            <a:stCxn id="56343" idx="6"/>
            <a:endCxn id="56344" idx="2"/>
          </p:cNvCxnSpPr>
          <p:nvPr/>
        </p:nvCxnSpPr>
        <p:spPr bwMode="auto">
          <a:xfrm>
            <a:off x="6602934" y="2599474"/>
            <a:ext cx="769041" cy="5760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48" name="Straight Arrow Connector 53">
            <a:extLst>
              <a:ext uri="{FF2B5EF4-FFF2-40B4-BE49-F238E27FC236}">
                <a16:creationId xmlns:a16="http://schemas.microsoft.com/office/drawing/2014/main" id="{C0C6BF8A-ED6D-0845-DC53-D4A1E1619DE3}"/>
              </a:ext>
            </a:extLst>
          </p:cNvPr>
          <p:cNvCxnSpPr>
            <a:cxnSpLocks noChangeShapeType="1"/>
            <a:endCxn id="56345" idx="0"/>
          </p:cNvCxnSpPr>
          <p:nvPr/>
        </p:nvCxnSpPr>
        <p:spPr bwMode="auto">
          <a:xfrm>
            <a:off x="6366750" y="2799654"/>
            <a:ext cx="266428" cy="68695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49" name="Straight Arrow Connector 54">
            <a:extLst>
              <a:ext uri="{FF2B5EF4-FFF2-40B4-BE49-F238E27FC236}">
                <a16:creationId xmlns:a16="http://schemas.microsoft.com/office/drawing/2014/main" id="{B0879707-DD8F-8C14-8501-8C3BC5A2FDF0}"/>
              </a:ext>
            </a:extLst>
          </p:cNvPr>
          <p:cNvCxnSpPr>
            <a:cxnSpLocks noChangeShapeType="1"/>
            <a:endCxn id="56344" idx="3"/>
          </p:cNvCxnSpPr>
          <p:nvPr/>
        </p:nvCxnSpPr>
        <p:spPr bwMode="auto">
          <a:xfrm flipV="1">
            <a:off x="6721027" y="2798215"/>
            <a:ext cx="711435" cy="68839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50" name="Straight Arrow Connector 55">
            <a:extLst>
              <a:ext uri="{FF2B5EF4-FFF2-40B4-BE49-F238E27FC236}">
                <a16:creationId xmlns:a16="http://schemas.microsoft.com/office/drawing/2014/main" id="{05442BDE-C055-024D-A770-00AAF39F086F}"/>
              </a:ext>
            </a:extLst>
          </p:cNvPr>
          <p:cNvCxnSpPr>
            <a:cxnSpLocks noChangeShapeType="1"/>
            <a:stCxn id="56346" idx="0"/>
            <a:endCxn id="56344" idx="4"/>
          </p:cNvCxnSpPr>
          <p:nvPr/>
        </p:nvCxnSpPr>
        <p:spPr bwMode="auto">
          <a:xfrm flipH="1" flipV="1">
            <a:off x="7577916" y="2857261"/>
            <a:ext cx="59047" cy="28659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51" name="TextBox 56">
            <a:extLst>
              <a:ext uri="{FF2B5EF4-FFF2-40B4-BE49-F238E27FC236}">
                <a16:creationId xmlns:a16="http://schemas.microsoft.com/office/drawing/2014/main" id="{2E888242-0D29-504D-3B0A-A0E6D16DC09D}"/>
              </a:ext>
            </a:extLst>
          </p:cNvPr>
          <p:cNvSpPr txBox="1">
            <a:spLocks noChangeArrowheads="1"/>
          </p:cNvSpPr>
          <p:nvPr/>
        </p:nvSpPr>
        <p:spPr bwMode="auto">
          <a:xfrm>
            <a:off x="5835333" y="2056537"/>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56352" name="Oval 57">
            <a:extLst>
              <a:ext uri="{FF2B5EF4-FFF2-40B4-BE49-F238E27FC236}">
                <a16:creationId xmlns:a16="http://schemas.microsoft.com/office/drawing/2014/main" id="{1D7C7785-AD89-3125-63DE-283A5C8418DF}"/>
              </a:ext>
            </a:extLst>
          </p:cNvPr>
          <p:cNvSpPr>
            <a:spLocks noChangeArrowheads="1"/>
          </p:cNvSpPr>
          <p:nvPr/>
        </p:nvSpPr>
        <p:spPr bwMode="auto">
          <a:xfrm>
            <a:off x="8139575" y="2456899"/>
            <a:ext cx="413324"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6353" name="Straight Arrow Connector 58">
            <a:extLst>
              <a:ext uri="{FF2B5EF4-FFF2-40B4-BE49-F238E27FC236}">
                <a16:creationId xmlns:a16="http://schemas.microsoft.com/office/drawing/2014/main" id="{E4CDF806-E448-B02C-5272-E333294306EA}"/>
              </a:ext>
            </a:extLst>
          </p:cNvPr>
          <p:cNvCxnSpPr>
            <a:cxnSpLocks noChangeShapeType="1"/>
            <a:endCxn id="56352" idx="2"/>
          </p:cNvCxnSpPr>
          <p:nvPr/>
        </p:nvCxnSpPr>
        <p:spPr bwMode="auto">
          <a:xfrm flipV="1">
            <a:off x="7785298" y="2657080"/>
            <a:ext cx="354277" cy="2880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54" name="Oval 59">
            <a:extLst>
              <a:ext uri="{FF2B5EF4-FFF2-40B4-BE49-F238E27FC236}">
                <a16:creationId xmlns:a16="http://schemas.microsoft.com/office/drawing/2014/main" id="{9DDD13CC-89D2-C015-C135-9BADEB47F195}"/>
              </a:ext>
            </a:extLst>
          </p:cNvPr>
          <p:cNvSpPr>
            <a:spLocks noChangeArrowheads="1"/>
          </p:cNvSpPr>
          <p:nvPr/>
        </p:nvSpPr>
        <p:spPr bwMode="auto">
          <a:xfrm>
            <a:off x="8139575" y="3257623"/>
            <a:ext cx="413324"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6355" name="Straight Arrow Connector 60">
            <a:extLst>
              <a:ext uri="{FF2B5EF4-FFF2-40B4-BE49-F238E27FC236}">
                <a16:creationId xmlns:a16="http://schemas.microsoft.com/office/drawing/2014/main" id="{A0A1D14F-ABA9-C1FD-8508-69FAF56853E2}"/>
              </a:ext>
            </a:extLst>
          </p:cNvPr>
          <p:cNvCxnSpPr>
            <a:cxnSpLocks noChangeShapeType="1"/>
            <a:stCxn id="56352" idx="4"/>
            <a:endCxn id="56354" idx="0"/>
          </p:cNvCxnSpPr>
          <p:nvPr/>
        </p:nvCxnSpPr>
        <p:spPr bwMode="auto">
          <a:xfrm>
            <a:off x="8346957" y="2857261"/>
            <a:ext cx="0" cy="4003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56" name="TextBox 61">
            <a:extLst>
              <a:ext uri="{FF2B5EF4-FFF2-40B4-BE49-F238E27FC236}">
                <a16:creationId xmlns:a16="http://schemas.microsoft.com/office/drawing/2014/main" id="{6A824827-4B28-0125-B86A-1968694E2575}"/>
              </a:ext>
            </a:extLst>
          </p:cNvPr>
          <p:cNvSpPr txBox="1">
            <a:spLocks noChangeArrowheads="1"/>
          </p:cNvSpPr>
          <p:nvPr/>
        </p:nvSpPr>
        <p:spPr bwMode="auto">
          <a:xfrm>
            <a:off x="6071518" y="3315229"/>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sp>
        <p:nvSpPr>
          <p:cNvPr id="56357" name="TextBox 62">
            <a:extLst>
              <a:ext uri="{FF2B5EF4-FFF2-40B4-BE49-F238E27FC236}">
                <a16:creationId xmlns:a16="http://schemas.microsoft.com/office/drawing/2014/main" id="{7C0673F1-4C4E-4D93-5A57-8D69FBD37EF3}"/>
              </a:ext>
            </a:extLst>
          </p:cNvPr>
          <p:cNvSpPr txBox="1">
            <a:spLocks noChangeArrowheads="1"/>
          </p:cNvSpPr>
          <p:nvPr/>
        </p:nvSpPr>
        <p:spPr bwMode="auto">
          <a:xfrm>
            <a:off x="7135790" y="2114143"/>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56358" name="TextBox 63">
            <a:extLst>
              <a:ext uri="{FF2B5EF4-FFF2-40B4-BE49-F238E27FC236}">
                <a16:creationId xmlns:a16="http://schemas.microsoft.com/office/drawing/2014/main" id="{0457E82A-1ED1-4A9D-F6EC-4673FCE44767}"/>
              </a:ext>
            </a:extLst>
          </p:cNvPr>
          <p:cNvSpPr txBox="1">
            <a:spLocks noChangeArrowheads="1"/>
          </p:cNvSpPr>
          <p:nvPr/>
        </p:nvSpPr>
        <p:spPr bwMode="auto">
          <a:xfrm>
            <a:off x="7253883" y="3486607"/>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56359" name="TextBox 64">
            <a:extLst>
              <a:ext uri="{FF2B5EF4-FFF2-40B4-BE49-F238E27FC236}">
                <a16:creationId xmlns:a16="http://schemas.microsoft.com/office/drawing/2014/main" id="{5882B987-CD44-BC97-9D57-FC109EE39391}"/>
              </a:ext>
            </a:extLst>
          </p:cNvPr>
          <p:cNvSpPr txBox="1">
            <a:spLocks noChangeArrowheads="1"/>
          </p:cNvSpPr>
          <p:nvPr/>
        </p:nvSpPr>
        <p:spPr bwMode="auto">
          <a:xfrm>
            <a:off x="8198622" y="2056537"/>
            <a:ext cx="35458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E</a:t>
            </a:r>
          </a:p>
        </p:txBody>
      </p:sp>
      <p:sp>
        <p:nvSpPr>
          <p:cNvPr id="56360" name="TextBox 65">
            <a:extLst>
              <a:ext uri="{FF2B5EF4-FFF2-40B4-BE49-F238E27FC236}">
                <a16:creationId xmlns:a16="http://schemas.microsoft.com/office/drawing/2014/main" id="{AD2186C9-EA47-6916-49B4-E3A49CB312D7}"/>
              </a:ext>
            </a:extLst>
          </p:cNvPr>
          <p:cNvSpPr txBox="1">
            <a:spLocks noChangeArrowheads="1"/>
          </p:cNvSpPr>
          <p:nvPr/>
        </p:nvSpPr>
        <p:spPr bwMode="auto">
          <a:xfrm>
            <a:off x="8611945" y="3372835"/>
            <a:ext cx="340158"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F</a:t>
            </a:r>
          </a:p>
        </p:txBody>
      </p:sp>
      <p:sp>
        <p:nvSpPr>
          <p:cNvPr id="56361" name="Oval 67">
            <a:extLst>
              <a:ext uri="{FF2B5EF4-FFF2-40B4-BE49-F238E27FC236}">
                <a16:creationId xmlns:a16="http://schemas.microsoft.com/office/drawing/2014/main" id="{760B00A0-C03E-09AA-4035-CD2DDD9751F7}"/>
              </a:ext>
            </a:extLst>
          </p:cNvPr>
          <p:cNvSpPr>
            <a:spLocks noChangeArrowheads="1"/>
          </p:cNvSpPr>
          <p:nvPr/>
        </p:nvSpPr>
        <p:spPr bwMode="auto">
          <a:xfrm>
            <a:off x="5381686" y="4686253"/>
            <a:ext cx="387400"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6362" name="Oval 68">
            <a:extLst>
              <a:ext uri="{FF2B5EF4-FFF2-40B4-BE49-F238E27FC236}">
                <a16:creationId xmlns:a16="http://schemas.microsoft.com/office/drawing/2014/main" id="{C5F82C68-A1E0-3873-3AC8-7311825F5669}"/>
              </a:ext>
            </a:extLst>
          </p:cNvPr>
          <p:cNvSpPr>
            <a:spLocks noChangeArrowheads="1"/>
          </p:cNvSpPr>
          <p:nvPr/>
        </p:nvSpPr>
        <p:spPr bwMode="auto">
          <a:xfrm>
            <a:off x="6487722" y="4743859"/>
            <a:ext cx="385961"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sp>
        <p:nvSpPr>
          <p:cNvPr id="56363" name="Oval 69">
            <a:extLst>
              <a:ext uri="{FF2B5EF4-FFF2-40B4-BE49-F238E27FC236}">
                <a16:creationId xmlns:a16="http://schemas.microsoft.com/office/drawing/2014/main" id="{7953B753-5415-7FE9-75CF-AB4563DB243D}"/>
              </a:ext>
            </a:extLst>
          </p:cNvPr>
          <p:cNvSpPr>
            <a:spLocks noChangeArrowheads="1"/>
          </p:cNvSpPr>
          <p:nvPr/>
        </p:nvSpPr>
        <p:spPr bwMode="auto">
          <a:xfrm>
            <a:off x="5603469" y="5772127"/>
            <a:ext cx="385961"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6364" name="Oval 70">
            <a:extLst>
              <a:ext uri="{FF2B5EF4-FFF2-40B4-BE49-F238E27FC236}">
                <a16:creationId xmlns:a16="http://schemas.microsoft.com/office/drawing/2014/main" id="{B2C1E588-00D0-1188-60DE-4DF3D05D39B9}"/>
              </a:ext>
            </a:extLst>
          </p:cNvPr>
          <p:cNvSpPr>
            <a:spLocks noChangeArrowheads="1"/>
          </p:cNvSpPr>
          <p:nvPr/>
        </p:nvSpPr>
        <p:spPr bwMode="auto">
          <a:xfrm>
            <a:off x="6542448" y="5429371"/>
            <a:ext cx="387400"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6365" name="Straight Arrow Connector 71">
            <a:extLst>
              <a:ext uri="{FF2B5EF4-FFF2-40B4-BE49-F238E27FC236}">
                <a16:creationId xmlns:a16="http://schemas.microsoft.com/office/drawing/2014/main" id="{57DF4D14-5163-D990-BADE-DA94E78A07EC}"/>
              </a:ext>
            </a:extLst>
          </p:cNvPr>
          <p:cNvCxnSpPr>
            <a:cxnSpLocks noChangeShapeType="1"/>
            <a:stCxn id="56361" idx="6"/>
            <a:endCxn id="56362" idx="2"/>
          </p:cNvCxnSpPr>
          <p:nvPr/>
        </p:nvCxnSpPr>
        <p:spPr bwMode="auto">
          <a:xfrm>
            <a:off x="5769087" y="4886434"/>
            <a:ext cx="718636" cy="5760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66" name="Straight Arrow Connector 72">
            <a:extLst>
              <a:ext uri="{FF2B5EF4-FFF2-40B4-BE49-F238E27FC236}">
                <a16:creationId xmlns:a16="http://schemas.microsoft.com/office/drawing/2014/main" id="{ABFDCDC8-A0DD-5AC1-7B95-278B5EEA7DE2}"/>
              </a:ext>
            </a:extLst>
          </p:cNvPr>
          <p:cNvCxnSpPr>
            <a:cxnSpLocks noChangeShapeType="1"/>
            <a:endCxn id="56363" idx="0"/>
          </p:cNvCxnSpPr>
          <p:nvPr/>
        </p:nvCxnSpPr>
        <p:spPr bwMode="auto">
          <a:xfrm>
            <a:off x="5547303" y="5086614"/>
            <a:ext cx="249147" cy="6855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67" name="Straight Arrow Connector 73">
            <a:extLst>
              <a:ext uri="{FF2B5EF4-FFF2-40B4-BE49-F238E27FC236}">
                <a16:creationId xmlns:a16="http://schemas.microsoft.com/office/drawing/2014/main" id="{FAA04A87-0B4E-001A-D79A-F12BE0C75459}"/>
              </a:ext>
            </a:extLst>
          </p:cNvPr>
          <p:cNvCxnSpPr>
            <a:cxnSpLocks noChangeShapeType="1"/>
            <a:endCxn id="56362" idx="3"/>
          </p:cNvCxnSpPr>
          <p:nvPr/>
        </p:nvCxnSpPr>
        <p:spPr bwMode="auto">
          <a:xfrm flipV="1">
            <a:off x="5879979" y="5085175"/>
            <a:ext cx="663909" cy="68695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68" name="Straight Arrow Connector 74">
            <a:extLst>
              <a:ext uri="{FF2B5EF4-FFF2-40B4-BE49-F238E27FC236}">
                <a16:creationId xmlns:a16="http://schemas.microsoft.com/office/drawing/2014/main" id="{564E4047-67E0-E584-56B8-AB53DE5488E5}"/>
              </a:ext>
            </a:extLst>
          </p:cNvPr>
          <p:cNvCxnSpPr>
            <a:cxnSpLocks noChangeShapeType="1"/>
            <a:stCxn id="56364" idx="0"/>
            <a:endCxn id="56362" idx="4"/>
          </p:cNvCxnSpPr>
          <p:nvPr/>
        </p:nvCxnSpPr>
        <p:spPr bwMode="auto">
          <a:xfrm flipH="1" flipV="1">
            <a:off x="6680703" y="5144221"/>
            <a:ext cx="54726" cy="2851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69" name="TextBox 75">
            <a:extLst>
              <a:ext uri="{FF2B5EF4-FFF2-40B4-BE49-F238E27FC236}">
                <a16:creationId xmlns:a16="http://schemas.microsoft.com/office/drawing/2014/main" id="{90FB5C76-0814-4432-EFC9-45673122F75B}"/>
              </a:ext>
            </a:extLst>
          </p:cNvPr>
          <p:cNvSpPr txBox="1">
            <a:spLocks noChangeArrowheads="1"/>
          </p:cNvSpPr>
          <p:nvPr/>
        </p:nvSpPr>
        <p:spPr bwMode="auto">
          <a:xfrm>
            <a:off x="5050451" y="4343497"/>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56370" name="Oval 76">
            <a:extLst>
              <a:ext uri="{FF2B5EF4-FFF2-40B4-BE49-F238E27FC236}">
                <a16:creationId xmlns:a16="http://schemas.microsoft.com/office/drawing/2014/main" id="{8EA2E8E8-604B-6445-7510-F05C00562F18}"/>
              </a:ext>
            </a:extLst>
          </p:cNvPr>
          <p:cNvSpPr>
            <a:spLocks noChangeArrowheads="1"/>
          </p:cNvSpPr>
          <p:nvPr/>
        </p:nvSpPr>
        <p:spPr bwMode="auto">
          <a:xfrm>
            <a:off x="7204918" y="4743859"/>
            <a:ext cx="387400"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cxnSp>
        <p:nvCxnSpPr>
          <p:cNvPr id="56371" name="Straight Arrow Connector 77">
            <a:extLst>
              <a:ext uri="{FF2B5EF4-FFF2-40B4-BE49-F238E27FC236}">
                <a16:creationId xmlns:a16="http://schemas.microsoft.com/office/drawing/2014/main" id="{F30460E5-65EC-6DBF-E54B-F33CD4B6BA96}"/>
              </a:ext>
            </a:extLst>
          </p:cNvPr>
          <p:cNvCxnSpPr>
            <a:cxnSpLocks noChangeShapeType="1"/>
            <a:endCxn id="56370" idx="2"/>
          </p:cNvCxnSpPr>
          <p:nvPr/>
        </p:nvCxnSpPr>
        <p:spPr bwMode="auto">
          <a:xfrm flipV="1">
            <a:off x="6873683" y="4944040"/>
            <a:ext cx="331235" cy="2880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72" name="Oval 78">
            <a:extLst>
              <a:ext uri="{FF2B5EF4-FFF2-40B4-BE49-F238E27FC236}">
                <a16:creationId xmlns:a16="http://schemas.microsoft.com/office/drawing/2014/main" id="{C0427F16-030A-77EC-F80F-23B504BEC25B}"/>
              </a:ext>
            </a:extLst>
          </p:cNvPr>
          <p:cNvSpPr>
            <a:spLocks noChangeArrowheads="1"/>
          </p:cNvSpPr>
          <p:nvPr/>
        </p:nvSpPr>
        <p:spPr bwMode="auto">
          <a:xfrm>
            <a:off x="7204918" y="5543143"/>
            <a:ext cx="387400" cy="400362"/>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cxnSp>
        <p:nvCxnSpPr>
          <p:cNvPr id="56373" name="Straight Arrow Connector 79">
            <a:extLst>
              <a:ext uri="{FF2B5EF4-FFF2-40B4-BE49-F238E27FC236}">
                <a16:creationId xmlns:a16="http://schemas.microsoft.com/office/drawing/2014/main" id="{3CDCA65C-32B3-82C4-738E-6A964DD3185C}"/>
              </a:ext>
            </a:extLst>
          </p:cNvPr>
          <p:cNvCxnSpPr>
            <a:cxnSpLocks noChangeShapeType="1"/>
            <a:stCxn id="56370" idx="4"/>
            <a:endCxn id="56372" idx="0"/>
          </p:cNvCxnSpPr>
          <p:nvPr/>
        </p:nvCxnSpPr>
        <p:spPr bwMode="auto">
          <a:xfrm>
            <a:off x="7399337" y="5144221"/>
            <a:ext cx="0" cy="39892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74" name="TextBox 80">
            <a:extLst>
              <a:ext uri="{FF2B5EF4-FFF2-40B4-BE49-F238E27FC236}">
                <a16:creationId xmlns:a16="http://schemas.microsoft.com/office/drawing/2014/main" id="{7B712145-3D23-5F9F-710C-AFE80EA8202C}"/>
              </a:ext>
            </a:extLst>
          </p:cNvPr>
          <p:cNvSpPr txBox="1">
            <a:spLocks noChangeArrowheads="1"/>
          </p:cNvSpPr>
          <p:nvPr/>
        </p:nvSpPr>
        <p:spPr bwMode="auto">
          <a:xfrm>
            <a:off x="5270794" y="5600749"/>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sp>
        <p:nvSpPr>
          <p:cNvPr id="56375" name="TextBox 81">
            <a:extLst>
              <a:ext uri="{FF2B5EF4-FFF2-40B4-BE49-F238E27FC236}">
                <a16:creationId xmlns:a16="http://schemas.microsoft.com/office/drawing/2014/main" id="{7D4CB1A9-068F-AC68-1B89-5A6DB5CBD3FD}"/>
              </a:ext>
            </a:extLst>
          </p:cNvPr>
          <p:cNvSpPr txBox="1">
            <a:spLocks noChangeArrowheads="1"/>
          </p:cNvSpPr>
          <p:nvPr/>
        </p:nvSpPr>
        <p:spPr bwMode="auto">
          <a:xfrm>
            <a:off x="6265939" y="4401103"/>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56376" name="TextBox 82">
            <a:extLst>
              <a:ext uri="{FF2B5EF4-FFF2-40B4-BE49-F238E27FC236}">
                <a16:creationId xmlns:a16="http://schemas.microsoft.com/office/drawing/2014/main" id="{3D01B69B-0B84-FBB1-7F46-BB6CA8A2F9CE}"/>
              </a:ext>
            </a:extLst>
          </p:cNvPr>
          <p:cNvSpPr txBox="1">
            <a:spLocks noChangeArrowheads="1"/>
          </p:cNvSpPr>
          <p:nvPr/>
        </p:nvSpPr>
        <p:spPr bwMode="auto">
          <a:xfrm>
            <a:off x="6376830" y="5772127"/>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56377" name="TextBox 83">
            <a:extLst>
              <a:ext uri="{FF2B5EF4-FFF2-40B4-BE49-F238E27FC236}">
                <a16:creationId xmlns:a16="http://schemas.microsoft.com/office/drawing/2014/main" id="{BC1B774F-4E1D-9404-F150-1C9C0EDE47FE}"/>
              </a:ext>
            </a:extLst>
          </p:cNvPr>
          <p:cNvSpPr txBox="1">
            <a:spLocks noChangeArrowheads="1"/>
          </p:cNvSpPr>
          <p:nvPr/>
        </p:nvSpPr>
        <p:spPr bwMode="auto">
          <a:xfrm>
            <a:off x="7261083" y="4343497"/>
            <a:ext cx="35458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E</a:t>
            </a:r>
          </a:p>
        </p:txBody>
      </p:sp>
      <p:sp>
        <p:nvSpPr>
          <p:cNvPr id="56378" name="TextBox 84">
            <a:extLst>
              <a:ext uri="{FF2B5EF4-FFF2-40B4-BE49-F238E27FC236}">
                <a16:creationId xmlns:a16="http://schemas.microsoft.com/office/drawing/2014/main" id="{7AA14EA6-C557-2307-8384-A234763714B6}"/>
              </a:ext>
            </a:extLst>
          </p:cNvPr>
          <p:cNvSpPr txBox="1">
            <a:spLocks noChangeArrowheads="1"/>
          </p:cNvSpPr>
          <p:nvPr/>
        </p:nvSpPr>
        <p:spPr bwMode="auto">
          <a:xfrm>
            <a:off x="7647043" y="5658355"/>
            <a:ext cx="340158"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F</a:t>
            </a:r>
          </a:p>
        </p:txBody>
      </p:sp>
      <p:grpSp>
        <p:nvGrpSpPr>
          <p:cNvPr id="2" name="Group 85">
            <a:extLst>
              <a:ext uri="{FF2B5EF4-FFF2-40B4-BE49-F238E27FC236}">
                <a16:creationId xmlns:a16="http://schemas.microsoft.com/office/drawing/2014/main" id="{57B9217F-0C1A-34E1-822E-6B2673633E19}"/>
              </a:ext>
            </a:extLst>
          </p:cNvPr>
          <p:cNvGrpSpPr>
            <a:grpSpLocks/>
          </p:cNvGrpSpPr>
          <p:nvPr/>
        </p:nvGrpSpPr>
        <p:grpSpPr bwMode="auto">
          <a:xfrm>
            <a:off x="7795379" y="4212444"/>
            <a:ext cx="2937311" cy="1856261"/>
            <a:chOff x="5184328" y="4859957"/>
            <a:chExt cx="3827639" cy="2338611"/>
          </a:xfrm>
        </p:grpSpPr>
        <p:sp>
          <p:nvSpPr>
            <p:cNvPr id="57410" name="Oval 86">
              <a:extLst>
                <a:ext uri="{FF2B5EF4-FFF2-40B4-BE49-F238E27FC236}">
                  <a16:creationId xmlns:a16="http://schemas.microsoft.com/office/drawing/2014/main" id="{73F71D1C-864A-9EA4-F8AF-11D60169C0D0}"/>
                </a:ext>
              </a:extLst>
            </p:cNvPr>
            <p:cNvSpPr>
              <a:spLocks noChangeArrowheads="1"/>
            </p:cNvSpPr>
            <p:nvPr/>
          </p:nvSpPr>
          <p:spPr bwMode="auto">
            <a:xfrm>
              <a:off x="5616376" y="5292005"/>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7411" name="Oval 87">
              <a:extLst>
                <a:ext uri="{FF2B5EF4-FFF2-40B4-BE49-F238E27FC236}">
                  <a16:creationId xmlns:a16="http://schemas.microsoft.com/office/drawing/2014/main" id="{0D8B7575-1C2A-0924-9989-F255ED86B2E6}"/>
                </a:ext>
              </a:extLst>
            </p:cNvPr>
            <p:cNvSpPr>
              <a:spLocks noChangeArrowheads="1"/>
            </p:cNvSpPr>
            <p:nvPr/>
          </p:nvSpPr>
          <p:spPr bwMode="auto">
            <a:xfrm>
              <a:off x="7056536" y="5364013"/>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sp>
          <p:nvSpPr>
            <p:cNvPr id="57412" name="Oval 88">
              <a:extLst>
                <a:ext uri="{FF2B5EF4-FFF2-40B4-BE49-F238E27FC236}">
                  <a16:creationId xmlns:a16="http://schemas.microsoft.com/office/drawing/2014/main" id="{996E8427-2E36-B055-E1A3-4B6C87C62917}"/>
                </a:ext>
              </a:extLst>
            </p:cNvPr>
            <p:cNvSpPr>
              <a:spLocks noChangeArrowheads="1"/>
            </p:cNvSpPr>
            <p:nvPr/>
          </p:nvSpPr>
          <p:spPr bwMode="auto">
            <a:xfrm>
              <a:off x="5904408" y="6660157"/>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7413" name="Oval 89">
              <a:extLst>
                <a:ext uri="{FF2B5EF4-FFF2-40B4-BE49-F238E27FC236}">
                  <a16:creationId xmlns:a16="http://schemas.microsoft.com/office/drawing/2014/main" id="{2F0ACABF-FCDA-F18F-DDC6-32EA8750B88B}"/>
                </a:ext>
              </a:extLst>
            </p:cNvPr>
            <p:cNvSpPr>
              <a:spLocks noChangeArrowheads="1"/>
            </p:cNvSpPr>
            <p:nvPr/>
          </p:nvSpPr>
          <p:spPr bwMode="auto">
            <a:xfrm>
              <a:off x="7128544" y="6228109"/>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7414" name="Straight Arrow Connector 90">
              <a:extLst>
                <a:ext uri="{FF2B5EF4-FFF2-40B4-BE49-F238E27FC236}">
                  <a16:creationId xmlns:a16="http://schemas.microsoft.com/office/drawing/2014/main" id="{A0B63155-F7B8-74CC-C630-CE3B99C13059}"/>
                </a:ext>
              </a:extLst>
            </p:cNvPr>
            <p:cNvCxnSpPr>
              <a:cxnSpLocks noChangeShapeType="1"/>
              <a:stCxn id="57410" idx="6"/>
              <a:endCxn id="57411" idx="2"/>
            </p:cNvCxnSpPr>
            <p:nvPr/>
          </p:nvCxnSpPr>
          <p:spPr bwMode="auto">
            <a:xfrm>
              <a:off x="6120432" y="5544033"/>
              <a:ext cx="936104" cy="7200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5" name="Straight Arrow Connector 91">
              <a:extLst>
                <a:ext uri="{FF2B5EF4-FFF2-40B4-BE49-F238E27FC236}">
                  <a16:creationId xmlns:a16="http://schemas.microsoft.com/office/drawing/2014/main" id="{3077BB06-A3D5-2BE0-2A76-B24F3676CB3A}"/>
                </a:ext>
              </a:extLst>
            </p:cNvPr>
            <p:cNvCxnSpPr>
              <a:cxnSpLocks noChangeShapeType="1"/>
              <a:endCxn id="57412" idx="0"/>
            </p:cNvCxnSpPr>
            <p:nvPr/>
          </p:nvCxnSpPr>
          <p:spPr bwMode="auto">
            <a:xfrm>
              <a:off x="5832400" y="5796061"/>
              <a:ext cx="324036" cy="86409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6" name="Straight Arrow Connector 92">
              <a:extLst>
                <a:ext uri="{FF2B5EF4-FFF2-40B4-BE49-F238E27FC236}">
                  <a16:creationId xmlns:a16="http://schemas.microsoft.com/office/drawing/2014/main" id="{96CFB6D7-A989-2A66-9F6D-15A1F7211D5A}"/>
                </a:ext>
              </a:extLst>
            </p:cNvPr>
            <p:cNvCxnSpPr>
              <a:cxnSpLocks noChangeShapeType="1"/>
              <a:endCxn id="57411" idx="3"/>
            </p:cNvCxnSpPr>
            <p:nvPr/>
          </p:nvCxnSpPr>
          <p:spPr bwMode="auto">
            <a:xfrm flipV="1">
              <a:off x="6264448" y="5794252"/>
              <a:ext cx="865905" cy="86590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7" name="Straight Arrow Connector 94">
              <a:extLst>
                <a:ext uri="{FF2B5EF4-FFF2-40B4-BE49-F238E27FC236}">
                  <a16:creationId xmlns:a16="http://schemas.microsoft.com/office/drawing/2014/main" id="{1C9F20BB-2F6D-D341-27A0-3059E73534CB}"/>
                </a:ext>
              </a:extLst>
            </p:cNvPr>
            <p:cNvCxnSpPr>
              <a:cxnSpLocks noChangeShapeType="1"/>
              <a:stCxn id="57413" idx="0"/>
              <a:endCxn id="57411" idx="4"/>
            </p:cNvCxnSpPr>
            <p:nvPr/>
          </p:nvCxnSpPr>
          <p:spPr bwMode="auto">
            <a:xfrm flipH="1" flipV="1">
              <a:off x="7308564" y="5868069"/>
              <a:ext cx="72008" cy="36004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418" name="TextBox 95">
              <a:extLst>
                <a:ext uri="{FF2B5EF4-FFF2-40B4-BE49-F238E27FC236}">
                  <a16:creationId xmlns:a16="http://schemas.microsoft.com/office/drawing/2014/main" id="{FF32BE7A-86DB-05A6-0E4F-96C34521FF29}"/>
                </a:ext>
              </a:extLst>
            </p:cNvPr>
            <p:cNvSpPr txBox="1">
              <a:spLocks noChangeArrowheads="1"/>
            </p:cNvSpPr>
            <p:nvPr/>
          </p:nvSpPr>
          <p:spPr bwMode="auto">
            <a:xfrm>
              <a:off x="5184328" y="4859957"/>
              <a:ext cx="503840" cy="5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57419" name="Oval 96">
              <a:extLst>
                <a:ext uri="{FF2B5EF4-FFF2-40B4-BE49-F238E27FC236}">
                  <a16:creationId xmlns:a16="http://schemas.microsoft.com/office/drawing/2014/main" id="{E3FA5277-F23B-D8F4-D3BC-75CFF685033A}"/>
                </a:ext>
              </a:extLst>
            </p:cNvPr>
            <p:cNvSpPr>
              <a:spLocks noChangeArrowheads="1"/>
            </p:cNvSpPr>
            <p:nvPr/>
          </p:nvSpPr>
          <p:spPr bwMode="auto">
            <a:xfrm>
              <a:off x="7992640" y="5364013"/>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cxnSp>
          <p:nvCxnSpPr>
            <p:cNvPr id="57420" name="Straight Arrow Connector 97">
              <a:extLst>
                <a:ext uri="{FF2B5EF4-FFF2-40B4-BE49-F238E27FC236}">
                  <a16:creationId xmlns:a16="http://schemas.microsoft.com/office/drawing/2014/main" id="{3BEDC547-B9F7-8657-305C-8587E0B9861C}"/>
                </a:ext>
              </a:extLst>
            </p:cNvPr>
            <p:cNvCxnSpPr>
              <a:cxnSpLocks noChangeShapeType="1"/>
              <a:endCxn id="57419" idx="2"/>
            </p:cNvCxnSpPr>
            <p:nvPr/>
          </p:nvCxnSpPr>
          <p:spPr bwMode="auto">
            <a:xfrm flipV="1">
              <a:off x="7560592" y="5616041"/>
              <a:ext cx="432048" cy="36004"/>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421" name="Oval 98">
              <a:extLst>
                <a:ext uri="{FF2B5EF4-FFF2-40B4-BE49-F238E27FC236}">
                  <a16:creationId xmlns:a16="http://schemas.microsoft.com/office/drawing/2014/main" id="{8D2D6202-F324-FCA6-FBAB-83971E958F75}"/>
                </a:ext>
              </a:extLst>
            </p:cNvPr>
            <p:cNvSpPr>
              <a:spLocks noChangeArrowheads="1"/>
            </p:cNvSpPr>
            <p:nvPr/>
          </p:nvSpPr>
          <p:spPr bwMode="auto">
            <a:xfrm>
              <a:off x="7992640" y="6372125"/>
              <a:ext cx="504056" cy="504056"/>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cxnSp>
          <p:nvCxnSpPr>
            <p:cNvPr id="57422" name="Straight Arrow Connector 99">
              <a:extLst>
                <a:ext uri="{FF2B5EF4-FFF2-40B4-BE49-F238E27FC236}">
                  <a16:creationId xmlns:a16="http://schemas.microsoft.com/office/drawing/2014/main" id="{5FF6D9EC-9FE6-5322-0691-464848DCEEFD}"/>
                </a:ext>
              </a:extLst>
            </p:cNvPr>
            <p:cNvCxnSpPr>
              <a:cxnSpLocks noChangeShapeType="1"/>
              <a:stCxn id="57419" idx="4"/>
              <a:endCxn id="57421" idx="0"/>
            </p:cNvCxnSpPr>
            <p:nvPr/>
          </p:nvCxnSpPr>
          <p:spPr bwMode="auto">
            <a:xfrm>
              <a:off x="8244668" y="5868069"/>
              <a:ext cx="0" cy="50405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423" name="TextBox 100">
              <a:extLst>
                <a:ext uri="{FF2B5EF4-FFF2-40B4-BE49-F238E27FC236}">
                  <a16:creationId xmlns:a16="http://schemas.microsoft.com/office/drawing/2014/main" id="{E81B0ED1-5937-B9DA-E219-5C23CB3FF409}"/>
                </a:ext>
              </a:extLst>
            </p:cNvPr>
            <p:cNvSpPr txBox="1">
              <a:spLocks noChangeArrowheads="1"/>
            </p:cNvSpPr>
            <p:nvPr/>
          </p:nvSpPr>
          <p:spPr bwMode="auto">
            <a:xfrm>
              <a:off x="5472360" y="6444133"/>
              <a:ext cx="482951" cy="5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sp>
          <p:nvSpPr>
            <p:cNvPr id="57424" name="TextBox 101">
              <a:extLst>
                <a:ext uri="{FF2B5EF4-FFF2-40B4-BE49-F238E27FC236}">
                  <a16:creationId xmlns:a16="http://schemas.microsoft.com/office/drawing/2014/main" id="{E8101DCB-7848-F0CD-2F70-70FE8B81B1F0}"/>
                </a:ext>
              </a:extLst>
            </p:cNvPr>
            <p:cNvSpPr txBox="1">
              <a:spLocks noChangeArrowheads="1"/>
            </p:cNvSpPr>
            <p:nvPr/>
          </p:nvSpPr>
          <p:spPr bwMode="auto">
            <a:xfrm>
              <a:off x="6768504" y="4931965"/>
              <a:ext cx="482951" cy="5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57425" name="TextBox 102">
              <a:extLst>
                <a:ext uri="{FF2B5EF4-FFF2-40B4-BE49-F238E27FC236}">
                  <a16:creationId xmlns:a16="http://schemas.microsoft.com/office/drawing/2014/main" id="{780C0E47-2711-E120-C7F2-75C038B414AF}"/>
                </a:ext>
              </a:extLst>
            </p:cNvPr>
            <p:cNvSpPr txBox="1">
              <a:spLocks noChangeArrowheads="1"/>
            </p:cNvSpPr>
            <p:nvPr/>
          </p:nvSpPr>
          <p:spPr bwMode="auto">
            <a:xfrm>
              <a:off x="6912519" y="6660157"/>
              <a:ext cx="503840" cy="5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57426" name="TextBox 103">
              <a:extLst>
                <a:ext uri="{FF2B5EF4-FFF2-40B4-BE49-F238E27FC236}">
                  <a16:creationId xmlns:a16="http://schemas.microsoft.com/office/drawing/2014/main" id="{D1A7170B-B5B7-07E7-D63B-DCBCC5AE534B}"/>
                </a:ext>
              </a:extLst>
            </p:cNvPr>
            <p:cNvSpPr txBox="1">
              <a:spLocks noChangeArrowheads="1"/>
            </p:cNvSpPr>
            <p:nvPr/>
          </p:nvSpPr>
          <p:spPr bwMode="auto">
            <a:xfrm>
              <a:off x="8064648" y="4859957"/>
              <a:ext cx="462062" cy="5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E</a:t>
              </a:r>
            </a:p>
          </p:txBody>
        </p:sp>
        <p:sp>
          <p:nvSpPr>
            <p:cNvPr id="57427" name="TextBox 104">
              <a:extLst>
                <a:ext uri="{FF2B5EF4-FFF2-40B4-BE49-F238E27FC236}">
                  <a16:creationId xmlns:a16="http://schemas.microsoft.com/office/drawing/2014/main" id="{BAD8335B-7B92-ABCB-7F40-192CD42BC574}"/>
                </a:ext>
              </a:extLst>
            </p:cNvPr>
            <p:cNvSpPr txBox="1">
              <a:spLocks noChangeArrowheads="1"/>
            </p:cNvSpPr>
            <p:nvPr/>
          </p:nvSpPr>
          <p:spPr bwMode="auto">
            <a:xfrm>
              <a:off x="8568704" y="6516141"/>
              <a:ext cx="443263" cy="5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F</a:t>
              </a:r>
            </a:p>
          </p:txBody>
        </p:sp>
      </p:grpSp>
      <p:sp>
        <p:nvSpPr>
          <p:cNvPr id="56380" name="TextBox 105">
            <a:extLst>
              <a:ext uri="{FF2B5EF4-FFF2-40B4-BE49-F238E27FC236}">
                <a16:creationId xmlns:a16="http://schemas.microsoft.com/office/drawing/2014/main" id="{DD8B39B5-E7E2-7502-C2EF-FFAF33F783AB}"/>
              </a:ext>
            </a:extLst>
          </p:cNvPr>
          <p:cNvSpPr txBox="1">
            <a:spLocks noChangeArrowheads="1"/>
          </p:cNvSpPr>
          <p:nvPr/>
        </p:nvSpPr>
        <p:spPr bwMode="auto">
          <a:xfrm>
            <a:off x="3483567" y="3886970"/>
            <a:ext cx="1337226"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Iteration 1</a:t>
            </a:r>
          </a:p>
        </p:txBody>
      </p:sp>
      <p:sp>
        <p:nvSpPr>
          <p:cNvPr id="3" name="TextBox 106">
            <a:extLst>
              <a:ext uri="{FF2B5EF4-FFF2-40B4-BE49-F238E27FC236}">
                <a16:creationId xmlns:a16="http://schemas.microsoft.com/office/drawing/2014/main" id="{F0380465-8C20-2659-0ECC-C0B4F5022671}"/>
              </a:ext>
            </a:extLst>
          </p:cNvPr>
          <p:cNvSpPr txBox="1">
            <a:spLocks noChangeArrowheads="1"/>
          </p:cNvSpPr>
          <p:nvPr/>
        </p:nvSpPr>
        <p:spPr bwMode="auto">
          <a:xfrm>
            <a:off x="6879443" y="3886970"/>
            <a:ext cx="1337226"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Iteration 2</a:t>
            </a:r>
          </a:p>
        </p:txBody>
      </p:sp>
      <p:sp>
        <p:nvSpPr>
          <p:cNvPr id="4" name="TextBox 107">
            <a:extLst>
              <a:ext uri="{FF2B5EF4-FFF2-40B4-BE49-F238E27FC236}">
                <a16:creationId xmlns:a16="http://schemas.microsoft.com/office/drawing/2014/main" id="{FF27F09A-733C-47F0-49DF-950083D5487B}"/>
              </a:ext>
            </a:extLst>
          </p:cNvPr>
          <p:cNvSpPr txBox="1">
            <a:spLocks noChangeArrowheads="1"/>
          </p:cNvSpPr>
          <p:nvPr/>
        </p:nvSpPr>
        <p:spPr bwMode="auto">
          <a:xfrm>
            <a:off x="3090405" y="6041436"/>
            <a:ext cx="1337226"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Iteration 3</a:t>
            </a:r>
          </a:p>
        </p:txBody>
      </p:sp>
      <p:sp>
        <p:nvSpPr>
          <p:cNvPr id="5" name="TextBox 108">
            <a:extLst>
              <a:ext uri="{FF2B5EF4-FFF2-40B4-BE49-F238E27FC236}">
                <a16:creationId xmlns:a16="http://schemas.microsoft.com/office/drawing/2014/main" id="{DFF0AED0-26FD-C99F-6228-D4B68331455E}"/>
              </a:ext>
            </a:extLst>
          </p:cNvPr>
          <p:cNvSpPr txBox="1">
            <a:spLocks noChangeArrowheads="1"/>
          </p:cNvSpPr>
          <p:nvPr/>
        </p:nvSpPr>
        <p:spPr bwMode="auto">
          <a:xfrm>
            <a:off x="6031194" y="6237296"/>
            <a:ext cx="1337226"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Iteration 4</a:t>
            </a:r>
          </a:p>
        </p:txBody>
      </p:sp>
      <p:sp>
        <p:nvSpPr>
          <p:cNvPr id="6" name="TextBox 109">
            <a:extLst>
              <a:ext uri="{FF2B5EF4-FFF2-40B4-BE49-F238E27FC236}">
                <a16:creationId xmlns:a16="http://schemas.microsoft.com/office/drawing/2014/main" id="{E88B3637-3EC5-341F-A1F3-04F1FB47B052}"/>
              </a:ext>
            </a:extLst>
          </p:cNvPr>
          <p:cNvSpPr txBox="1">
            <a:spLocks noChangeArrowheads="1"/>
          </p:cNvSpPr>
          <p:nvPr/>
        </p:nvSpPr>
        <p:spPr bwMode="auto">
          <a:xfrm>
            <a:off x="8643628" y="6172489"/>
            <a:ext cx="1407758"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Iteration 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3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3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3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3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3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3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3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3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3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3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3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3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3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3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3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3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3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38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3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3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3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3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3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634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634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63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63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35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3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63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63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3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3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3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63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36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5530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636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636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636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36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636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636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36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636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36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637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637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637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37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637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637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637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637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637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0"/>
                                          </p:stCondLst>
                                        </p:cTn>
                                        <p:tgtEl>
                                          <p:spTgt spid="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56325" grpId="0" animBg="1"/>
      <p:bldP spid="56326" grpId="0" animBg="1"/>
      <p:bldP spid="56327" grpId="0" animBg="1"/>
      <p:bldP spid="56328" grpId="0" animBg="1"/>
      <p:bldP spid="56333" grpId="0"/>
      <p:bldP spid="56334" grpId="0" animBg="1"/>
      <p:bldP spid="56336" grpId="0" animBg="1"/>
      <p:bldP spid="56338" grpId="0"/>
      <p:bldP spid="56339" grpId="0"/>
      <p:bldP spid="56340" grpId="0"/>
      <p:bldP spid="56341" grpId="0"/>
      <p:bldP spid="56342" grpId="0"/>
      <p:bldP spid="56343" grpId="0" animBg="1"/>
      <p:bldP spid="56344" grpId="0" animBg="1"/>
      <p:bldP spid="56345" grpId="0" animBg="1"/>
      <p:bldP spid="56346" grpId="0" animBg="1"/>
      <p:bldP spid="56351" grpId="0"/>
      <p:bldP spid="56352" grpId="0" animBg="1"/>
      <p:bldP spid="56354" grpId="0" animBg="1"/>
      <p:bldP spid="56356" grpId="0"/>
      <p:bldP spid="56357" grpId="0"/>
      <p:bldP spid="56358" grpId="0"/>
      <p:bldP spid="56359" grpId="0"/>
      <p:bldP spid="56360" grpId="0"/>
      <p:bldP spid="56361" grpId="0" animBg="1"/>
      <p:bldP spid="56362" grpId="0" animBg="1"/>
      <p:bldP spid="56363" grpId="0" animBg="1"/>
      <p:bldP spid="56364" grpId="0" animBg="1"/>
      <p:bldP spid="56369" grpId="0"/>
      <p:bldP spid="56370" grpId="0" animBg="1"/>
      <p:bldP spid="56372" grpId="0" animBg="1"/>
      <p:bldP spid="56374" grpId="0"/>
      <p:bldP spid="56375" grpId="0"/>
      <p:bldP spid="56376" grpId="0"/>
      <p:bldP spid="56377" grpId="0"/>
      <p:bldP spid="56378" grpId="0"/>
      <p:bldP spid="56380" grpId="0"/>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349282F7-5D4D-29AD-443C-C9876FB172C4}"/>
              </a:ext>
            </a:extLst>
          </p:cNvPr>
          <p:cNvSpPr>
            <a:spLocks noGrp="1" noChangeArrowheads="1"/>
          </p:cNvSpPr>
          <p:nvPr>
            <p:ph type="title"/>
          </p:nvPr>
        </p:nvSpPr>
        <p:spPr>
          <a:xfrm>
            <a:off x="1719381" y="554459"/>
            <a:ext cx="8663950" cy="691273"/>
          </a:xfrm>
        </p:spPr>
        <p:txBody>
          <a:bodyPr/>
          <a:lstStyle/>
          <a:p>
            <a:r>
              <a:rPr lang="en-US" altLang="en-US" sz="2903"/>
              <a:t>What is wrong with simplified algorithm?</a:t>
            </a:r>
          </a:p>
        </p:txBody>
      </p:sp>
      <p:sp>
        <p:nvSpPr>
          <p:cNvPr id="3" name="Content Placeholder 2">
            <a:extLst>
              <a:ext uri="{FF2B5EF4-FFF2-40B4-BE49-F238E27FC236}">
                <a16:creationId xmlns:a16="http://schemas.microsoft.com/office/drawing/2014/main" id="{487AB488-4E08-0273-3CF4-D0E3781E5611}"/>
              </a:ext>
            </a:extLst>
          </p:cNvPr>
          <p:cNvSpPr>
            <a:spLocks noGrp="1" noChangeArrowheads="1"/>
          </p:cNvSpPr>
          <p:nvPr>
            <p:ph idx="1"/>
          </p:nvPr>
        </p:nvSpPr>
        <p:spPr>
          <a:xfrm>
            <a:off x="1523521" y="3886970"/>
            <a:ext cx="8639467" cy="2847178"/>
          </a:xfrm>
        </p:spPr>
        <p:txBody>
          <a:bodyPr/>
          <a:lstStyle/>
          <a:p>
            <a:r>
              <a:rPr lang="en-US" altLang="en-US" sz="2177"/>
              <a:t>If a page with millions of outgoing links links to me, that’s less valuable than a page with only a few output links.</a:t>
            </a:r>
          </a:p>
          <a:p>
            <a:pPr lvl="1"/>
            <a:r>
              <a:rPr lang="en-US" altLang="en-US" sz="2177"/>
              <a:t>The link from node A to node C is less important than from node D to node C.</a:t>
            </a:r>
          </a:p>
          <a:p>
            <a:r>
              <a:rPr lang="en-US" altLang="en-US" sz="2177"/>
              <a:t>If I’m 27 hops away from Barack Obama, he shouldn’t really influence my rank. We need a damping factor</a:t>
            </a:r>
          </a:p>
          <a:p>
            <a:pPr lvl="1"/>
            <a:r>
              <a:rPr lang="en-US" altLang="en-US" sz="2177"/>
              <a:t>Node F should not get all 3 weights from node C.</a:t>
            </a:r>
          </a:p>
        </p:txBody>
      </p:sp>
      <p:sp>
        <p:nvSpPr>
          <p:cNvPr id="58372" name="Oval 5">
            <a:extLst>
              <a:ext uri="{FF2B5EF4-FFF2-40B4-BE49-F238E27FC236}">
                <a16:creationId xmlns:a16="http://schemas.microsoft.com/office/drawing/2014/main" id="{05D372A9-572E-4D5E-D584-37068C68A79C}"/>
              </a:ext>
            </a:extLst>
          </p:cNvPr>
          <p:cNvSpPr>
            <a:spLocks noChangeArrowheads="1"/>
          </p:cNvSpPr>
          <p:nvPr/>
        </p:nvSpPr>
        <p:spPr bwMode="auto">
          <a:xfrm>
            <a:off x="4789784" y="1600010"/>
            <a:ext cx="457968" cy="456527"/>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8373" name="Oval 6">
            <a:extLst>
              <a:ext uri="{FF2B5EF4-FFF2-40B4-BE49-F238E27FC236}">
                <a16:creationId xmlns:a16="http://schemas.microsoft.com/office/drawing/2014/main" id="{1B1D9F86-BC17-DAC2-D47D-64BE418C97D3}"/>
              </a:ext>
            </a:extLst>
          </p:cNvPr>
          <p:cNvSpPr>
            <a:spLocks noChangeArrowheads="1"/>
          </p:cNvSpPr>
          <p:nvPr/>
        </p:nvSpPr>
        <p:spPr bwMode="auto">
          <a:xfrm>
            <a:off x="6096001" y="1664816"/>
            <a:ext cx="457968" cy="457968"/>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sp>
        <p:nvSpPr>
          <p:cNvPr id="58374" name="Oval 7">
            <a:extLst>
              <a:ext uri="{FF2B5EF4-FFF2-40B4-BE49-F238E27FC236}">
                <a16:creationId xmlns:a16="http://schemas.microsoft.com/office/drawing/2014/main" id="{C284910A-D4A6-1F25-8C02-F9C4DFAB699D}"/>
              </a:ext>
            </a:extLst>
          </p:cNvPr>
          <p:cNvSpPr>
            <a:spLocks noChangeArrowheads="1"/>
          </p:cNvSpPr>
          <p:nvPr/>
        </p:nvSpPr>
        <p:spPr bwMode="auto">
          <a:xfrm>
            <a:off x="5051891" y="2841420"/>
            <a:ext cx="456528" cy="456527"/>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sp>
        <p:nvSpPr>
          <p:cNvPr id="58375" name="Oval 8">
            <a:extLst>
              <a:ext uri="{FF2B5EF4-FFF2-40B4-BE49-F238E27FC236}">
                <a16:creationId xmlns:a16="http://schemas.microsoft.com/office/drawing/2014/main" id="{E6ECA4E5-BD19-E47C-B8AA-002DF3B31D7A}"/>
              </a:ext>
            </a:extLst>
          </p:cNvPr>
          <p:cNvSpPr>
            <a:spLocks noChangeArrowheads="1"/>
          </p:cNvSpPr>
          <p:nvPr/>
        </p:nvSpPr>
        <p:spPr bwMode="auto">
          <a:xfrm>
            <a:off x="6162249" y="2449699"/>
            <a:ext cx="456527" cy="456527"/>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1</a:t>
            </a:r>
          </a:p>
        </p:txBody>
      </p:sp>
      <p:cxnSp>
        <p:nvCxnSpPr>
          <p:cNvPr id="58376" name="Straight Arrow Connector 9">
            <a:extLst>
              <a:ext uri="{FF2B5EF4-FFF2-40B4-BE49-F238E27FC236}">
                <a16:creationId xmlns:a16="http://schemas.microsoft.com/office/drawing/2014/main" id="{C98983AC-4916-36F7-1076-2972E9B557E4}"/>
              </a:ext>
            </a:extLst>
          </p:cNvPr>
          <p:cNvCxnSpPr>
            <a:cxnSpLocks noChangeShapeType="1"/>
            <a:stCxn id="58372" idx="6"/>
            <a:endCxn id="58373" idx="2"/>
          </p:cNvCxnSpPr>
          <p:nvPr/>
        </p:nvCxnSpPr>
        <p:spPr bwMode="auto">
          <a:xfrm>
            <a:off x="5247751" y="1828993"/>
            <a:ext cx="848250" cy="6480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8377" name="Straight Arrow Connector 10">
            <a:extLst>
              <a:ext uri="{FF2B5EF4-FFF2-40B4-BE49-F238E27FC236}">
                <a16:creationId xmlns:a16="http://schemas.microsoft.com/office/drawing/2014/main" id="{07A947F8-936B-BA30-A757-45C661ABF7A6}"/>
              </a:ext>
            </a:extLst>
          </p:cNvPr>
          <p:cNvCxnSpPr>
            <a:cxnSpLocks noChangeShapeType="1"/>
            <a:endCxn id="58374" idx="0"/>
          </p:cNvCxnSpPr>
          <p:nvPr/>
        </p:nvCxnSpPr>
        <p:spPr bwMode="auto">
          <a:xfrm>
            <a:off x="4985644" y="2056536"/>
            <a:ext cx="293791" cy="78488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8378" name="Straight Arrow Connector 11">
            <a:extLst>
              <a:ext uri="{FF2B5EF4-FFF2-40B4-BE49-F238E27FC236}">
                <a16:creationId xmlns:a16="http://schemas.microsoft.com/office/drawing/2014/main" id="{6D68F906-B539-FDBC-9CA5-43FCCABDF56D}"/>
              </a:ext>
            </a:extLst>
          </p:cNvPr>
          <p:cNvCxnSpPr>
            <a:cxnSpLocks noChangeShapeType="1"/>
            <a:endCxn id="58373" idx="3"/>
          </p:cNvCxnSpPr>
          <p:nvPr/>
        </p:nvCxnSpPr>
        <p:spPr bwMode="auto">
          <a:xfrm flipV="1">
            <a:off x="5377365" y="2055097"/>
            <a:ext cx="786323" cy="78632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8379" name="Straight Arrow Connector 12">
            <a:extLst>
              <a:ext uri="{FF2B5EF4-FFF2-40B4-BE49-F238E27FC236}">
                <a16:creationId xmlns:a16="http://schemas.microsoft.com/office/drawing/2014/main" id="{6B05A6FD-0D02-2746-F31C-42140879CA2A}"/>
              </a:ext>
            </a:extLst>
          </p:cNvPr>
          <p:cNvCxnSpPr>
            <a:cxnSpLocks noChangeShapeType="1"/>
            <a:stCxn id="58375" idx="0"/>
            <a:endCxn id="58373" idx="4"/>
          </p:cNvCxnSpPr>
          <p:nvPr/>
        </p:nvCxnSpPr>
        <p:spPr bwMode="auto">
          <a:xfrm flipH="1" flipV="1">
            <a:off x="6324985" y="2122784"/>
            <a:ext cx="64807" cy="32691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8380" name="TextBox 13">
            <a:extLst>
              <a:ext uri="{FF2B5EF4-FFF2-40B4-BE49-F238E27FC236}">
                <a16:creationId xmlns:a16="http://schemas.microsoft.com/office/drawing/2014/main" id="{BAA94EA0-9E49-EFE4-FCF1-EFCC59D27F38}"/>
              </a:ext>
            </a:extLst>
          </p:cNvPr>
          <p:cNvSpPr txBox="1">
            <a:spLocks noChangeArrowheads="1"/>
          </p:cNvSpPr>
          <p:nvPr/>
        </p:nvSpPr>
        <p:spPr bwMode="auto">
          <a:xfrm>
            <a:off x="4398062" y="1208288"/>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58381" name="Oval 14">
            <a:extLst>
              <a:ext uri="{FF2B5EF4-FFF2-40B4-BE49-F238E27FC236}">
                <a16:creationId xmlns:a16="http://schemas.microsoft.com/office/drawing/2014/main" id="{3DF6FAC4-FA00-0A7A-B8A5-1B11488A6EDF}"/>
              </a:ext>
            </a:extLst>
          </p:cNvPr>
          <p:cNvSpPr>
            <a:spLocks noChangeArrowheads="1"/>
          </p:cNvSpPr>
          <p:nvPr/>
        </p:nvSpPr>
        <p:spPr bwMode="auto">
          <a:xfrm>
            <a:off x="6945691" y="1664816"/>
            <a:ext cx="456527" cy="457968"/>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cxnSp>
        <p:nvCxnSpPr>
          <p:cNvPr id="58382" name="Straight Arrow Connector 15">
            <a:extLst>
              <a:ext uri="{FF2B5EF4-FFF2-40B4-BE49-F238E27FC236}">
                <a16:creationId xmlns:a16="http://schemas.microsoft.com/office/drawing/2014/main" id="{7E57DE2D-16C9-D2F5-6BA8-7F4D896446CE}"/>
              </a:ext>
            </a:extLst>
          </p:cNvPr>
          <p:cNvCxnSpPr>
            <a:cxnSpLocks noChangeShapeType="1"/>
            <a:endCxn id="58381" idx="2"/>
          </p:cNvCxnSpPr>
          <p:nvPr/>
        </p:nvCxnSpPr>
        <p:spPr bwMode="auto">
          <a:xfrm flipV="1">
            <a:off x="6553969" y="1893800"/>
            <a:ext cx="391721" cy="3312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8383" name="Oval 16">
            <a:extLst>
              <a:ext uri="{FF2B5EF4-FFF2-40B4-BE49-F238E27FC236}">
                <a16:creationId xmlns:a16="http://schemas.microsoft.com/office/drawing/2014/main" id="{0499061C-3A1D-7193-10F7-C71CDE7258CB}"/>
              </a:ext>
            </a:extLst>
          </p:cNvPr>
          <p:cNvSpPr>
            <a:spLocks noChangeArrowheads="1"/>
          </p:cNvSpPr>
          <p:nvPr/>
        </p:nvSpPr>
        <p:spPr bwMode="auto">
          <a:xfrm>
            <a:off x="6945691" y="2579312"/>
            <a:ext cx="456527" cy="457968"/>
          </a:xfrm>
          <a:prstGeom prst="ellipse">
            <a:avLst/>
          </a:prstGeom>
          <a:solidFill>
            <a:srgbClr val="00B8FF"/>
          </a:solidFill>
          <a:ln w="9525">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3</a:t>
            </a:r>
          </a:p>
        </p:txBody>
      </p:sp>
      <p:cxnSp>
        <p:nvCxnSpPr>
          <p:cNvPr id="58384" name="Straight Arrow Connector 17">
            <a:extLst>
              <a:ext uri="{FF2B5EF4-FFF2-40B4-BE49-F238E27FC236}">
                <a16:creationId xmlns:a16="http://schemas.microsoft.com/office/drawing/2014/main" id="{D4CBA034-81DE-F57D-D10B-42B51DC31433}"/>
              </a:ext>
            </a:extLst>
          </p:cNvPr>
          <p:cNvCxnSpPr>
            <a:cxnSpLocks noChangeShapeType="1"/>
            <a:stCxn id="58381" idx="4"/>
            <a:endCxn id="58383" idx="0"/>
          </p:cNvCxnSpPr>
          <p:nvPr/>
        </p:nvCxnSpPr>
        <p:spPr bwMode="auto">
          <a:xfrm>
            <a:off x="7174674" y="2122784"/>
            <a:ext cx="0" cy="45652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8385" name="TextBox 18">
            <a:extLst>
              <a:ext uri="{FF2B5EF4-FFF2-40B4-BE49-F238E27FC236}">
                <a16:creationId xmlns:a16="http://schemas.microsoft.com/office/drawing/2014/main" id="{6432E209-0F3B-9A59-CEF4-C107F211351A}"/>
              </a:ext>
            </a:extLst>
          </p:cNvPr>
          <p:cNvSpPr txBox="1">
            <a:spLocks noChangeArrowheads="1"/>
          </p:cNvSpPr>
          <p:nvPr/>
        </p:nvSpPr>
        <p:spPr bwMode="auto">
          <a:xfrm>
            <a:off x="4658730" y="2645559"/>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sp>
        <p:nvSpPr>
          <p:cNvPr id="58386" name="TextBox 19">
            <a:extLst>
              <a:ext uri="{FF2B5EF4-FFF2-40B4-BE49-F238E27FC236}">
                <a16:creationId xmlns:a16="http://schemas.microsoft.com/office/drawing/2014/main" id="{FB402A7A-9AC0-60E9-C01A-510901A735D3}"/>
              </a:ext>
            </a:extLst>
          </p:cNvPr>
          <p:cNvSpPr txBox="1">
            <a:spLocks noChangeArrowheads="1"/>
          </p:cNvSpPr>
          <p:nvPr/>
        </p:nvSpPr>
        <p:spPr bwMode="auto">
          <a:xfrm>
            <a:off x="5835333" y="1273095"/>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58387" name="TextBox 20">
            <a:extLst>
              <a:ext uri="{FF2B5EF4-FFF2-40B4-BE49-F238E27FC236}">
                <a16:creationId xmlns:a16="http://schemas.microsoft.com/office/drawing/2014/main" id="{00E1C2A8-0CE5-FC38-668F-B5EE6AC91FA3}"/>
              </a:ext>
            </a:extLst>
          </p:cNvPr>
          <p:cNvSpPr txBox="1">
            <a:spLocks noChangeArrowheads="1"/>
          </p:cNvSpPr>
          <p:nvPr/>
        </p:nvSpPr>
        <p:spPr bwMode="auto">
          <a:xfrm>
            <a:off x="5966388" y="2841420"/>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58388" name="TextBox 21">
            <a:extLst>
              <a:ext uri="{FF2B5EF4-FFF2-40B4-BE49-F238E27FC236}">
                <a16:creationId xmlns:a16="http://schemas.microsoft.com/office/drawing/2014/main" id="{09A167A7-D8F9-A3A4-5299-D8C415D04B6A}"/>
              </a:ext>
            </a:extLst>
          </p:cNvPr>
          <p:cNvSpPr txBox="1">
            <a:spLocks noChangeArrowheads="1"/>
          </p:cNvSpPr>
          <p:nvPr/>
        </p:nvSpPr>
        <p:spPr bwMode="auto">
          <a:xfrm>
            <a:off x="7010497" y="1208288"/>
            <a:ext cx="35458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E</a:t>
            </a:r>
          </a:p>
        </p:txBody>
      </p:sp>
      <p:sp>
        <p:nvSpPr>
          <p:cNvPr id="58389" name="TextBox 22">
            <a:extLst>
              <a:ext uri="{FF2B5EF4-FFF2-40B4-BE49-F238E27FC236}">
                <a16:creationId xmlns:a16="http://schemas.microsoft.com/office/drawing/2014/main" id="{BE9EDA62-1C13-B01A-1904-EBEEA20456CE}"/>
              </a:ext>
            </a:extLst>
          </p:cNvPr>
          <p:cNvSpPr txBox="1">
            <a:spLocks noChangeArrowheads="1"/>
          </p:cNvSpPr>
          <p:nvPr/>
        </p:nvSpPr>
        <p:spPr bwMode="auto">
          <a:xfrm>
            <a:off x="7468465" y="2710366"/>
            <a:ext cx="340158"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F</a:t>
            </a:r>
          </a:p>
        </p:txBody>
      </p:sp>
      <p:sp>
        <p:nvSpPr>
          <p:cNvPr id="58390" name="TextBox 23">
            <a:extLst>
              <a:ext uri="{FF2B5EF4-FFF2-40B4-BE49-F238E27FC236}">
                <a16:creationId xmlns:a16="http://schemas.microsoft.com/office/drawing/2014/main" id="{2C318FE0-9308-5179-88C2-B7D7A88864B2}"/>
              </a:ext>
            </a:extLst>
          </p:cNvPr>
          <p:cNvSpPr txBox="1">
            <a:spLocks noChangeArrowheads="1"/>
          </p:cNvSpPr>
          <p:nvPr/>
        </p:nvSpPr>
        <p:spPr bwMode="auto">
          <a:xfrm>
            <a:off x="6160807" y="3297947"/>
            <a:ext cx="1407758"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Iteration 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1A3497E6-A0E9-149C-8728-E2F479CAAB59}"/>
              </a:ext>
            </a:extLst>
          </p:cNvPr>
          <p:cNvSpPr>
            <a:spLocks noGrp="1" noChangeArrowheads="1"/>
          </p:cNvSpPr>
          <p:nvPr>
            <p:ph type="title"/>
          </p:nvPr>
        </p:nvSpPr>
        <p:spPr>
          <a:xfrm>
            <a:off x="2242157" y="620706"/>
            <a:ext cx="8141174" cy="691273"/>
          </a:xfrm>
        </p:spPr>
        <p:txBody>
          <a:bodyPr/>
          <a:lstStyle/>
          <a:p>
            <a:r>
              <a:rPr lang="en-US" altLang="en-US" sz="3266"/>
              <a:t>The Proper PageRank Formula</a:t>
            </a:r>
          </a:p>
        </p:txBody>
      </p:sp>
      <p:sp>
        <p:nvSpPr>
          <p:cNvPr id="3" name="Content Placeholder 2">
            <a:extLst>
              <a:ext uri="{FF2B5EF4-FFF2-40B4-BE49-F238E27FC236}">
                <a16:creationId xmlns:a16="http://schemas.microsoft.com/office/drawing/2014/main" id="{7E56FEDB-3B2E-0CCA-E258-09B1E9A56352}"/>
              </a:ext>
            </a:extLst>
          </p:cNvPr>
          <p:cNvSpPr>
            <a:spLocks noGrp="1" noChangeArrowheads="1"/>
          </p:cNvSpPr>
          <p:nvPr>
            <p:ph idx="1"/>
          </p:nvPr>
        </p:nvSpPr>
        <p:spPr>
          <a:xfrm>
            <a:off x="1719382" y="1339341"/>
            <a:ext cx="8639467" cy="4922437"/>
          </a:xfrm>
        </p:spPr>
        <p:txBody>
          <a:bodyPr>
            <a:normAutofit fontScale="92500" lnSpcReduction="20000"/>
          </a:bodyPr>
          <a:lstStyle/>
          <a:p>
            <a:pPr marL="93612" indent="0">
              <a:buNone/>
            </a:pPr>
            <a:r>
              <a:rPr lang="en-US" altLang="en-US" sz="2177"/>
              <a:t>while not converged:</a:t>
            </a:r>
          </a:p>
          <a:p>
            <a:pPr marL="93612" indent="0">
              <a:buNone/>
            </a:pPr>
            <a:endParaRPr lang="en-US" altLang="en-US" sz="2177"/>
          </a:p>
          <a:p>
            <a:pPr marL="93612" indent="0">
              <a:buNone/>
            </a:pPr>
            <a:endParaRPr lang="en-US" altLang="en-US" sz="2177"/>
          </a:p>
          <a:p>
            <a:pPr marL="93612" indent="0">
              <a:buNone/>
            </a:pPr>
            <a:endParaRPr lang="en-US" altLang="en-US" sz="2177"/>
          </a:p>
          <a:p>
            <a:pPr marL="93612" indent="0"/>
            <a:r>
              <a:rPr lang="en-US" altLang="en-US" sz="1814"/>
              <a:t>Assumes edges </a:t>
            </a:r>
            <a:r>
              <a:rPr lang="en-US" altLang="en-US" sz="1814" i="1"/>
              <a:t>B-&gt;A, C-&gt;A, D-&gt;A</a:t>
            </a:r>
            <a:r>
              <a:rPr lang="en-US" altLang="en-US" sz="1814"/>
              <a:t>, …</a:t>
            </a:r>
          </a:p>
          <a:p>
            <a:pPr marL="93612" indent="0"/>
            <a:r>
              <a:rPr lang="en-US" altLang="en-US" sz="1814" i="1"/>
              <a:t>PR(X) </a:t>
            </a:r>
            <a:r>
              <a:rPr lang="en-US" altLang="en-US" sz="1814"/>
              <a:t>is the PageRank of vertex X</a:t>
            </a:r>
          </a:p>
          <a:p>
            <a:pPr marL="93612" indent="0"/>
            <a:r>
              <a:rPr lang="en-US" altLang="en-US" sz="1814" i="1"/>
              <a:t>L(X) </a:t>
            </a:r>
            <a:r>
              <a:rPr lang="en-US" altLang="en-US" sz="1814"/>
              <a:t>is the number of outgoing links from X</a:t>
            </a:r>
          </a:p>
          <a:p>
            <a:pPr marL="93612" indent="0"/>
            <a:r>
              <a:rPr lang="en-US" altLang="en-US" sz="1814" i="1"/>
              <a:t>d</a:t>
            </a:r>
            <a:r>
              <a:rPr lang="en-US" altLang="en-US" sz="1814"/>
              <a:t> is the damping factor (between 0 and 1).</a:t>
            </a:r>
          </a:p>
          <a:p>
            <a:pPr lvl="1"/>
            <a:r>
              <a:rPr lang="en-US" altLang="en-US" sz="1814"/>
              <a:t>Ensures nodes that are linked further away are given a lower weight.</a:t>
            </a:r>
          </a:p>
          <a:p>
            <a:pPr marL="93612" indent="0"/>
            <a:r>
              <a:rPr lang="en-US" altLang="en-US" sz="1814" i="1"/>
              <a:t>N</a:t>
            </a:r>
            <a:r>
              <a:rPr lang="en-US" altLang="en-US" sz="1814"/>
              <a:t> is the number of vertices</a:t>
            </a:r>
          </a:p>
          <a:p>
            <a:pPr marL="93612" indent="0"/>
            <a:endParaRPr lang="en-US" altLang="en-US" sz="1814"/>
          </a:p>
          <a:p>
            <a:pPr marL="93612" indent="0"/>
            <a:r>
              <a:rPr lang="en-US" altLang="en-US" sz="1814"/>
              <a:t>Discussion</a:t>
            </a:r>
          </a:p>
          <a:p>
            <a:pPr lvl="1"/>
            <a:r>
              <a:rPr lang="en-US" altLang="en-US" sz="1814"/>
              <a:t>The sum in the brackets are the sum of the ranks of the incoming nodes, each weighted based on how many outgoing links they have.</a:t>
            </a:r>
          </a:p>
          <a:p>
            <a:pPr lvl="2"/>
            <a:r>
              <a:rPr lang="en-US" altLang="en-US" sz="1814"/>
              <a:t>A node with more outgoing links will contribute less.</a:t>
            </a:r>
          </a:p>
          <a:p>
            <a:pPr lvl="1"/>
            <a:r>
              <a:rPr lang="en-US" altLang="en-US" sz="1814"/>
              <a:t>The term highlighted with a red box represents the value of the page itself irrespective of any incoming or outgoing links.</a:t>
            </a:r>
          </a:p>
        </p:txBody>
      </p:sp>
      <p:sp>
        <p:nvSpPr>
          <p:cNvPr id="59396" name="Oval 43">
            <a:extLst>
              <a:ext uri="{FF2B5EF4-FFF2-40B4-BE49-F238E27FC236}">
                <a16:creationId xmlns:a16="http://schemas.microsoft.com/office/drawing/2014/main" id="{92382ED4-AB18-36E8-DB6D-7CAD5093D3CF}"/>
              </a:ext>
            </a:extLst>
          </p:cNvPr>
          <p:cNvSpPr>
            <a:spLocks noChangeArrowheads="1"/>
          </p:cNvSpPr>
          <p:nvPr/>
        </p:nvSpPr>
        <p:spPr bwMode="auto">
          <a:xfrm>
            <a:off x="8578822" y="2906226"/>
            <a:ext cx="391721" cy="391721"/>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59397" name="Oval 43">
            <a:extLst>
              <a:ext uri="{FF2B5EF4-FFF2-40B4-BE49-F238E27FC236}">
                <a16:creationId xmlns:a16="http://schemas.microsoft.com/office/drawing/2014/main" id="{72E92F8F-FA11-F9DC-2FA2-6B16B4AFF5E8}"/>
              </a:ext>
            </a:extLst>
          </p:cNvPr>
          <p:cNvSpPr>
            <a:spLocks noChangeArrowheads="1"/>
          </p:cNvSpPr>
          <p:nvPr/>
        </p:nvSpPr>
        <p:spPr bwMode="auto">
          <a:xfrm>
            <a:off x="8970543" y="2122783"/>
            <a:ext cx="391721" cy="391721"/>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59398" name="Oval 43">
            <a:extLst>
              <a:ext uri="{FF2B5EF4-FFF2-40B4-BE49-F238E27FC236}">
                <a16:creationId xmlns:a16="http://schemas.microsoft.com/office/drawing/2014/main" id="{DBCD3558-CC4F-32B3-6328-F41494F968F5}"/>
              </a:ext>
            </a:extLst>
          </p:cNvPr>
          <p:cNvSpPr>
            <a:spLocks noChangeArrowheads="1"/>
          </p:cNvSpPr>
          <p:nvPr/>
        </p:nvSpPr>
        <p:spPr bwMode="auto">
          <a:xfrm>
            <a:off x="9493317" y="2645559"/>
            <a:ext cx="391721" cy="391721"/>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59399" name="Oval 43">
            <a:extLst>
              <a:ext uri="{FF2B5EF4-FFF2-40B4-BE49-F238E27FC236}">
                <a16:creationId xmlns:a16="http://schemas.microsoft.com/office/drawing/2014/main" id="{9CED8DAD-52AD-3175-185E-062293DC0B68}"/>
              </a:ext>
            </a:extLst>
          </p:cNvPr>
          <p:cNvSpPr>
            <a:spLocks noChangeArrowheads="1"/>
          </p:cNvSpPr>
          <p:nvPr/>
        </p:nvSpPr>
        <p:spPr bwMode="auto">
          <a:xfrm>
            <a:off x="9297457" y="3297947"/>
            <a:ext cx="391721" cy="391721"/>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59400" name="Straight Arrow Connector 8">
            <a:extLst>
              <a:ext uri="{FF2B5EF4-FFF2-40B4-BE49-F238E27FC236}">
                <a16:creationId xmlns:a16="http://schemas.microsoft.com/office/drawing/2014/main" id="{A0CEAB77-3289-3E37-1302-97762D97C825}"/>
              </a:ext>
            </a:extLst>
          </p:cNvPr>
          <p:cNvCxnSpPr>
            <a:cxnSpLocks noChangeShapeType="1"/>
          </p:cNvCxnSpPr>
          <p:nvPr/>
        </p:nvCxnSpPr>
        <p:spPr bwMode="auto">
          <a:xfrm flipH="1">
            <a:off x="8904296" y="2514505"/>
            <a:ext cx="197300" cy="39172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01" name="Straight Arrow Connector 11">
            <a:extLst>
              <a:ext uri="{FF2B5EF4-FFF2-40B4-BE49-F238E27FC236}">
                <a16:creationId xmlns:a16="http://schemas.microsoft.com/office/drawing/2014/main" id="{8FA1BFC0-98C9-A729-45E6-ED84F75C96F5}"/>
              </a:ext>
            </a:extLst>
          </p:cNvPr>
          <p:cNvCxnSpPr>
            <a:cxnSpLocks noChangeShapeType="1"/>
          </p:cNvCxnSpPr>
          <p:nvPr/>
        </p:nvCxnSpPr>
        <p:spPr bwMode="auto">
          <a:xfrm flipH="1">
            <a:off x="8970543" y="2940789"/>
            <a:ext cx="522774" cy="9649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02" name="Straight Arrow Connector 13">
            <a:extLst>
              <a:ext uri="{FF2B5EF4-FFF2-40B4-BE49-F238E27FC236}">
                <a16:creationId xmlns:a16="http://schemas.microsoft.com/office/drawing/2014/main" id="{6CB14432-DF95-1749-1A18-D3C5DD5AEB28}"/>
              </a:ext>
            </a:extLst>
          </p:cNvPr>
          <p:cNvCxnSpPr>
            <a:cxnSpLocks noChangeShapeType="1"/>
          </p:cNvCxnSpPr>
          <p:nvPr/>
        </p:nvCxnSpPr>
        <p:spPr bwMode="auto">
          <a:xfrm flipH="1" flipV="1">
            <a:off x="8970543" y="3168334"/>
            <a:ext cx="326914" cy="228984"/>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03" name="TextBox 15">
            <a:extLst>
              <a:ext uri="{FF2B5EF4-FFF2-40B4-BE49-F238E27FC236}">
                <a16:creationId xmlns:a16="http://schemas.microsoft.com/office/drawing/2014/main" id="{00A8D6FF-1364-A5EC-E91F-5CA45E166FE7}"/>
              </a:ext>
            </a:extLst>
          </p:cNvPr>
          <p:cNvSpPr txBox="1">
            <a:spLocks noChangeArrowheads="1"/>
          </p:cNvSpPr>
          <p:nvPr/>
        </p:nvSpPr>
        <p:spPr bwMode="auto">
          <a:xfrm>
            <a:off x="8185660" y="2971033"/>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59404" name="TextBox 16">
            <a:extLst>
              <a:ext uri="{FF2B5EF4-FFF2-40B4-BE49-F238E27FC236}">
                <a16:creationId xmlns:a16="http://schemas.microsoft.com/office/drawing/2014/main" id="{15984931-B4DF-F684-4DD5-B61A70B2B68E}"/>
              </a:ext>
            </a:extLst>
          </p:cNvPr>
          <p:cNvSpPr txBox="1">
            <a:spLocks noChangeArrowheads="1"/>
          </p:cNvSpPr>
          <p:nvPr/>
        </p:nvSpPr>
        <p:spPr bwMode="auto">
          <a:xfrm>
            <a:off x="8578822" y="2187591"/>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sp>
        <p:nvSpPr>
          <p:cNvPr id="59405" name="TextBox 17">
            <a:extLst>
              <a:ext uri="{FF2B5EF4-FFF2-40B4-BE49-F238E27FC236}">
                <a16:creationId xmlns:a16="http://schemas.microsoft.com/office/drawing/2014/main" id="{2862E878-4DEC-F42D-E86D-FC4E06ACEEF0}"/>
              </a:ext>
            </a:extLst>
          </p:cNvPr>
          <p:cNvSpPr txBox="1">
            <a:spLocks noChangeArrowheads="1"/>
          </p:cNvSpPr>
          <p:nvPr/>
        </p:nvSpPr>
        <p:spPr bwMode="auto">
          <a:xfrm>
            <a:off x="9622931" y="2253838"/>
            <a:ext cx="37061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59406" name="TextBox 18">
            <a:extLst>
              <a:ext uri="{FF2B5EF4-FFF2-40B4-BE49-F238E27FC236}">
                <a16:creationId xmlns:a16="http://schemas.microsoft.com/office/drawing/2014/main" id="{69F631E5-F6E8-E5E3-53A9-126D60D443B1}"/>
              </a:ext>
            </a:extLst>
          </p:cNvPr>
          <p:cNvSpPr txBox="1">
            <a:spLocks noChangeArrowheads="1"/>
          </p:cNvSpPr>
          <p:nvPr/>
        </p:nvSpPr>
        <p:spPr bwMode="auto">
          <a:xfrm>
            <a:off x="9753985" y="3364194"/>
            <a:ext cx="38664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cxnSp>
        <p:nvCxnSpPr>
          <p:cNvPr id="59407" name="Straight Arrow Connector 8">
            <a:extLst>
              <a:ext uri="{FF2B5EF4-FFF2-40B4-BE49-F238E27FC236}">
                <a16:creationId xmlns:a16="http://schemas.microsoft.com/office/drawing/2014/main" id="{B5A2A8E9-E20A-C3C0-7B0D-E7B4BE03CC84}"/>
              </a:ext>
            </a:extLst>
          </p:cNvPr>
          <p:cNvCxnSpPr>
            <a:cxnSpLocks noChangeShapeType="1"/>
          </p:cNvCxnSpPr>
          <p:nvPr/>
        </p:nvCxnSpPr>
        <p:spPr bwMode="auto">
          <a:xfrm flipH="1" flipV="1">
            <a:off x="8904296" y="1664815"/>
            <a:ext cx="197300" cy="39172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08" name="Straight Arrow Connector 8">
            <a:extLst>
              <a:ext uri="{FF2B5EF4-FFF2-40B4-BE49-F238E27FC236}">
                <a16:creationId xmlns:a16="http://schemas.microsoft.com/office/drawing/2014/main" id="{DD837EA4-7C94-CE25-30CF-587895C0F500}"/>
              </a:ext>
            </a:extLst>
          </p:cNvPr>
          <p:cNvCxnSpPr>
            <a:cxnSpLocks noChangeShapeType="1"/>
          </p:cNvCxnSpPr>
          <p:nvPr/>
        </p:nvCxnSpPr>
        <p:spPr bwMode="auto">
          <a:xfrm flipV="1">
            <a:off x="9297457" y="1860676"/>
            <a:ext cx="325474" cy="26210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09" name="Straight Arrow Connector 8">
            <a:extLst>
              <a:ext uri="{FF2B5EF4-FFF2-40B4-BE49-F238E27FC236}">
                <a16:creationId xmlns:a16="http://schemas.microsoft.com/office/drawing/2014/main" id="{5FA5A59C-740E-270C-1AF3-61C9B1932A45}"/>
              </a:ext>
            </a:extLst>
          </p:cNvPr>
          <p:cNvCxnSpPr>
            <a:cxnSpLocks noChangeShapeType="1"/>
          </p:cNvCxnSpPr>
          <p:nvPr/>
        </p:nvCxnSpPr>
        <p:spPr bwMode="auto">
          <a:xfrm flipV="1">
            <a:off x="9362264" y="2187591"/>
            <a:ext cx="580380" cy="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0" name="Straight Arrow Connector 8">
            <a:extLst>
              <a:ext uri="{FF2B5EF4-FFF2-40B4-BE49-F238E27FC236}">
                <a16:creationId xmlns:a16="http://schemas.microsoft.com/office/drawing/2014/main" id="{49051F98-3C5D-2067-F822-40D519C21FF3}"/>
              </a:ext>
            </a:extLst>
          </p:cNvPr>
          <p:cNvCxnSpPr>
            <a:cxnSpLocks noChangeShapeType="1"/>
          </p:cNvCxnSpPr>
          <p:nvPr/>
        </p:nvCxnSpPr>
        <p:spPr bwMode="auto">
          <a:xfrm>
            <a:off x="9949845" y="2775173"/>
            <a:ext cx="587582" cy="6624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pic>
        <p:nvPicPr>
          <p:cNvPr id="59411" name="Picture 19">
            <a:extLst>
              <a:ext uri="{FF2B5EF4-FFF2-40B4-BE49-F238E27FC236}">
                <a16:creationId xmlns:a16="http://schemas.microsoft.com/office/drawing/2014/main" id="{2C074E76-80CE-BC14-34CA-5826025941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6296" y="1860676"/>
            <a:ext cx="6404352" cy="653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2" name="Rectangle 1">
            <a:extLst>
              <a:ext uri="{FF2B5EF4-FFF2-40B4-BE49-F238E27FC236}">
                <a16:creationId xmlns:a16="http://schemas.microsoft.com/office/drawing/2014/main" id="{E2AA91DA-1E42-35B7-139E-E1712AB5C3C8}"/>
              </a:ext>
            </a:extLst>
          </p:cNvPr>
          <p:cNvSpPr>
            <a:spLocks noChangeArrowheads="1"/>
          </p:cNvSpPr>
          <p:nvPr/>
        </p:nvSpPr>
        <p:spPr bwMode="auto">
          <a:xfrm>
            <a:off x="3025599" y="1731062"/>
            <a:ext cx="783442" cy="783442"/>
          </a:xfrm>
          <a:prstGeom prst="rect">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10CEAC30-0A5E-9053-401F-2FB69A5F12F6}"/>
              </a:ext>
            </a:extLst>
          </p:cNvPr>
          <p:cNvSpPr>
            <a:spLocks noGrp="1" noChangeArrowheads="1"/>
          </p:cNvSpPr>
          <p:nvPr>
            <p:ph type="title"/>
          </p:nvPr>
        </p:nvSpPr>
        <p:spPr>
          <a:xfrm>
            <a:off x="2242157" y="620706"/>
            <a:ext cx="8141174" cy="691273"/>
          </a:xfrm>
        </p:spPr>
        <p:txBody>
          <a:bodyPr>
            <a:normAutofit fontScale="90000"/>
          </a:bodyPr>
          <a:lstStyle/>
          <a:p>
            <a:r>
              <a:rPr lang="en-US" altLang="en-US"/>
              <a:t>Random Walk</a:t>
            </a:r>
          </a:p>
        </p:txBody>
      </p:sp>
      <p:sp>
        <p:nvSpPr>
          <p:cNvPr id="3" name="Content Placeholder 2">
            <a:extLst>
              <a:ext uri="{FF2B5EF4-FFF2-40B4-BE49-F238E27FC236}">
                <a16:creationId xmlns:a16="http://schemas.microsoft.com/office/drawing/2014/main" id="{75574F94-CCEC-625E-BF5F-0460FE10D7DC}"/>
              </a:ext>
            </a:extLst>
          </p:cNvPr>
          <p:cNvSpPr>
            <a:spLocks noGrp="1" noChangeArrowheads="1"/>
          </p:cNvSpPr>
          <p:nvPr>
            <p:ph idx="1"/>
          </p:nvPr>
        </p:nvSpPr>
        <p:spPr>
          <a:xfrm>
            <a:off x="1719382" y="1339341"/>
            <a:ext cx="8639467" cy="4922437"/>
          </a:xfrm>
        </p:spPr>
        <p:txBody>
          <a:bodyPr/>
          <a:lstStyle/>
          <a:p>
            <a:pPr marL="93612" indent="0">
              <a:buNone/>
            </a:pPr>
            <a:r>
              <a:rPr lang="en-US" altLang="en-US" sz="2177"/>
              <a:t>while not converged:</a:t>
            </a:r>
          </a:p>
          <a:p>
            <a:pPr marL="93612" indent="0">
              <a:buNone/>
            </a:pPr>
            <a:endParaRPr lang="en-US" altLang="en-US" sz="2177"/>
          </a:p>
          <a:p>
            <a:pPr marL="93612" indent="0">
              <a:buNone/>
            </a:pPr>
            <a:endParaRPr lang="en-US" altLang="en-US" sz="2177"/>
          </a:p>
          <a:p>
            <a:pPr marL="93612" indent="0">
              <a:buNone/>
            </a:pPr>
            <a:endParaRPr lang="en-US" altLang="en-US" sz="2177"/>
          </a:p>
          <a:p>
            <a:pPr marL="93612" indent="0">
              <a:buNone/>
            </a:pPr>
            <a:endParaRPr lang="en-US" altLang="en-US" sz="2177"/>
          </a:p>
          <a:p>
            <a:pPr marL="93612" indent="0">
              <a:buNone/>
            </a:pPr>
            <a:endParaRPr lang="en-US" altLang="en-US" sz="2177"/>
          </a:p>
          <a:p>
            <a:pPr marL="93612" indent="0"/>
            <a:r>
              <a:rPr lang="en-US" altLang="en-US" sz="2177"/>
              <a:t>It turns out the above formula is exactly the probability formula for the page </a:t>
            </a:r>
            <a:r>
              <a:rPr lang="en-US" altLang="en-US" sz="2177" i="1"/>
              <a:t>A</a:t>
            </a:r>
            <a:r>
              <a:rPr lang="en-US" altLang="en-US" sz="2177"/>
              <a:t> when taking multiple random walks.</a:t>
            </a:r>
          </a:p>
          <a:p>
            <a:pPr marL="93612" indent="0"/>
            <a:r>
              <a:rPr lang="en-US" altLang="en-US" sz="2177"/>
              <a:t>Image you start with a node and just take many random walks through the graph by navigating the links.</a:t>
            </a:r>
          </a:p>
          <a:p>
            <a:pPr marL="93612" indent="0"/>
            <a:r>
              <a:rPr lang="en-US" altLang="en-US" sz="2177"/>
              <a:t>The above formula effectively tells you the probability you will spend time at a particular page during a random walk.</a:t>
            </a:r>
          </a:p>
        </p:txBody>
      </p:sp>
      <p:pic>
        <p:nvPicPr>
          <p:cNvPr id="60420" name="Picture 1">
            <a:extLst>
              <a:ext uri="{FF2B5EF4-FFF2-40B4-BE49-F238E27FC236}">
                <a16:creationId xmlns:a16="http://schemas.microsoft.com/office/drawing/2014/main" id="{B7C4D927-4783-762B-EC2A-01A8EDEF14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0049" y="1926923"/>
            <a:ext cx="8296711" cy="84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A6F0A86A-2D2A-0AB9-AABB-902A1F56E75E}"/>
              </a:ext>
            </a:extLst>
          </p:cNvPr>
          <p:cNvSpPr>
            <a:spLocks noGrp="1" noChangeArrowheads="1"/>
          </p:cNvSpPr>
          <p:nvPr>
            <p:ph type="title"/>
          </p:nvPr>
        </p:nvSpPr>
        <p:spPr>
          <a:xfrm>
            <a:off x="2111102" y="489652"/>
            <a:ext cx="8141175" cy="691273"/>
          </a:xfrm>
        </p:spPr>
        <p:txBody>
          <a:bodyPr/>
          <a:lstStyle/>
          <a:p>
            <a:r>
              <a:rPr lang="en-US" altLang="en-US" sz="2903"/>
              <a:t>PageRank Example</a:t>
            </a:r>
          </a:p>
        </p:txBody>
      </p:sp>
      <p:sp>
        <p:nvSpPr>
          <p:cNvPr id="3" name="Content Placeholder 2">
            <a:extLst>
              <a:ext uri="{FF2B5EF4-FFF2-40B4-BE49-F238E27FC236}">
                <a16:creationId xmlns:a16="http://schemas.microsoft.com/office/drawing/2014/main" id="{4E5113CB-05B5-0CDA-52CF-EB2812257EC9}"/>
              </a:ext>
            </a:extLst>
          </p:cNvPr>
          <p:cNvSpPr>
            <a:spLocks noGrp="1" noChangeArrowheads="1"/>
          </p:cNvSpPr>
          <p:nvPr>
            <p:ph idx="1"/>
          </p:nvPr>
        </p:nvSpPr>
        <p:spPr>
          <a:xfrm>
            <a:off x="1719382" y="1142041"/>
            <a:ext cx="8639467" cy="1764185"/>
          </a:xfrm>
        </p:spPr>
        <p:txBody>
          <a:bodyPr>
            <a:normAutofit fontScale="25000" lnSpcReduction="20000"/>
          </a:bodyPr>
          <a:lstStyle/>
          <a:p>
            <a:r>
              <a:rPr lang="en-US" altLang="en-US" sz="2177"/>
              <a:t>Start each page with a rank of 1</a:t>
            </a:r>
          </a:p>
          <a:p>
            <a:r>
              <a:rPr lang="en-US" altLang="en-US" sz="2177"/>
              <a:t>On each iteration, have page </a:t>
            </a:r>
            <a:r>
              <a:rPr lang="en-US" altLang="en-US" sz="2177">
                <a:solidFill>
                  <a:srgbClr val="FF0000"/>
                </a:solidFill>
              </a:rPr>
              <a:t>p</a:t>
            </a:r>
            <a:r>
              <a:rPr lang="en-US" altLang="en-US" sz="2177"/>
              <a:t> contribute </a:t>
            </a:r>
            <a:r>
              <a:rPr lang="en-US" altLang="en-US" sz="2177">
                <a:solidFill>
                  <a:srgbClr val="FF0000"/>
                </a:solidFill>
              </a:rPr>
              <a:t>rank</a:t>
            </a:r>
            <a:r>
              <a:rPr lang="en-US" altLang="en-US" sz="2177" baseline="-25000">
                <a:solidFill>
                  <a:srgbClr val="FF0000"/>
                </a:solidFill>
              </a:rPr>
              <a:t>p</a:t>
            </a:r>
            <a:r>
              <a:rPr lang="en-US" altLang="en-US" sz="2177">
                <a:solidFill>
                  <a:srgbClr val="FF0000"/>
                </a:solidFill>
              </a:rPr>
              <a:t> / |outgoing links</a:t>
            </a:r>
            <a:r>
              <a:rPr lang="en-US" altLang="en-US" sz="2177" baseline="-25000">
                <a:solidFill>
                  <a:srgbClr val="FF0000"/>
                </a:solidFill>
              </a:rPr>
              <a:t>p</a:t>
            </a:r>
            <a:r>
              <a:rPr lang="en-US" altLang="en-US" sz="2177">
                <a:solidFill>
                  <a:srgbClr val="FF0000"/>
                </a:solidFill>
              </a:rPr>
              <a:t>| </a:t>
            </a:r>
            <a:r>
              <a:rPr lang="en-US" altLang="en-US" sz="2177"/>
              <a:t>to its neighbors (nodes that it has an outgoing link to)</a:t>
            </a:r>
          </a:p>
          <a:p>
            <a:r>
              <a:rPr lang="en-US" altLang="en-US" sz="2177"/>
              <a:t>Set each page X’s rank to </a:t>
            </a:r>
            <a:r>
              <a:rPr lang="en-US" altLang="en-US" sz="2177">
                <a:solidFill>
                  <a:srgbClr val="FF0000"/>
                </a:solidFill>
              </a:rPr>
              <a:t>0.0375 + 0.85 x sum of all contribs to X</a:t>
            </a:r>
          </a:p>
          <a:p>
            <a:pPr lvl="1"/>
            <a:r>
              <a:rPr lang="en-US" altLang="en-US" sz="2177"/>
              <a:t>Dampening factor of </a:t>
            </a:r>
            <a:r>
              <a:rPr lang="en-US" altLang="en-US" sz="2177">
                <a:solidFill>
                  <a:srgbClr val="FF0000"/>
                </a:solidFill>
              </a:rPr>
              <a:t>0.85</a:t>
            </a:r>
          </a:p>
          <a:p>
            <a:pPr lvl="1"/>
            <a:r>
              <a:rPr lang="en-US" altLang="en-US" sz="2177"/>
              <a:t>The 0.0375 is derived from (1 – d) / N = (1 – 0.85) / 4</a:t>
            </a:r>
          </a:p>
          <a:p>
            <a:pPr lvl="2"/>
            <a:r>
              <a:rPr lang="en-US" altLang="en-US" sz="2177"/>
              <a:t>Note this value never changes across the iterations</a:t>
            </a:r>
          </a:p>
          <a:p>
            <a:pPr lvl="1"/>
            <a:endParaRPr lang="en-US" altLang="en-US" sz="2177">
              <a:solidFill>
                <a:srgbClr val="FF0000"/>
              </a:solidFill>
            </a:endParaRPr>
          </a:p>
          <a:p>
            <a:pPr lvl="1"/>
            <a:endParaRPr lang="en-US" altLang="en-US" sz="2177">
              <a:solidFill>
                <a:srgbClr val="FF0000"/>
              </a:solidFill>
            </a:endParaRPr>
          </a:p>
          <a:p>
            <a:pPr lvl="1"/>
            <a:endParaRPr lang="en-US" altLang="en-US" sz="2177">
              <a:solidFill>
                <a:srgbClr val="FF0000"/>
              </a:solidFill>
            </a:endParaRPr>
          </a:p>
          <a:p>
            <a:pPr lvl="1"/>
            <a:endParaRPr lang="en-US" altLang="en-US" sz="2177">
              <a:solidFill>
                <a:srgbClr val="FF0000"/>
              </a:solidFill>
            </a:endParaRPr>
          </a:p>
          <a:p>
            <a:pPr lvl="1"/>
            <a:endParaRPr lang="en-US" altLang="en-US" sz="2177">
              <a:solidFill>
                <a:srgbClr val="FF0000"/>
              </a:solidFill>
            </a:endParaRPr>
          </a:p>
          <a:p>
            <a:pPr lvl="1"/>
            <a:endParaRPr lang="en-US" altLang="en-US" sz="2177">
              <a:solidFill>
                <a:srgbClr val="FF0000"/>
              </a:solidFill>
            </a:endParaRPr>
          </a:p>
          <a:p>
            <a:pPr lvl="1"/>
            <a:endParaRPr lang="en-US" altLang="en-US" sz="2177">
              <a:solidFill>
                <a:srgbClr val="FF0000"/>
              </a:solidFill>
            </a:endParaRPr>
          </a:p>
          <a:p>
            <a:pPr lvl="1"/>
            <a:endParaRPr lang="en-US" altLang="en-US" sz="2177">
              <a:solidFill>
                <a:srgbClr val="FF0000"/>
              </a:solidFill>
            </a:endParaRPr>
          </a:p>
          <a:p>
            <a:r>
              <a:rPr lang="en-US" altLang="en-US" sz="2177"/>
              <a:t>You can continue the above until the states converge. Like we saw for the basic algorithm. </a:t>
            </a:r>
          </a:p>
        </p:txBody>
      </p:sp>
      <p:sp>
        <p:nvSpPr>
          <p:cNvPr id="61444" name="Oval 19">
            <a:extLst>
              <a:ext uri="{FF2B5EF4-FFF2-40B4-BE49-F238E27FC236}">
                <a16:creationId xmlns:a16="http://schemas.microsoft.com/office/drawing/2014/main" id="{94B19665-011F-1271-A46A-25B440F72CE2}"/>
              </a:ext>
            </a:extLst>
          </p:cNvPr>
          <p:cNvSpPr>
            <a:spLocks noChangeArrowheads="1"/>
          </p:cNvSpPr>
          <p:nvPr/>
        </p:nvSpPr>
        <p:spPr bwMode="auto">
          <a:xfrm>
            <a:off x="2175910" y="4277250"/>
            <a:ext cx="45796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61445" name="Oval 20">
            <a:extLst>
              <a:ext uri="{FF2B5EF4-FFF2-40B4-BE49-F238E27FC236}">
                <a16:creationId xmlns:a16="http://schemas.microsoft.com/office/drawing/2014/main" id="{F228BF2C-BB37-F08C-7AEB-E3B2C903D876}"/>
              </a:ext>
            </a:extLst>
          </p:cNvPr>
          <p:cNvSpPr>
            <a:spLocks noChangeArrowheads="1"/>
          </p:cNvSpPr>
          <p:nvPr/>
        </p:nvSpPr>
        <p:spPr bwMode="auto">
          <a:xfrm>
            <a:off x="3025599" y="3820723"/>
            <a:ext cx="457968" cy="456527"/>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1633">
              <a:solidFill>
                <a:schemeClr val="tx1"/>
              </a:solidFill>
            </a:endParaRPr>
          </a:p>
        </p:txBody>
      </p:sp>
      <p:sp>
        <p:nvSpPr>
          <p:cNvPr id="61446" name="Oval 22">
            <a:extLst>
              <a:ext uri="{FF2B5EF4-FFF2-40B4-BE49-F238E27FC236}">
                <a16:creationId xmlns:a16="http://schemas.microsoft.com/office/drawing/2014/main" id="{E936CDF3-1852-345A-0685-9B32AEFFDB32}"/>
              </a:ext>
            </a:extLst>
          </p:cNvPr>
          <p:cNvSpPr>
            <a:spLocks noChangeArrowheads="1"/>
          </p:cNvSpPr>
          <p:nvPr/>
        </p:nvSpPr>
        <p:spPr bwMode="auto">
          <a:xfrm>
            <a:off x="3025599" y="4995886"/>
            <a:ext cx="45796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1447" name="Straight Arrow Connector 23">
            <a:extLst>
              <a:ext uri="{FF2B5EF4-FFF2-40B4-BE49-F238E27FC236}">
                <a16:creationId xmlns:a16="http://schemas.microsoft.com/office/drawing/2014/main" id="{A435F2E6-020F-776F-EA31-AC6119C113C6}"/>
              </a:ext>
            </a:extLst>
          </p:cNvPr>
          <p:cNvCxnSpPr>
            <a:cxnSpLocks noChangeShapeType="1"/>
            <a:stCxn id="61444" idx="7"/>
            <a:endCxn id="61445" idx="2"/>
          </p:cNvCxnSpPr>
          <p:nvPr/>
        </p:nvCxnSpPr>
        <p:spPr bwMode="auto">
          <a:xfrm flipV="1">
            <a:off x="2566190" y="4048266"/>
            <a:ext cx="459409" cy="29667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448" name="Straight Arrow Connector 26">
            <a:extLst>
              <a:ext uri="{FF2B5EF4-FFF2-40B4-BE49-F238E27FC236}">
                <a16:creationId xmlns:a16="http://schemas.microsoft.com/office/drawing/2014/main" id="{E74CE8C2-E62C-3665-A795-46E3FF96F542}"/>
              </a:ext>
            </a:extLst>
          </p:cNvPr>
          <p:cNvCxnSpPr>
            <a:cxnSpLocks noChangeShapeType="1"/>
            <a:stCxn id="61446" idx="0"/>
            <a:endCxn id="61445" idx="4"/>
          </p:cNvCxnSpPr>
          <p:nvPr/>
        </p:nvCxnSpPr>
        <p:spPr bwMode="auto">
          <a:xfrm flipV="1">
            <a:off x="3254582" y="4277250"/>
            <a:ext cx="0" cy="7186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1449" name="TextBox 27">
            <a:extLst>
              <a:ext uri="{FF2B5EF4-FFF2-40B4-BE49-F238E27FC236}">
                <a16:creationId xmlns:a16="http://schemas.microsoft.com/office/drawing/2014/main" id="{F1472E26-42D8-059F-4F55-0A07DB5A4156}"/>
              </a:ext>
            </a:extLst>
          </p:cNvPr>
          <p:cNvSpPr txBox="1">
            <a:spLocks noChangeArrowheads="1"/>
          </p:cNvSpPr>
          <p:nvPr/>
        </p:nvSpPr>
        <p:spPr bwMode="auto">
          <a:xfrm>
            <a:off x="2111102" y="3820722"/>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61450" name="Oval 28">
            <a:extLst>
              <a:ext uri="{FF2B5EF4-FFF2-40B4-BE49-F238E27FC236}">
                <a16:creationId xmlns:a16="http://schemas.microsoft.com/office/drawing/2014/main" id="{50F52862-16ED-CAE7-8FDA-F681D1130BE0}"/>
              </a:ext>
            </a:extLst>
          </p:cNvPr>
          <p:cNvSpPr>
            <a:spLocks noChangeArrowheads="1"/>
          </p:cNvSpPr>
          <p:nvPr/>
        </p:nvSpPr>
        <p:spPr bwMode="auto">
          <a:xfrm>
            <a:off x="3875288" y="4277250"/>
            <a:ext cx="456527"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1451" name="Straight Arrow Connector 29">
            <a:extLst>
              <a:ext uri="{FF2B5EF4-FFF2-40B4-BE49-F238E27FC236}">
                <a16:creationId xmlns:a16="http://schemas.microsoft.com/office/drawing/2014/main" id="{D38528C8-DCE4-88C7-ECB5-A566FED81FEE}"/>
              </a:ext>
            </a:extLst>
          </p:cNvPr>
          <p:cNvCxnSpPr>
            <a:cxnSpLocks noChangeShapeType="1"/>
          </p:cNvCxnSpPr>
          <p:nvPr/>
        </p:nvCxnSpPr>
        <p:spPr bwMode="auto">
          <a:xfrm>
            <a:off x="3417320" y="4212443"/>
            <a:ext cx="459408"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452" name="Straight Arrow Connector 31">
            <a:extLst>
              <a:ext uri="{FF2B5EF4-FFF2-40B4-BE49-F238E27FC236}">
                <a16:creationId xmlns:a16="http://schemas.microsoft.com/office/drawing/2014/main" id="{67FBDC00-904E-D745-FA4B-39E6B4298D96}"/>
              </a:ext>
            </a:extLst>
          </p:cNvPr>
          <p:cNvCxnSpPr>
            <a:cxnSpLocks noChangeShapeType="1"/>
            <a:stCxn id="61450" idx="4"/>
            <a:endCxn id="61446" idx="6"/>
          </p:cNvCxnSpPr>
          <p:nvPr/>
        </p:nvCxnSpPr>
        <p:spPr bwMode="auto">
          <a:xfrm flipH="1">
            <a:off x="3483566" y="4735218"/>
            <a:ext cx="620705" cy="48965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1453" name="TextBox 33">
            <a:extLst>
              <a:ext uri="{FF2B5EF4-FFF2-40B4-BE49-F238E27FC236}">
                <a16:creationId xmlns:a16="http://schemas.microsoft.com/office/drawing/2014/main" id="{53119EE9-CE22-8494-B4D0-A968A88C28A9}"/>
              </a:ext>
            </a:extLst>
          </p:cNvPr>
          <p:cNvSpPr txBox="1">
            <a:spLocks noChangeArrowheads="1"/>
          </p:cNvSpPr>
          <p:nvPr/>
        </p:nvSpPr>
        <p:spPr bwMode="auto">
          <a:xfrm>
            <a:off x="4071149" y="3950335"/>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61454" name="TextBox 34">
            <a:extLst>
              <a:ext uri="{FF2B5EF4-FFF2-40B4-BE49-F238E27FC236}">
                <a16:creationId xmlns:a16="http://schemas.microsoft.com/office/drawing/2014/main" id="{39ED24F9-266B-20A2-7DCB-8EA46A1829D0}"/>
              </a:ext>
            </a:extLst>
          </p:cNvPr>
          <p:cNvSpPr txBox="1">
            <a:spLocks noChangeArrowheads="1"/>
          </p:cNvSpPr>
          <p:nvPr/>
        </p:nvSpPr>
        <p:spPr bwMode="auto">
          <a:xfrm>
            <a:off x="3548373" y="5322799"/>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61455" name="TextBox 35">
            <a:extLst>
              <a:ext uri="{FF2B5EF4-FFF2-40B4-BE49-F238E27FC236}">
                <a16:creationId xmlns:a16="http://schemas.microsoft.com/office/drawing/2014/main" id="{395CBD37-539F-B615-5219-912BF86664B2}"/>
              </a:ext>
            </a:extLst>
          </p:cNvPr>
          <p:cNvSpPr txBox="1">
            <a:spLocks noChangeArrowheads="1"/>
          </p:cNvSpPr>
          <p:nvPr/>
        </p:nvSpPr>
        <p:spPr bwMode="auto">
          <a:xfrm>
            <a:off x="3417320" y="3429001"/>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cxnSp>
        <p:nvCxnSpPr>
          <p:cNvPr id="61456" name="Straight Arrow Connector 48">
            <a:extLst>
              <a:ext uri="{FF2B5EF4-FFF2-40B4-BE49-F238E27FC236}">
                <a16:creationId xmlns:a16="http://schemas.microsoft.com/office/drawing/2014/main" id="{FB0EDA91-FB96-0502-D3DF-0E1FE48187C2}"/>
              </a:ext>
            </a:extLst>
          </p:cNvPr>
          <p:cNvCxnSpPr>
            <a:cxnSpLocks noChangeShapeType="1"/>
            <a:stCxn id="61446" idx="1"/>
            <a:endCxn id="61444" idx="5"/>
          </p:cNvCxnSpPr>
          <p:nvPr/>
        </p:nvCxnSpPr>
        <p:spPr bwMode="auto">
          <a:xfrm flipH="1" flipV="1">
            <a:off x="2566190" y="4667531"/>
            <a:ext cx="527095" cy="39604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1457" name="TextBox 60">
            <a:extLst>
              <a:ext uri="{FF2B5EF4-FFF2-40B4-BE49-F238E27FC236}">
                <a16:creationId xmlns:a16="http://schemas.microsoft.com/office/drawing/2014/main" id="{305E3D63-65FE-B66B-6FF2-A0F25E7A0DB9}"/>
              </a:ext>
            </a:extLst>
          </p:cNvPr>
          <p:cNvSpPr txBox="1">
            <a:spLocks noChangeArrowheads="1"/>
          </p:cNvSpPr>
          <p:nvPr/>
        </p:nvSpPr>
        <p:spPr bwMode="auto">
          <a:xfrm>
            <a:off x="1684818" y="4343497"/>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1458" name="TextBox 61">
            <a:extLst>
              <a:ext uri="{FF2B5EF4-FFF2-40B4-BE49-F238E27FC236}">
                <a16:creationId xmlns:a16="http://schemas.microsoft.com/office/drawing/2014/main" id="{F1595BDD-87E8-91EF-3B4B-5E3187924E9F}"/>
              </a:ext>
            </a:extLst>
          </p:cNvPr>
          <p:cNvSpPr txBox="1">
            <a:spLocks noChangeArrowheads="1"/>
          </p:cNvSpPr>
          <p:nvPr/>
        </p:nvSpPr>
        <p:spPr bwMode="auto">
          <a:xfrm>
            <a:off x="2764931" y="3493808"/>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1459" name="TextBox 62">
            <a:extLst>
              <a:ext uri="{FF2B5EF4-FFF2-40B4-BE49-F238E27FC236}">
                <a16:creationId xmlns:a16="http://schemas.microsoft.com/office/drawing/2014/main" id="{B6DCBD3F-CB7E-C5FB-D242-58F3AA56B5FA}"/>
              </a:ext>
            </a:extLst>
          </p:cNvPr>
          <p:cNvSpPr txBox="1">
            <a:spLocks noChangeArrowheads="1"/>
          </p:cNvSpPr>
          <p:nvPr/>
        </p:nvSpPr>
        <p:spPr bwMode="auto">
          <a:xfrm>
            <a:off x="4267009" y="4343497"/>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1460" name="TextBox 63">
            <a:extLst>
              <a:ext uri="{FF2B5EF4-FFF2-40B4-BE49-F238E27FC236}">
                <a16:creationId xmlns:a16="http://schemas.microsoft.com/office/drawing/2014/main" id="{B5C36385-AFB8-1E94-D488-71160997BDBC}"/>
              </a:ext>
            </a:extLst>
          </p:cNvPr>
          <p:cNvSpPr txBox="1">
            <a:spLocks noChangeArrowheads="1"/>
          </p:cNvSpPr>
          <p:nvPr/>
        </p:nvSpPr>
        <p:spPr bwMode="auto">
          <a:xfrm>
            <a:off x="2698684" y="5322800"/>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cxnSp>
        <p:nvCxnSpPr>
          <p:cNvPr id="61461" name="Straight Arrow Connector 64">
            <a:extLst>
              <a:ext uri="{FF2B5EF4-FFF2-40B4-BE49-F238E27FC236}">
                <a16:creationId xmlns:a16="http://schemas.microsoft.com/office/drawing/2014/main" id="{FE03E881-8670-D7B2-400B-35C33A9B4CA5}"/>
              </a:ext>
            </a:extLst>
          </p:cNvPr>
          <p:cNvCxnSpPr>
            <a:cxnSpLocks noChangeShapeType="1"/>
          </p:cNvCxnSpPr>
          <p:nvPr/>
        </p:nvCxnSpPr>
        <p:spPr bwMode="auto">
          <a:xfrm flipH="1" flipV="1">
            <a:off x="3483567" y="4016583"/>
            <a:ext cx="457968"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 name="Oval 86">
            <a:extLst>
              <a:ext uri="{FF2B5EF4-FFF2-40B4-BE49-F238E27FC236}">
                <a16:creationId xmlns:a16="http://schemas.microsoft.com/office/drawing/2014/main" id="{985C0A75-8CC0-A707-E219-4F097CB07A6D}"/>
              </a:ext>
            </a:extLst>
          </p:cNvPr>
          <p:cNvSpPr>
            <a:spLocks noChangeArrowheads="1"/>
          </p:cNvSpPr>
          <p:nvPr/>
        </p:nvSpPr>
        <p:spPr bwMode="auto">
          <a:xfrm>
            <a:off x="5116699" y="4212444"/>
            <a:ext cx="456527" cy="456527"/>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88" name="Oval 87">
            <a:extLst>
              <a:ext uri="{FF2B5EF4-FFF2-40B4-BE49-F238E27FC236}">
                <a16:creationId xmlns:a16="http://schemas.microsoft.com/office/drawing/2014/main" id="{F6B46711-23D7-500F-64A9-C3821367BF25}"/>
              </a:ext>
            </a:extLst>
          </p:cNvPr>
          <p:cNvSpPr>
            <a:spLocks noChangeArrowheads="1"/>
          </p:cNvSpPr>
          <p:nvPr/>
        </p:nvSpPr>
        <p:spPr bwMode="auto">
          <a:xfrm>
            <a:off x="5964947" y="3754476"/>
            <a:ext cx="45796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1633">
              <a:solidFill>
                <a:schemeClr val="tx1"/>
              </a:solidFill>
            </a:endParaRPr>
          </a:p>
        </p:txBody>
      </p:sp>
      <p:sp>
        <p:nvSpPr>
          <p:cNvPr id="89" name="Oval 88">
            <a:extLst>
              <a:ext uri="{FF2B5EF4-FFF2-40B4-BE49-F238E27FC236}">
                <a16:creationId xmlns:a16="http://schemas.microsoft.com/office/drawing/2014/main" id="{51AB0B78-B778-B55C-449B-BB59F13722AA}"/>
              </a:ext>
            </a:extLst>
          </p:cNvPr>
          <p:cNvSpPr>
            <a:spLocks noChangeArrowheads="1"/>
          </p:cNvSpPr>
          <p:nvPr/>
        </p:nvSpPr>
        <p:spPr bwMode="auto">
          <a:xfrm>
            <a:off x="5964947" y="4931078"/>
            <a:ext cx="457968" cy="45652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90" name="Straight Arrow Connector 89">
            <a:extLst>
              <a:ext uri="{FF2B5EF4-FFF2-40B4-BE49-F238E27FC236}">
                <a16:creationId xmlns:a16="http://schemas.microsoft.com/office/drawing/2014/main" id="{59B737E9-4E01-B7F0-4931-8453E5738F3D}"/>
              </a:ext>
            </a:extLst>
          </p:cNvPr>
          <p:cNvCxnSpPr>
            <a:cxnSpLocks noChangeShapeType="1"/>
            <a:stCxn id="87" idx="7"/>
            <a:endCxn id="88" idx="2"/>
          </p:cNvCxnSpPr>
          <p:nvPr/>
        </p:nvCxnSpPr>
        <p:spPr bwMode="auto">
          <a:xfrm flipV="1">
            <a:off x="5506979" y="3983459"/>
            <a:ext cx="457968"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1" name="Straight Arrow Connector 90">
            <a:extLst>
              <a:ext uri="{FF2B5EF4-FFF2-40B4-BE49-F238E27FC236}">
                <a16:creationId xmlns:a16="http://schemas.microsoft.com/office/drawing/2014/main" id="{590296F2-1089-0894-CB34-4F0E223319B8}"/>
              </a:ext>
            </a:extLst>
          </p:cNvPr>
          <p:cNvCxnSpPr>
            <a:cxnSpLocks noChangeShapeType="1"/>
            <a:stCxn id="89" idx="0"/>
            <a:endCxn id="88" idx="4"/>
          </p:cNvCxnSpPr>
          <p:nvPr/>
        </p:nvCxnSpPr>
        <p:spPr bwMode="auto">
          <a:xfrm flipV="1">
            <a:off x="6193931" y="4212443"/>
            <a:ext cx="0" cy="71863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2" name="TextBox 91">
            <a:extLst>
              <a:ext uri="{FF2B5EF4-FFF2-40B4-BE49-F238E27FC236}">
                <a16:creationId xmlns:a16="http://schemas.microsoft.com/office/drawing/2014/main" id="{7FF64814-C586-919A-A8DC-7AF40C71A304}"/>
              </a:ext>
            </a:extLst>
          </p:cNvPr>
          <p:cNvSpPr txBox="1">
            <a:spLocks noChangeArrowheads="1"/>
          </p:cNvSpPr>
          <p:nvPr/>
        </p:nvSpPr>
        <p:spPr bwMode="auto">
          <a:xfrm>
            <a:off x="5050451" y="3754475"/>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93" name="Oval 92">
            <a:extLst>
              <a:ext uri="{FF2B5EF4-FFF2-40B4-BE49-F238E27FC236}">
                <a16:creationId xmlns:a16="http://schemas.microsoft.com/office/drawing/2014/main" id="{0F90FCA1-8BFE-6C6C-2D22-A4A91AE698BB}"/>
              </a:ext>
            </a:extLst>
          </p:cNvPr>
          <p:cNvSpPr>
            <a:spLocks noChangeArrowheads="1"/>
          </p:cNvSpPr>
          <p:nvPr/>
        </p:nvSpPr>
        <p:spPr bwMode="auto">
          <a:xfrm>
            <a:off x="6814636" y="4212444"/>
            <a:ext cx="456528" cy="456527"/>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94" name="Straight Arrow Connector 93">
            <a:extLst>
              <a:ext uri="{FF2B5EF4-FFF2-40B4-BE49-F238E27FC236}">
                <a16:creationId xmlns:a16="http://schemas.microsoft.com/office/drawing/2014/main" id="{018101F1-FFE4-E78F-010D-CF1FB5894BCE}"/>
              </a:ext>
            </a:extLst>
          </p:cNvPr>
          <p:cNvCxnSpPr>
            <a:cxnSpLocks noChangeShapeType="1"/>
          </p:cNvCxnSpPr>
          <p:nvPr/>
        </p:nvCxnSpPr>
        <p:spPr bwMode="auto">
          <a:xfrm>
            <a:off x="6356668" y="4147636"/>
            <a:ext cx="459409"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5" name="Straight Arrow Connector 94">
            <a:extLst>
              <a:ext uri="{FF2B5EF4-FFF2-40B4-BE49-F238E27FC236}">
                <a16:creationId xmlns:a16="http://schemas.microsoft.com/office/drawing/2014/main" id="{9E7CA35E-03D2-1385-03A0-D755CD96D3AC}"/>
              </a:ext>
            </a:extLst>
          </p:cNvPr>
          <p:cNvCxnSpPr>
            <a:cxnSpLocks noChangeShapeType="1"/>
            <a:stCxn id="93" idx="4"/>
            <a:endCxn id="89" idx="6"/>
          </p:cNvCxnSpPr>
          <p:nvPr/>
        </p:nvCxnSpPr>
        <p:spPr bwMode="auto">
          <a:xfrm flipH="1">
            <a:off x="6422915" y="4668971"/>
            <a:ext cx="620706" cy="49109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6" name="TextBox 95">
            <a:extLst>
              <a:ext uri="{FF2B5EF4-FFF2-40B4-BE49-F238E27FC236}">
                <a16:creationId xmlns:a16="http://schemas.microsoft.com/office/drawing/2014/main" id="{AF129663-C011-5A05-A35A-13C24910E310}"/>
              </a:ext>
            </a:extLst>
          </p:cNvPr>
          <p:cNvSpPr txBox="1">
            <a:spLocks noChangeArrowheads="1"/>
          </p:cNvSpPr>
          <p:nvPr/>
        </p:nvSpPr>
        <p:spPr bwMode="auto">
          <a:xfrm>
            <a:off x="7010497" y="3885528"/>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97" name="TextBox 96">
            <a:extLst>
              <a:ext uri="{FF2B5EF4-FFF2-40B4-BE49-F238E27FC236}">
                <a16:creationId xmlns:a16="http://schemas.microsoft.com/office/drawing/2014/main" id="{37FA0668-3B23-0A4E-956B-D6214C90F1C7}"/>
              </a:ext>
            </a:extLst>
          </p:cNvPr>
          <p:cNvSpPr txBox="1">
            <a:spLocks noChangeArrowheads="1"/>
          </p:cNvSpPr>
          <p:nvPr/>
        </p:nvSpPr>
        <p:spPr bwMode="auto">
          <a:xfrm>
            <a:off x="6487722" y="5257993"/>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98" name="TextBox 97">
            <a:extLst>
              <a:ext uri="{FF2B5EF4-FFF2-40B4-BE49-F238E27FC236}">
                <a16:creationId xmlns:a16="http://schemas.microsoft.com/office/drawing/2014/main" id="{F9914FE4-5849-D54F-3D81-7FD077DE9D28}"/>
              </a:ext>
            </a:extLst>
          </p:cNvPr>
          <p:cNvSpPr txBox="1">
            <a:spLocks noChangeArrowheads="1"/>
          </p:cNvSpPr>
          <p:nvPr/>
        </p:nvSpPr>
        <p:spPr bwMode="auto">
          <a:xfrm>
            <a:off x="6487722" y="3493807"/>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cxnSp>
        <p:nvCxnSpPr>
          <p:cNvPr id="99" name="Straight Arrow Connector 98">
            <a:extLst>
              <a:ext uri="{FF2B5EF4-FFF2-40B4-BE49-F238E27FC236}">
                <a16:creationId xmlns:a16="http://schemas.microsoft.com/office/drawing/2014/main" id="{4E3403D8-3254-D9A5-59D6-BA60795B27C6}"/>
              </a:ext>
            </a:extLst>
          </p:cNvPr>
          <p:cNvCxnSpPr>
            <a:cxnSpLocks noChangeShapeType="1"/>
            <a:stCxn id="89" idx="1"/>
            <a:endCxn id="87" idx="5"/>
          </p:cNvCxnSpPr>
          <p:nvPr/>
        </p:nvCxnSpPr>
        <p:spPr bwMode="auto">
          <a:xfrm flipH="1" flipV="1">
            <a:off x="5506978" y="4602724"/>
            <a:ext cx="525656" cy="39460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0" name="TextBox 99">
            <a:extLst>
              <a:ext uri="{FF2B5EF4-FFF2-40B4-BE49-F238E27FC236}">
                <a16:creationId xmlns:a16="http://schemas.microsoft.com/office/drawing/2014/main" id="{DE24F2B7-B935-11B8-C3AC-55ED92ACE30D}"/>
              </a:ext>
            </a:extLst>
          </p:cNvPr>
          <p:cNvSpPr txBox="1">
            <a:spLocks noChangeArrowheads="1"/>
          </p:cNvSpPr>
          <p:nvPr/>
        </p:nvSpPr>
        <p:spPr bwMode="auto">
          <a:xfrm>
            <a:off x="4854591" y="4604165"/>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101" name="TextBox 100">
            <a:extLst>
              <a:ext uri="{FF2B5EF4-FFF2-40B4-BE49-F238E27FC236}">
                <a16:creationId xmlns:a16="http://schemas.microsoft.com/office/drawing/2014/main" id="{077E42A0-DEBD-99C0-4B5B-3861F497B531}"/>
              </a:ext>
            </a:extLst>
          </p:cNvPr>
          <p:cNvSpPr txBox="1">
            <a:spLocks noChangeArrowheads="1"/>
          </p:cNvSpPr>
          <p:nvPr/>
        </p:nvSpPr>
        <p:spPr bwMode="auto">
          <a:xfrm>
            <a:off x="5769086" y="3429002"/>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102" name="TextBox 101">
            <a:extLst>
              <a:ext uri="{FF2B5EF4-FFF2-40B4-BE49-F238E27FC236}">
                <a16:creationId xmlns:a16="http://schemas.microsoft.com/office/drawing/2014/main" id="{77D24198-F968-30D0-841D-DA5175843F62}"/>
              </a:ext>
            </a:extLst>
          </p:cNvPr>
          <p:cNvSpPr txBox="1">
            <a:spLocks noChangeArrowheads="1"/>
          </p:cNvSpPr>
          <p:nvPr/>
        </p:nvSpPr>
        <p:spPr bwMode="auto">
          <a:xfrm>
            <a:off x="7206357" y="4277250"/>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103" name="TextBox 102">
            <a:extLst>
              <a:ext uri="{FF2B5EF4-FFF2-40B4-BE49-F238E27FC236}">
                <a16:creationId xmlns:a16="http://schemas.microsoft.com/office/drawing/2014/main" id="{B1A043D2-CDD1-97CE-52F5-D9FD55CAB1D8}"/>
              </a:ext>
            </a:extLst>
          </p:cNvPr>
          <p:cNvSpPr txBox="1">
            <a:spLocks noChangeArrowheads="1"/>
          </p:cNvSpPr>
          <p:nvPr/>
        </p:nvSpPr>
        <p:spPr bwMode="auto">
          <a:xfrm>
            <a:off x="5638033" y="5257994"/>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cxnSp>
        <p:nvCxnSpPr>
          <p:cNvPr id="104" name="Straight Arrow Connector 103">
            <a:extLst>
              <a:ext uri="{FF2B5EF4-FFF2-40B4-BE49-F238E27FC236}">
                <a16:creationId xmlns:a16="http://schemas.microsoft.com/office/drawing/2014/main" id="{5278F61B-699B-ECFF-5EF0-C74497BB8416}"/>
              </a:ext>
            </a:extLst>
          </p:cNvPr>
          <p:cNvCxnSpPr>
            <a:cxnSpLocks noChangeShapeType="1"/>
          </p:cNvCxnSpPr>
          <p:nvPr/>
        </p:nvCxnSpPr>
        <p:spPr bwMode="auto">
          <a:xfrm flipH="1" flipV="1">
            <a:off x="6422915" y="3950336"/>
            <a:ext cx="457968" cy="29667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5" name="TextBox 104">
            <a:extLst>
              <a:ext uri="{FF2B5EF4-FFF2-40B4-BE49-F238E27FC236}">
                <a16:creationId xmlns:a16="http://schemas.microsoft.com/office/drawing/2014/main" id="{4FCE2C68-A974-A533-6F60-8100254A5E5D}"/>
              </a:ext>
            </a:extLst>
          </p:cNvPr>
          <p:cNvSpPr txBox="1">
            <a:spLocks noChangeArrowheads="1"/>
          </p:cNvSpPr>
          <p:nvPr/>
        </p:nvSpPr>
        <p:spPr bwMode="auto">
          <a:xfrm>
            <a:off x="5508419" y="3820723"/>
            <a:ext cx="284425"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1</a:t>
            </a:r>
          </a:p>
        </p:txBody>
      </p:sp>
      <p:sp>
        <p:nvSpPr>
          <p:cNvPr id="106" name="TextBox 105">
            <a:extLst>
              <a:ext uri="{FF2B5EF4-FFF2-40B4-BE49-F238E27FC236}">
                <a16:creationId xmlns:a16="http://schemas.microsoft.com/office/drawing/2014/main" id="{4EC84E1B-76D3-8AF6-9985-4165F8B6B262}"/>
              </a:ext>
            </a:extLst>
          </p:cNvPr>
          <p:cNvSpPr txBox="1">
            <a:spLocks noChangeArrowheads="1"/>
          </p:cNvSpPr>
          <p:nvPr/>
        </p:nvSpPr>
        <p:spPr bwMode="auto">
          <a:xfrm>
            <a:off x="5769086" y="4343497"/>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107" name="TextBox 106">
            <a:extLst>
              <a:ext uri="{FF2B5EF4-FFF2-40B4-BE49-F238E27FC236}">
                <a16:creationId xmlns:a16="http://schemas.microsoft.com/office/drawing/2014/main" id="{0B1ABC15-C9A5-97BD-EA9A-2BA7123F2A6B}"/>
              </a:ext>
            </a:extLst>
          </p:cNvPr>
          <p:cNvSpPr txBox="1">
            <a:spLocks noChangeArrowheads="1"/>
          </p:cNvSpPr>
          <p:nvPr/>
        </p:nvSpPr>
        <p:spPr bwMode="auto">
          <a:xfrm>
            <a:off x="6553969" y="3754476"/>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108" name="TextBox 107">
            <a:extLst>
              <a:ext uri="{FF2B5EF4-FFF2-40B4-BE49-F238E27FC236}">
                <a16:creationId xmlns:a16="http://schemas.microsoft.com/office/drawing/2014/main" id="{306E06FD-B26D-5FD1-C4C6-3F62152EF0ED}"/>
              </a:ext>
            </a:extLst>
          </p:cNvPr>
          <p:cNvSpPr txBox="1">
            <a:spLocks noChangeArrowheads="1"/>
          </p:cNvSpPr>
          <p:nvPr/>
        </p:nvSpPr>
        <p:spPr bwMode="auto">
          <a:xfrm>
            <a:off x="6356668" y="4212444"/>
            <a:ext cx="284425"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1</a:t>
            </a:r>
          </a:p>
        </p:txBody>
      </p:sp>
      <p:sp>
        <p:nvSpPr>
          <p:cNvPr id="109" name="TextBox 108">
            <a:extLst>
              <a:ext uri="{FF2B5EF4-FFF2-40B4-BE49-F238E27FC236}">
                <a16:creationId xmlns:a16="http://schemas.microsoft.com/office/drawing/2014/main" id="{CC56F5DF-2EA3-9F3F-D1CB-BD6EE82F279A}"/>
              </a:ext>
            </a:extLst>
          </p:cNvPr>
          <p:cNvSpPr txBox="1">
            <a:spLocks noChangeArrowheads="1"/>
          </p:cNvSpPr>
          <p:nvPr/>
        </p:nvSpPr>
        <p:spPr bwMode="auto">
          <a:xfrm>
            <a:off x="6749830" y="4735218"/>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110" name="TextBox 109">
            <a:extLst>
              <a:ext uri="{FF2B5EF4-FFF2-40B4-BE49-F238E27FC236}">
                <a16:creationId xmlns:a16="http://schemas.microsoft.com/office/drawing/2014/main" id="{5147DA64-06C0-6042-90DE-F189AD04A247}"/>
              </a:ext>
            </a:extLst>
          </p:cNvPr>
          <p:cNvSpPr txBox="1">
            <a:spLocks noChangeArrowheads="1"/>
          </p:cNvSpPr>
          <p:nvPr/>
        </p:nvSpPr>
        <p:spPr bwMode="auto">
          <a:xfrm>
            <a:off x="5312559" y="4735218"/>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111" name="Oval 110">
            <a:extLst>
              <a:ext uri="{FF2B5EF4-FFF2-40B4-BE49-F238E27FC236}">
                <a16:creationId xmlns:a16="http://schemas.microsoft.com/office/drawing/2014/main" id="{9A38E640-EF60-3049-8E97-8277732CDB80}"/>
              </a:ext>
            </a:extLst>
          </p:cNvPr>
          <p:cNvSpPr>
            <a:spLocks noChangeArrowheads="1"/>
          </p:cNvSpPr>
          <p:nvPr/>
        </p:nvSpPr>
        <p:spPr bwMode="auto">
          <a:xfrm>
            <a:off x="7989800" y="4277250"/>
            <a:ext cx="45796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112" name="Oval 111">
            <a:extLst>
              <a:ext uri="{FF2B5EF4-FFF2-40B4-BE49-F238E27FC236}">
                <a16:creationId xmlns:a16="http://schemas.microsoft.com/office/drawing/2014/main" id="{D51CB15E-A3E3-B4A3-AA30-8CC3A2F76659}"/>
              </a:ext>
            </a:extLst>
          </p:cNvPr>
          <p:cNvSpPr>
            <a:spLocks noChangeArrowheads="1"/>
          </p:cNvSpPr>
          <p:nvPr/>
        </p:nvSpPr>
        <p:spPr bwMode="auto">
          <a:xfrm>
            <a:off x="8839489" y="3820723"/>
            <a:ext cx="457968" cy="456527"/>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1633">
              <a:solidFill>
                <a:schemeClr val="tx1"/>
              </a:solidFill>
            </a:endParaRPr>
          </a:p>
        </p:txBody>
      </p:sp>
      <p:sp>
        <p:nvSpPr>
          <p:cNvPr id="113" name="Oval 112">
            <a:extLst>
              <a:ext uri="{FF2B5EF4-FFF2-40B4-BE49-F238E27FC236}">
                <a16:creationId xmlns:a16="http://schemas.microsoft.com/office/drawing/2014/main" id="{6A0161BB-D1F9-4CC5-5EA7-F8FF866EBEA3}"/>
              </a:ext>
            </a:extLst>
          </p:cNvPr>
          <p:cNvSpPr>
            <a:spLocks noChangeArrowheads="1"/>
          </p:cNvSpPr>
          <p:nvPr/>
        </p:nvSpPr>
        <p:spPr bwMode="auto">
          <a:xfrm>
            <a:off x="8839489" y="4995886"/>
            <a:ext cx="45796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114" name="Straight Arrow Connector 113">
            <a:extLst>
              <a:ext uri="{FF2B5EF4-FFF2-40B4-BE49-F238E27FC236}">
                <a16:creationId xmlns:a16="http://schemas.microsoft.com/office/drawing/2014/main" id="{0F24B21C-3DF8-6F05-A125-3CFCFE794ED0}"/>
              </a:ext>
            </a:extLst>
          </p:cNvPr>
          <p:cNvCxnSpPr>
            <a:cxnSpLocks noChangeShapeType="1"/>
            <a:stCxn id="111" idx="7"/>
            <a:endCxn id="112" idx="2"/>
          </p:cNvCxnSpPr>
          <p:nvPr/>
        </p:nvCxnSpPr>
        <p:spPr bwMode="auto">
          <a:xfrm flipV="1">
            <a:off x="8380081" y="4048266"/>
            <a:ext cx="459408" cy="29667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5" name="Straight Arrow Connector 114">
            <a:extLst>
              <a:ext uri="{FF2B5EF4-FFF2-40B4-BE49-F238E27FC236}">
                <a16:creationId xmlns:a16="http://schemas.microsoft.com/office/drawing/2014/main" id="{8BCC65E4-F9A3-607B-B86B-06F82800E6C8}"/>
              </a:ext>
            </a:extLst>
          </p:cNvPr>
          <p:cNvCxnSpPr>
            <a:cxnSpLocks noChangeShapeType="1"/>
            <a:stCxn id="113" idx="0"/>
            <a:endCxn id="112" idx="4"/>
          </p:cNvCxnSpPr>
          <p:nvPr/>
        </p:nvCxnSpPr>
        <p:spPr bwMode="auto">
          <a:xfrm flipV="1">
            <a:off x="9068473" y="4277250"/>
            <a:ext cx="0" cy="7186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16" name="TextBox 115">
            <a:extLst>
              <a:ext uri="{FF2B5EF4-FFF2-40B4-BE49-F238E27FC236}">
                <a16:creationId xmlns:a16="http://schemas.microsoft.com/office/drawing/2014/main" id="{B8A7B8CF-E023-D22C-4A12-82CF1BA251E0}"/>
              </a:ext>
            </a:extLst>
          </p:cNvPr>
          <p:cNvSpPr txBox="1">
            <a:spLocks noChangeArrowheads="1"/>
          </p:cNvSpPr>
          <p:nvPr/>
        </p:nvSpPr>
        <p:spPr bwMode="auto">
          <a:xfrm>
            <a:off x="7989800" y="3820722"/>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117" name="Oval 116">
            <a:extLst>
              <a:ext uri="{FF2B5EF4-FFF2-40B4-BE49-F238E27FC236}">
                <a16:creationId xmlns:a16="http://schemas.microsoft.com/office/drawing/2014/main" id="{BFA8B547-1601-8FCB-BBAA-A49749EAA1AE}"/>
              </a:ext>
            </a:extLst>
          </p:cNvPr>
          <p:cNvSpPr>
            <a:spLocks noChangeArrowheads="1"/>
          </p:cNvSpPr>
          <p:nvPr/>
        </p:nvSpPr>
        <p:spPr bwMode="auto">
          <a:xfrm>
            <a:off x="9689178" y="4277250"/>
            <a:ext cx="45652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118" name="Straight Arrow Connector 117">
            <a:extLst>
              <a:ext uri="{FF2B5EF4-FFF2-40B4-BE49-F238E27FC236}">
                <a16:creationId xmlns:a16="http://schemas.microsoft.com/office/drawing/2014/main" id="{6326E8F3-38CA-584B-2A29-CE8734F1ACF7}"/>
              </a:ext>
            </a:extLst>
          </p:cNvPr>
          <p:cNvCxnSpPr>
            <a:cxnSpLocks noChangeShapeType="1"/>
          </p:cNvCxnSpPr>
          <p:nvPr/>
        </p:nvCxnSpPr>
        <p:spPr bwMode="auto">
          <a:xfrm>
            <a:off x="9231210" y="4212443"/>
            <a:ext cx="459409"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9" name="Straight Arrow Connector 118">
            <a:extLst>
              <a:ext uri="{FF2B5EF4-FFF2-40B4-BE49-F238E27FC236}">
                <a16:creationId xmlns:a16="http://schemas.microsoft.com/office/drawing/2014/main" id="{5936C055-88E0-20FF-032C-77D19E33790C}"/>
              </a:ext>
            </a:extLst>
          </p:cNvPr>
          <p:cNvCxnSpPr>
            <a:cxnSpLocks noChangeShapeType="1"/>
            <a:stCxn id="117" idx="4"/>
            <a:endCxn id="113" idx="6"/>
          </p:cNvCxnSpPr>
          <p:nvPr/>
        </p:nvCxnSpPr>
        <p:spPr bwMode="auto">
          <a:xfrm flipH="1">
            <a:off x="9297457" y="4735218"/>
            <a:ext cx="620706" cy="48965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0" name="TextBox 119">
            <a:extLst>
              <a:ext uri="{FF2B5EF4-FFF2-40B4-BE49-F238E27FC236}">
                <a16:creationId xmlns:a16="http://schemas.microsoft.com/office/drawing/2014/main" id="{85A0809B-AD3A-073F-BBF8-99F8D8731986}"/>
              </a:ext>
            </a:extLst>
          </p:cNvPr>
          <p:cNvSpPr txBox="1">
            <a:spLocks noChangeArrowheads="1"/>
          </p:cNvSpPr>
          <p:nvPr/>
        </p:nvSpPr>
        <p:spPr bwMode="auto">
          <a:xfrm>
            <a:off x="9885039" y="3950335"/>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121" name="TextBox 120">
            <a:extLst>
              <a:ext uri="{FF2B5EF4-FFF2-40B4-BE49-F238E27FC236}">
                <a16:creationId xmlns:a16="http://schemas.microsoft.com/office/drawing/2014/main" id="{85CC0DA0-F43A-CE5C-42AC-79DD4A32D148}"/>
              </a:ext>
            </a:extLst>
          </p:cNvPr>
          <p:cNvSpPr txBox="1">
            <a:spLocks noChangeArrowheads="1"/>
          </p:cNvSpPr>
          <p:nvPr/>
        </p:nvSpPr>
        <p:spPr bwMode="auto">
          <a:xfrm>
            <a:off x="9362264" y="5322799"/>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122" name="TextBox 121">
            <a:extLst>
              <a:ext uri="{FF2B5EF4-FFF2-40B4-BE49-F238E27FC236}">
                <a16:creationId xmlns:a16="http://schemas.microsoft.com/office/drawing/2014/main" id="{465B28B1-68F7-1B93-6B03-05EC94E64827}"/>
              </a:ext>
            </a:extLst>
          </p:cNvPr>
          <p:cNvSpPr txBox="1">
            <a:spLocks noChangeArrowheads="1"/>
          </p:cNvSpPr>
          <p:nvPr/>
        </p:nvSpPr>
        <p:spPr bwMode="auto">
          <a:xfrm>
            <a:off x="9231210" y="3429001"/>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cxnSp>
        <p:nvCxnSpPr>
          <p:cNvPr id="123" name="Straight Arrow Connector 122">
            <a:extLst>
              <a:ext uri="{FF2B5EF4-FFF2-40B4-BE49-F238E27FC236}">
                <a16:creationId xmlns:a16="http://schemas.microsoft.com/office/drawing/2014/main" id="{3E074830-37FF-2287-E88B-0FDF5E2450E6}"/>
              </a:ext>
            </a:extLst>
          </p:cNvPr>
          <p:cNvCxnSpPr>
            <a:cxnSpLocks noChangeShapeType="1"/>
            <a:stCxn id="113" idx="1"/>
            <a:endCxn id="111" idx="5"/>
          </p:cNvCxnSpPr>
          <p:nvPr/>
        </p:nvCxnSpPr>
        <p:spPr bwMode="auto">
          <a:xfrm flipH="1" flipV="1">
            <a:off x="8380081" y="4667531"/>
            <a:ext cx="527095" cy="39604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4" name="TextBox 123">
            <a:extLst>
              <a:ext uri="{FF2B5EF4-FFF2-40B4-BE49-F238E27FC236}">
                <a16:creationId xmlns:a16="http://schemas.microsoft.com/office/drawing/2014/main" id="{0E05AD0D-87CD-BD74-38BC-16D22914462D}"/>
              </a:ext>
            </a:extLst>
          </p:cNvPr>
          <p:cNvSpPr txBox="1">
            <a:spLocks noChangeArrowheads="1"/>
          </p:cNvSpPr>
          <p:nvPr/>
        </p:nvSpPr>
        <p:spPr bwMode="auto">
          <a:xfrm>
            <a:off x="8512575" y="3429002"/>
            <a:ext cx="576171"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1.74</a:t>
            </a:r>
          </a:p>
        </p:txBody>
      </p:sp>
      <p:sp>
        <p:nvSpPr>
          <p:cNvPr id="125" name="TextBox 124">
            <a:extLst>
              <a:ext uri="{FF2B5EF4-FFF2-40B4-BE49-F238E27FC236}">
                <a16:creationId xmlns:a16="http://schemas.microsoft.com/office/drawing/2014/main" id="{B156B588-E1C3-6026-A2FA-119DFB6CC565}"/>
              </a:ext>
            </a:extLst>
          </p:cNvPr>
          <p:cNvSpPr txBox="1">
            <a:spLocks noChangeArrowheads="1"/>
          </p:cNvSpPr>
          <p:nvPr/>
        </p:nvSpPr>
        <p:spPr bwMode="auto">
          <a:xfrm>
            <a:off x="10102502" y="4277250"/>
            <a:ext cx="576171"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0.89</a:t>
            </a:r>
          </a:p>
        </p:txBody>
      </p:sp>
      <p:sp>
        <p:nvSpPr>
          <p:cNvPr id="126" name="TextBox 125">
            <a:extLst>
              <a:ext uri="{FF2B5EF4-FFF2-40B4-BE49-F238E27FC236}">
                <a16:creationId xmlns:a16="http://schemas.microsoft.com/office/drawing/2014/main" id="{35658D1C-D121-59BF-B5B7-BC9C79D60B1D}"/>
              </a:ext>
            </a:extLst>
          </p:cNvPr>
          <p:cNvSpPr txBox="1">
            <a:spLocks noChangeArrowheads="1"/>
          </p:cNvSpPr>
          <p:nvPr/>
        </p:nvSpPr>
        <p:spPr bwMode="auto">
          <a:xfrm>
            <a:off x="8447768" y="5322800"/>
            <a:ext cx="576171"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0.46</a:t>
            </a:r>
          </a:p>
        </p:txBody>
      </p:sp>
      <p:cxnSp>
        <p:nvCxnSpPr>
          <p:cNvPr id="127" name="Straight Arrow Connector 126">
            <a:extLst>
              <a:ext uri="{FF2B5EF4-FFF2-40B4-BE49-F238E27FC236}">
                <a16:creationId xmlns:a16="http://schemas.microsoft.com/office/drawing/2014/main" id="{20DE3D5E-60C8-10C7-ECBD-B98CCE865C5B}"/>
              </a:ext>
            </a:extLst>
          </p:cNvPr>
          <p:cNvCxnSpPr>
            <a:cxnSpLocks noChangeShapeType="1"/>
          </p:cNvCxnSpPr>
          <p:nvPr/>
        </p:nvCxnSpPr>
        <p:spPr bwMode="auto">
          <a:xfrm flipH="1" flipV="1">
            <a:off x="9297457" y="4016583"/>
            <a:ext cx="457968"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8" name="TextBox 127">
            <a:extLst>
              <a:ext uri="{FF2B5EF4-FFF2-40B4-BE49-F238E27FC236}">
                <a16:creationId xmlns:a16="http://schemas.microsoft.com/office/drawing/2014/main" id="{B768547B-C262-F2D1-E96A-4A02F340C0A2}"/>
              </a:ext>
            </a:extLst>
          </p:cNvPr>
          <p:cNvSpPr txBox="1">
            <a:spLocks noChangeArrowheads="1"/>
          </p:cNvSpPr>
          <p:nvPr/>
        </p:nvSpPr>
        <p:spPr bwMode="auto">
          <a:xfrm>
            <a:off x="8382961" y="3885529"/>
            <a:ext cx="284425"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1</a:t>
            </a:r>
          </a:p>
        </p:txBody>
      </p:sp>
      <p:sp>
        <p:nvSpPr>
          <p:cNvPr id="129" name="TextBox 128">
            <a:extLst>
              <a:ext uri="{FF2B5EF4-FFF2-40B4-BE49-F238E27FC236}">
                <a16:creationId xmlns:a16="http://schemas.microsoft.com/office/drawing/2014/main" id="{B72B3EB8-75AC-1A69-5BA8-446B3047D21E}"/>
              </a:ext>
            </a:extLst>
          </p:cNvPr>
          <p:cNvSpPr txBox="1">
            <a:spLocks noChangeArrowheads="1"/>
          </p:cNvSpPr>
          <p:nvPr/>
        </p:nvSpPr>
        <p:spPr bwMode="auto">
          <a:xfrm>
            <a:off x="8643628" y="4408304"/>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130" name="TextBox 129">
            <a:extLst>
              <a:ext uri="{FF2B5EF4-FFF2-40B4-BE49-F238E27FC236}">
                <a16:creationId xmlns:a16="http://schemas.microsoft.com/office/drawing/2014/main" id="{97A23043-FEA3-C953-4D4A-1E04553E8FFE}"/>
              </a:ext>
            </a:extLst>
          </p:cNvPr>
          <p:cNvSpPr txBox="1">
            <a:spLocks noChangeArrowheads="1"/>
          </p:cNvSpPr>
          <p:nvPr/>
        </p:nvSpPr>
        <p:spPr bwMode="auto">
          <a:xfrm>
            <a:off x="9427070" y="3820723"/>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131" name="TextBox 130">
            <a:extLst>
              <a:ext uri="{FF2B5EF4-FFF2-40B4-BE49-F238E27FC236}">
                <a16:creationId xmlns:a16="http://schemas.microsoft.com/office/drawing/2014/main" id="{F789AA66-092A-1324-ED8B-FFCD5A79F60D}"/>
              </a:ext>
            </a:extLst>
          </p:cNvPr>
          <p:cNvSpPr txBox="1">
            <a:spLocks noChangeArrowheads="1"/>
          </p:cNvSpPr>
          <p:nvPr/>
        </p:nvSpPr>
        <p:spPr bwMode="auto">
          <a:xfrm>
            <a:off x="9231209" y="4277250"/>
            <a:ext cx="284425"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1</a:t>
            </a:r>
          </a:p>
        </p:txBody>
      </p:sp>
      <p:sp>
        <p:nvSpPr>
          <p:cNvPr id="132" name="TextBox 131">
            <a:extLst>
              <a:ext uri="{FF2B5EF4-FFF2-40B4-BE49-F238E27FC236}">
                <a16:creationId xmlns:a16="http://schemas.microsoft.com/office/drawing/2014/main" id="{DCBA6FC1-4A90-F463-ADC1-519944C1D1D7}"/>
              </a:ext>
            </a:extLst>
          </p:cNvPr>
          <p:cNvSpPr txBox="1">
            <a:spLocks noChangeArrowheads="1"/>
          </p:cNvSpPr>
          <p:nvPr/>
        </p:nvSpPr>
        <p:spPr bwMode="auto">
          <a:xfrm>
            <a:off x="9622931" y="4800025"/>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133" name="TextBox 132">
            <a:extLst>
              <a:ext uri="{FF2B5EF4-FFF2-40B4-BE49-F238E27FC236}">
                <a16:creationId xmlns:a16="http://schemas.microsoft.com/office/drawing/2014/main" id="{6597DCBA-9E01-95DF-2E78-FCAB7D369755}"/>
              </a:ext>
            </a:extLst>
          </p:cNvPr>
          <p:cNvSpPr txBox="1">
            <a:spLocks noChangeArrowheads="1"/>
          </p:cNvSpPr>
          <p:nvPr/>
        </p:nvSpPr>
        <p:spPr bwMode="auto">
          <a:xfrm>
            <a:off x="8187101" y="4800025"/>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0.5</a:t>
            </a:r>
          </a:p>
        </p:txBody>
      </p:sp>
      <p:sp>
        <p:nvSpPr>
          <p:cNvPr id="134" name="TextBox 133">
            <a:extLst>
              <a:ext uri="{FF2B5EF4-FFF2-40B4-BE49-F238E27FC236}">
                <a16:creationId xmlns:a16="http://schemas.microsoft.com/office/drawing/2014/main" id="{E041B14C-54BB-E4E0-3A1E-0728318594B4}"/>
              </a:ext>
            </a:extLst>
          </p:cNvPr>
          <p:cNvSpPr txBox="1">
            <a:spLocks noChangeArrowheads="1"/>
          </p:cNvSpPr>
          <p:nvPr/>
        </p:nvSpPr>
        <p:spPr bwMode="auto">
          <a:xfrm>
            <a:off x="7664326" y="4668971"/>
            <a:ext cx="576171"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0.46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3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3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
                                            <p:txEl>
                                              <p:pRg st="0" end="0"/>
                                            </p:txEl>
                                          </p:spTgt>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
                                            <p:txEl>
                                              <p:pRg st="1" end="1"/>
                                            </p:txEl>
                                          </p:spTgt>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
                                            <p:txEl>
                                              <p:pRg st="2" end="2"/>
                                            </p:txEl>
                                          </p:spTgt>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
                                            <p:txEl>
                                              <p:pRg st="3" end="3"/>
                                            </p:txEl>
                                          </p:spTgt>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
                                            <p:txEl>
                                              <p:pRg st="4" end="4"/>
                                            </p:txEl>
                                          </p:spTgt>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
                                            <p:txEl>
                                              <p:pRg st="5" end="5"/>
                                            </p:txEl>
                                          </p:spTgt>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7" grpId="0" animBg="1"/>
      <p:bldP spid="88" grpId="0" animBg="1"/>
      <p:bldP spid="89" grpId="0" animBg="1"/>
      <p:bldP spid="92" grpId="0"/>
      <p:bldP spid="93" grpId="0" animBg="1"/>
      <p:bldP spid="96" grpId="0"/>
      <p:bldP spid="97" grpId="0"/>
      <p:bldP spid="98" grpId="0"/>
      <p:bldP spid="100" grpId="0"/>
      <p:bldP spid="101" grpId="0"/>
      <p:bldP spid="102" grpId="0"/>
      <p:bldP spid="103" grpId="0"/>
      <p:bldP spid="105" grpId="0"/>
      <p:bldP spid="106" grpId="0"/>
      <p:bldP spid="107" grpId="0"/>
      <p:bldP spid="108" grpId="0"/>
      <p:bldP spid="109" grpId="0"/>
      <p:bldP spid="110" grpId="0"/>
      <p:bldP spid="111" grpId="0" animBg="1"/>
      <p:bldP spid="112" grpId="0" animBg="1"/>
      <p:bldP spid="113" grpId="0" animBg="1"/>
      <p:bldP spid="116" grpId="0"/>
      <p:bldP spid="117" grpId="0" animBg="1"/>
      <p:bldP spid="120" grpId="0"/>
      <p:bldP spid="121" grpId="0"/>
      <p:bldP spid="122" grpId="0"/>
      <p:bldP spid="124" grpId="0"/>
      <p:bldP spid="125" grpId="0"/>
      <p:bldP spid="126" grpId="0"/>
      <p:bldP spid="128" grpId="0"/>
      <p:bldP spid="129" grpId="0"/>
      <p:bldP spid="130" grpId="0"/>
      <p:bldP spid="131" grpId="0"/>
      <p:bldP spid="132" grpId="0"/>
      <p:bldP spid="133" grpId="0"/>
      <p:bldP spid="1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8C70EBE-81D6-5678-2F01-63533A149BE1}"/>
              </a:ext>
            </a:extLst>
          </p:cNvPr>
          <p:cNvSpPr>
            <a:spLocks noGrp="1" noChangeArrowheads="1"/>
          </p:cNvSpPr>
          <p:nvPr>
            <p:ph type="title"/>
          </p:nvPr>
        </p:nvSpPr>
        <p:spPr>
          <a:xfrm>
            <a:off x="2175910" y="685512"/>
            <a:ext cx="8141174" cy="691273"/>
          </a:xfrm>
        </p:spPr>
        <p:txBody>
          <a:bodyPr/>
          <a:lstStyle/>
          <a:p>
            <a:r>
              <a:rPr lang="en-US" altLang="en-US" sz="2903"/>
              <a:t>How to use MapReduce for PageRank</a:t>
            </a:r>
          </a:p>
        </p:txBody>
      </p:sp>
      <p:sp>
        <p:nvSpPr>
          <p:cNvPr id="3" name="Content Placeholder 2">
            <a:extLst>
              <a:ext uri="{FF2B5EF4-FFF2-40B4-BE49-F238E27FC236}">
                <a16:creationId xmlns:a16="http://schemas.microsoft.com/office/drawing/2014/main" id="{40BA03D3-EBB0-4250-9516-3B3B64757C18}"/>
              </a:ext>
            </a:extLst>
          </p:cNvPr>
          <p:cNvSpPr>
            <a:spLocks noGrp="1"/>
          </p:cNvSpPr>
          <p:nvPr>
            <p:ph idx="1"/>
          </p:nvPr>
        </p:nvSpPr>
        <p:spPr>
          <a:xfrm>
            <a:off x="1719382" y="1468955"/>
            <a:ext cx="8639467" cy="1176604"/>
          </a:xfrm>
        </p:spPr>
        <p:txBody>
          <a:bodyPr>
            <a:normAutofit fontScale="25000" lnSpcReduction="20000"/>
          </a:bodyPr>
          <a:lstStyle/>
          <a:p>
            <a:pPr>
              <a:defRPr/>
            </a:pPr>
            <a:r>
              <a:rPr lang="en-US" sz="2177" dirty="0">
                <a:ea typeface="ＭＳ Ｐゴシック" charset="0"/>
              </a:rPr>
              <a:t>First need to have a way of representing the graph structure and page rank.</a:t>
            </a:r>
          </a:p>
          <a:p>
            <a:pPr>
              <a:defRPr/>
            </a:pPr>
            <a:r>
              <a:rPr lang="en-US" sz="2177" dirty="0">
                <a:ea typeface="ＭＳ Ｐゴシック" charset="0"/>
              </a:rPr>
              <a:t>We store a page rank and an adjacency list per object</a:t>
            </a:r>
          </a:p>
          <a:p>
            <a:pPr lvl="1">
              <a:defRPr/>
            </a:pPr>
            <a:r>
              <a:rPr lang="en-US" sz="2177" dirty="0">
                <a:ea typeface="ＭＳ Ｐゴシック" charset="0"/>
              </a:rPr>
              <a:t>Lets call this </a:t>
            </a:r>
            <a:r>
              <a:rPr lang="en-US" sz="2177" dirty="0" err="1">
                <a:ea typeface="ＭＳ Ｐゴシック" charset="0"/>
              </a:rPr>
              <a:t>NodeInfo</a:t>
            </a:r>
            <a:endParaRPr lang="en-US" sz="2177" dirty="0">
              <a:ea typeface="ＭＳ Ｐゴシック" charset="0"/>
            </a:endParaRPr>
          </a:p>
          <a:p>
            <a:pPr>
              <a:defRPr/>
            </a:pPr>
            <a:r>
              <a:rPr lang="en-US" sz="2177" dirty="0">
                <a:ea typeface="ＭＳ Ｐゴシック" charset="0"/>
              </a:rPr>
              <a:t>For each object we will store the following in </a:t>
            </a:r>
            <a:r>
              <a:rPr lang="en-US" sz="2177" dirty="0" err="1">
                <a:ea typeface="ＭＳ Ｐゴシック" charset="0"/>
              </a:rPr>
              <a:t>NodeInfo</a:t>
            </a:r>
            <a:endParaRPr lang="en-US" sz="2177" dirty="0">
              <a:ea typeface="ＭＳ Ｐゴシック" charset="0"/>
            </a:endParaRPr>
          </a:p>
          <a:p>
            <a:pPr lvl="1">
              <a:defRPr/>
            </a:pPr>
            <a:r>
              <a:rPr lang="en-US" sz="2177" dirty="0">
                <a:ea typeface="ＭＳ Ｐゴシック" charset="0"/>
              </a:rPr>
              <a:t>&lt;rank value, adjacency list&gt;</a:t>
            </a:r>
          </a:p>
          <a:p>
            <a:pPr lvl="2">
              <a:defRPr/>
            </a:pPr>
            <a:r>
              <a:rPr lang="en-US" sz="2177" dirty="0">
                <a:ea typeface="ＭＳ Ｐゴシック" charset="0"/>
              </a:rPr>
              <a:t>Where the adjacency list stores a list of nodes that are the end of outgoing edges.</a:t>
            </a:r>
          </a:p>
          <a:p>
            <a:pPr>
              <a:defRPr/>
            </a:pPr>
            <a:r>
              <a:rPr lang="en-US" sz="2177" dirty="0">
                <a:ea typeface="ＭＳ Ｐゴシック" charset="0"/>
              </a:rPr>
              <a:t>For example for the graph below we have the following</a:t>
            </a:r>
          </a:p>
          <a:p>
            <a:pPr marL="509455" lvl="1" indent="0">
              <a:buNone/>
              <a:defRPr/>
            </a:pPr>
            <a:r>
              <a:rPr lang="en-US" sz="2177" dirty="0">
                <a:ea typeface="ＭＳ Ｐゴシック" charset="0"/>
              </a:rPr>
              <a:t>	</a:t>
            </a:r>
          </a:p>
        </p:txBody>
      </p:sp>
      <p:sp>
        <p:nvSpPr>
          <p:cNvPr id="62468" name="Oval 3">
            <a:extLst>
              <a:ext uri="{FF2B5EF4-FFF2-40B4-BE49-F238E27FC236}">
                <a16:creationId xmlns:a16="http://schemas.microsoft.com/office/drawing/2014/main" id="{95AFA451-9378-D4B0-8373-C26DA102FDF4}"/>
              </a:ext>
            </a:extLst>
          </p:cNvPr>
          <p:cNvSpPr>
            <a:spLocks noChangeArrowheads="1"/>
          </p:cNvSpPr>
          <p:nvPr/>
        </p:nvSpPr>
        <p:spPr bwMode="auto">
          <a:xfrm>
            <a:off x="7141551" y="5257993"/>
            <a:ext cx="456527"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sp>
        <p:nvSpPr>
          <p:cNvPr id="62469" name="Oval 4">
            <a:extLst>
              <a:ext uri="{FF2B5EF4-FFF2-40B4-BE49-F238E27FC236}">
                <a16:creationId xmlns:a16="http://schemas.microsoft.com/office/drawing/2014/main" id="{7682C8F8-CE6B-4815-264A-9EC8B51A48A4}"/>
              </a:ext>
            </a:extLst>
          </p:cNvPr>
          <p:cNvSpPr>
            <a:spLocks noChangeArrowheads="1"/>
          </p:cNvSpPr>
          <p:nvPr/>
        </p:nvSpPr>
        <p:spPr bwMode="auto">
          <a:xfrm>
            <a:off x="7989800" y="4801465"/>
            <a:ext cx="457968" cy="45652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1633">
              <a:solidFill>
                <a:schemeClr val="tx1"/>
              </a:solidFill>
            </a:endParaRPr>
          </a:p>
        </p:txBody>
      </p:sp>
      <p:sp>
        <p:nvSpPr>
          <p:cNvPr id="62470" name="Oval 5">
            <a:extLst>
              <a:ext uri="{FF2B5EF4-FFF2-40B4-BE49-F238E27FC236}">
                <a16:creationId xmlns:a16="http://schemas.microsoft.com/office/drawing/2014/main" id="{7E618619-9ED9-D03D-7C31-09A8A465AF5E}"/>
              </a:ext>
            </a:extLst>
          </p:cNvPr>
          <p:cNvSpPr>
            <a:spLocks noChangeArrowheads="1"/>
          </p:cNvSpPr>
          <p:nvPr/>
        </p:nvSpPr>
        <p:spPr bwMode="auto">
          <a:xfrm>
            <a:off x="7989800" y="5976628"/>
            <a:ext cx="45796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2471" name="Straight Arrow Connector 6">
            <a:extLst>
              <a:ext uri="{FF2B5EF4-FFF2-40B4-BE49-F238E27FC236}">
                <a16:creationId xmlns:a16="http://schemas.microsoft.com/office/drawing/2014/main" id="{9A20F7CA-EF8F-9FA9-BEEA-25079C714326}"/>
              </a:ext>
            </a:extLst>
          </p:cNvPr>
          <p:cNvCxnSpPr>
            <a:cxnSpLocks noChangeShapeType="1"/>
            <a:stCxn id="62468" idx="7"/>
            <a:endCxn id="62469" idx="2"/>
          </p:cNvCxnSpPr>
          <p:nvPr/>
        </p:nvCxnSpPr>
        <p:spPr bwMode="auto">
          <a:xfrm flipV="1">
            <a:off x="7531832" y="5029009"/>
            <a:ext cx="457968" cy="29667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2472" name="Straight Arrow Connector 7">
            <a:extLst>
              <a:ext uri="{FF2B5EF4-FFF2-40B4-BE49-F238E27FC236}">
                <a16:creationId xmlns:a16="http://schemas.microsoft.com/office/drawing/2014/main" id="{E852E963-B180-DE7E-C918-2A8AD5F14167}"/>
              </a:ext>
            </a:extLst>
          </p:cNvPr>
          <p:cNvCxnSpPr>
            <a:cxnSpLocks noChangeShapeType="1"/>
            <a:stCxn id="62470" idx="0"/>
            <a:endCxn id="62469" idx="4"/>
          </p:cNvCxnSpPr>
          <p:nvPr/>
        </p:nvCxnSpPr>
        <p:spPr bwMode="auto">
          <a:xfrm flipV="1">
            <a:off x="8218784" y="5257993"/>
            <a:ext cx="0" cy="71863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2473" name="TextBox 8">
            <a:extLst>
              <a:ext uri="{FF2B5EF4-FFF2-40B4-BE49-F238E27FC236}">
                <a16:creationId xmlns:a16="http://schemas.microsoft.com/office/drawing/2014/main" id="{13752894-DBE9-BE80-92B3-37ABF3544FCD}"/>
              </a:ext>
            </a:extLst>
          </p:cNvPr>
          <p:cNvSpPr txBox="1">
            <a:spLocks noChangeArrowheads="1"/>
          </p:cNvSpPr>
          <p:nvPr/>
        </p:nvSpPr>
        <p:spPr bwMode="auto">
          <a:xfrm>
            <a:off x="7075304" y="4801464"/>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A</a:t>
            </a:r>
          </a:p>
        </p:txBody>
      </p:sp>
      <p:sp>
        <p:nvSpPr>
          <p:cNvPr id="62474" name="Oval 9">
            <a:extLst>
              <a:ext uri="{FF2B5EF4-FFF2-40B4-BE49-F238E27FC236}">
                <a16:creationId xmlns:a16="http://schemas.microsoft.com/office/drawing/2014/main" id="{845CD93E-AD75-45FE-0708-5D151333E2F3}"/>
              </a:ext>
            </a:extLst>
          </p:cNvPr>
          <p:cNvSpPr>
            <a:spLocks noChangeArrowheads="1"/>
          </p:cNvSpPr>
          <p:nvPr/>
        </p:nvSpPr>
        <p:spPr bwMode="auto">
          <a:xfrm>
            <a:off x="8839489" y="5257993"/>
            <a:ext cx="457968" cy="457968"/>
          </a:xfrm>
          <a:prstGeom prst="ellipse">
            <a:avLst/>
          </a:prstGeom>
          <a:solidFill>
            <a:srgbClr val="00B8FF"/>
          </a:solidFill>
          <a:ln w="9525">
            <a:solidFill>
              <a:schemeClr val="tx1"/>
            </a:solidFill>
            <a:round/>
            <a:headEnd/>
            <a:tailEnd/>
          </a:ln>
        </p:spPr>
        <p:txBody>
          <a:bodyPr lIns="82893" tIns="41446" rIns="82893" bIns="41446"/>
          <a:lstStyle>
            <a:lvl1pPr defTabSz="912813">
              <a:defRPr sz="2400">
                <a:solidFill>
                  <a:schemeClr val="bg1"/>
                </a:solidFill>
                <a:latin typeface="Times New Roman" panose="02020603050405020304" pitchFamily="18" charset="0"/>
                <a:ea typeface="MS PGothic" panose="020B0600070205080204" pitchFamily="34" charset="-128"/>
              </a:defRPr>
            </a:lvl1pPr>
            <a:lvl2pPr marL="742950" indent="-285750" defTabSz="912813">
              <a:defRPr sz="2400">
                <a:solidFill>
                  <a:schemeClr val="bg1"/>
                </a:solidFill>
                <a:latin typeface="Times New Roman" panose="02020603050405020304" pitchFamily="18" charset="0"/>
                <a:ea typeface="MS PGothic" panose="020B0600070205080204" pitchFamily="34" charset="-128"/>
              </a:defRPr>
            </a:lvl2pPr>
            <a:lvl3pPr marL="1143000" indent="-228600" defTabSz="912813">
              <a:defRPr sz="2400">
                <a:solidFill>
                  <a:schemeClr val="bg1"/>
                </a:solidFill>
                <a:latin typeface="Times New Roman" panose="02020603050405020304" pitchFamily="18" charset="0"/>
                <a:ea typeface="MS PGothic" panose="020B0600070205080204" pitchFamily="34" charset="-128"/>
              </a:defRPr>
            </a:lvl3pPr>
            <a:lvl4pPr marL="1600200" indent="-228600" defTabSz="912813">
              <a:defRPr sz="2400">
                <a:solidFill>
                  <a:schemeClr val="bg1"/>
                </a:solidFill>
                <a:latin typeface="Times New Roman" panose="02020603050405020304" pitchFamily="18" charset="0"/>
                <a:ea typeface="MS PGothic" panose="020B0600070205080204" pitchFamily="34" charset="-128"/>
              </a:defRPr>
            </a:lvl4pPr>
            <a:lvl5pPr marL="2057400" indent="-228600" defTabSz="912813">
              <a:defRPr sz="2400">
                <a:solidFill>
                  <a:schemeClr val="bg1"/>
                </a:solidFill>
                <a:latin typeface="Times New Roman" panose="02020603050405020304" pitchFamily="18" charset="0"/>
                <a:ea typeface="MS PGothic" panose="020B0600070205080204" pitchFamily="34" charset="-128"/>
              </a:defRPr>
            </a:lvl5pPr>
            <a:lvl6pPr marL="25146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91281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solidFill>
                <a:schemeClr val="tx1"/>
              </a:solidFill>
            </a:endParaRPr>
          </a:p>
        </p:txBody>
      </p:sp>
      <p:cxnSp>
        <p:nvCxnSpPr>
          <p:cNvPr id="62475" name="Straight Arrow Connector 10">
            <a:extLst>
              <a:ext uri="{FF2B5EF4-FFF2-40B4-BE49-F238E27FC236}">
                <a16:creationId xmlns:a16="http://schemas.microsoft.com/office/drawing/2014/main" id="{18763202-25E8-016E-6967-B266E2BBE862}"/>
              </a:ext>
            </a:extLst>
          </p:cNvPr>
          <p:cNvCxnSpPr>
            <a:cxnSpLocks noChangeShapeType="1"/>
          </p:cNvCxnSpPr>
          <p:nvPr/>
        </p:nvCxnSpPr>
        <p:spPr bwMode="auto">
          <a:xfrm>
            <a:off x="8382962" y="5193186"/>
            <a:ext cx="457968"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2476" name="Straight Arrow Connector 11">
            <a:extLst>
              <a:ext uri="{FF2B5EF4-FFF2-40B4-BE49-F238E27FC236}">
                <a16:creationId xmlns:a16="http://schemas.microsoft.com/office/drawing/2014/main" id="{466B7531-B61D-51C5-EC4C-E980848A71FD}"/>
              </a:ext>
            </a:extLst>
          </p:cNvPr>
          <p:cNvCxnSpPr>
            <a:cxnSpLocks noChangeShapeType="1"/>
            <a:stCxn id="62474" idx="4"/>
            <a:endCxn id="62470" idx="6"/>
          </p:cNvCxnSpPr>
          <p:nvPr/>
        </p:nvCxnSpPr>
        <p:spPr bwMode="auto">
          <a:xfrm flipH="1">
            <a:off x="8447768" y="5715961"/>
            <a:ext cx="620706" cy="48965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2477" name="TextBox 12">
            <a:extLst>
              <a:ext uri="{FF2B5EF4-FFF2-40B4-BE49-F238E27FC236}">
                <a16:creationId xmlns:a16="http://schemas.microsoft.com/office/drawing/2014/main" id="{837E53DB-9E6D-0EA7-E874-2C12DED2BF53}"/>
              </a:ext>
            </a:extLst>
          </p:cNvPr>
          <p:cNvSpPr txBox="1">
            <a:spLocks noChangeArrowheads="1"/>
          </p:cNvSpPr>
          <p:nvPr/>
        </p:nvSpPr>
        <p:spPr bwMode="auto">
          <a:xfrm>
            <a:off x="9035349" y="4931078"/>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C</a:t>
            </a:r>
          </a:p>
        </p:txBody>
      </p:sp>
      <p:sp>
        <p:nvSpPr>
          <p:cNvPr id="62478" name="TextBox 13">
            <a:extLst>
              <a:ext uri="{FF2B5EF4-FFF2-40B4-BE49-F238E27FC236}">
                <a16:creationId xmlns:a16="http://schemas.microsoft.com/office/drawing/2014/main" id="{CED5631A-3EC2-9352-E656-156FC7D6DB21}"/>
              </a:ext>
            </a:extLst>
          </p:cNvPr>
          <p:cNvSpPr txBox="1">
            <a:spLocks noChangeArrowheads="1"/>
          </p:cNvSpPr>
          <p:nvPr/>
        </p:nvSpPr>
        <p:spPr bwMode="auto">
          <a:xfrm>
            <a:off x="8512575" y="6303542"/>
            <a:ext cx="36938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D</a:t>
            </a:r>
          </a:p>
        </p:txBody>
      </p:sp>
      <p:sp>
        <p:nvSpPr>
          <p:cNvPr id="62479" name="TextBox 14">
            <a:extLst>
              <a:ext uri="{FF2B5EF4-FFF2-40B4-BE49-F238E27FC236}">
                <a16:creationId xmlns:a16="http://schemas.microsoft.com/office/drawing/2014/main" id="{4F0A05BD-8532-4C94-3951-B37118FB5A4C}"/>
              </a:ext>
            </a:extLst>
          </p:cNvPr>
          <p:cNvSpPr txBox="1">
            <a:spLocks noChangeArrowheads="1"/>
          </p:cNvSpPr>
          <p:nvPr/>
        </p:nvSpPr>
        <p:spPr bwMode="auto">
          <a:xfrm>
            <a:off x="8382961" y="4408303"/>
            <a:ext cx="353353" cy="41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000000"/>
                </a:solidFill>
              </a:rPr>
              <a:t>B</a:t>
            </a:r>
          </a:p>
        </p:txBody>
      </p:sp>
      <p:cxnSp>
        <p:nvCxnSpPr>
          <p:cNvPr id="62480" name="Straight Arrow Connector 15">
            <a:extLst>
              <a:ext uri="{FF2B5EF4-FFF2-40B4-BE49-F238E27FC236}">
                <a16:creationId xmlns:a16="http://schemas.microsoft.com/office/drawing/2014/main" id="{4BC99B30-87F8-1900-722F-8853DF9E2A96}"/>
              </a:ext>
            </a:extLst>
          </p:cNvPr>
          <p:cNvCxnSpPr>
            <a:cxnSpLocks noChangeShapeType="1"/>
            <a:stCxn id="62470" idx="1"/>
            <a:endCxn id="62468" idx="5"/>
          </p:cNvCxnSpPr>
          <p:nvPr/>
        </p:nvCxnSpPr>
        <p:spPr bwMode="auto">
          <a:xfrm flipH="1" flipV="1">
            <a:off x="7531831" y="5648274"/>
            <a:ext cx="525656" cy="39604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2481" name="TextBox 16">
            <a:extLst>
              <a:ext uri="{FF2B5EF4-FFF2-40B4-BE49-F238E27FC236}">
                <a16:creationId xmlns:a16="http://schemas.microsoft.com/office/drawing/2014/main" id="{70AAE860-89B7-5ECA-F289-44235122F89A}"/>
              </a:ext>
            </a:extLst>
          </p:cNvPr>
          <p:cNvSpPr txBox="1">
            <a:spLocks noChangeArrowheads="1"/>
          </p:cNvSpPr>
          <p:nvPr/>
        </p:nvSpPr>
        <p:spPr bwMode="auto">
          <a:xfrm>
            <a:off x="6649019" y="5322800"/>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2482" name="TextBox 17">
            <a:extLst>
              <a:ext uri="{FF2B5EF4-FFF2-40B4-BE49-F238E27FC236}">
                <a16:creationId xmlns:a16="http://schemas.microsoft.com/office/drawing/2014/main" id="{AA1865CC-A81B-13D1-06D7-85030BF1DE9A}"/>
              </a:ext>
            </a:extLst>
          </p:cNvPr>
          <p:cNvSpPr txBox="1">
            <a:spLocks noChangeArrowheads="1"/>
          </p:cNvSpPr>
          <p:nvPr/>
        </p:nvSpPr>
        <p:spPr bwMode="auto">
          <a:xfrm>
            <a:off x="7729133" y="4474551"/>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2483" name="TextBox 18">
            <a:extLst>
              <a:ext uri="{FF2B5EF4-FFF2-40B4-BE49-F238E27FC236}">
                <a16:creationId xmlns:a16="http://schemas.microsoft.com/office/drawing/2014/main" id="{E8F802DB-EEF0-71E9-0D33-56670035E95A}"/>
              </a:ext>
            </a:extLst>
          </p:cNvPr>
          <p:cNvSpPr txBox="1">
            <a:spLocks noChangeArrowheads="1"/>
          </p:cNvSpPr>
          <p:nvPr/>
        </p:nvSpPr>
        <p:spPr bwMode="auto">
          <a:xfrm>
            <a:off x="9231210" y="5322800"/>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sp>
        <p:nvSpPr>
          <p:cNvPr id="62484" name="TextBox 19">
            <a:extLst>
              <a:ext uri="{FF2B5EF4-FFF2-40B4-BE49-F238E27FC236}">
                <a16:creationId xmlns:a16="http://schemas.microsoft.com/office/drawing/2014/main" id="{CDB777C9-CB98-EFE9-BBAE-0528799E6CE2}"/>
              </a:ext>
            </a:extLst>
          </p:cNvPr>
          <p:cNvSpPr txBox="1">
            <a:spLocks noChangeArrowheads="1"/>
          </p:cNvSpPr>
          <p:nvPr/>
        </p:nvSpPr>
        <p:spPr bwMode="auto">
          <a:xfrm>
            <a:off x="7664325" y="6303543"/>
            <a:ext cx="459152" cy="3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93" tIns="41446" rIns="82893" bIns="41446">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000000"/>
                </a:solidFill>
              </a:rPr>
              <a:t>1.0</a:t>
            </a:r>
          </a:p>
        </p:txBody>
      </p:sp>
      <p:cxnSp>
        <p:nvCxnSpPr>
          <p:cNvPr id="62485" name="Straight Arrow Connector 20">
            <a:extLst>
              <a:ext uri="{FF2B5EF4-FFF2-40B4-BE49-F238E27FC236}">
                <a16:creationId xmlns:a16="http://schemas.microsoft.com/office/drawing/2014/main" id="{240098CA-7AE1-8162-F8E9-89652EB9AED6}"/>
              </a:ext>
            </a:extLst>
          </p:cNvPr>
          <p:cNvCxnSpPr>
            <a:cxnSpLocks noChangeShapeType="1"/>
          </p:cNvCxnSpPr>
          <p:nvPr/>
        </p:nvCxnSpPr>
        <p:spPr bwMode="auto">
          <a:xfrm flipH="1" flipV="1">
            <a:off x="8447768" y="4997325"/>
            <a:ext cx="459409" cy="295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2" name="Table 21">
            <a:extLst>
              <a:ext uri="{FF2B5EF4-FFF2-40B4-BE49-F238E27FC236}">
                <a16:creationId xmlns:a16="http://schemas.microsoft.com/office/drawing/2014/main" id="{702D0236-D3CF-484F-8DF0-6473185253F8}"/>
              </a:ext>
            </a:extLst>
          </p:cNvPr>
          <p:cNvGraphicFramePr>
            <a:graphicFrameLocks noGrp="1"/>
          </p:cNvGraphicFramePr>
          <p:nvPr/>
        </p:nvGraphicFramePr>
        <p:xfrm>
          <a:off x="2046296" y="4604165"/>
          <a:ext cx="4180758" cy="1908200"/>
        </p:xfrm>
        <a:graphic>
          <a:graphicData uri="http://schemas.openxmlformats.org/drawingml/2006/table">
            <a:tbl>
              <a:tblPr firstRow="1" bandRow="1">
                <a:tableStyleId>{9DCAF9ED-07DC-4A11-8D7F-57B35C25682E}</a:tableStyleId>
              </a:tblPr>
              <a:tblGrid>
                <a:gridCol w="1393586">
                  <a:extLst>
                    <a:ext uri="{9D8B030D-6E8A-4147-A177-3AD203B41FA5}">
                      <a16:colId xmlns:a16="http://schemas.microsoft.com/office/drawing/2014/main" val="20000"/>
                    </a:ext>
                  </a:extLst>
                </a:gridCol>
                <a:gridCol w="1393586">
                  <a:extLst>
                    <a:ext uri="{9D8B030D-6E8A-4147-A177-3AD203B41FA5}">
                      <a16:colId xmlns:a16="http://schemas.microsoft.com/office/drawing/2014/main" val="20001"/>
                    </a:ext>
                  </a:extLst>
                </a:gridCol>
                <a:gridCol w="1393586">
                  <a:extLst>
                    <a:ext uri="{9D8B030D-6E8A-4147-A177-3AD203B41FA5}">
                      <a16:colId xmlns:a16="http://schemas.microsoft.com/office/drawing/2014/main" val="20002"/>
                    </a:ext>
                  </a:extLst>
                </a:gridCol>
              </a:tblGrid>
              <a:tr h="580756">
                <a:tc>
                  <a:txBody>
                    <a:bodyPr/>
                    <a:lstStyle/>
                    <a:p>
                      <a:r>
                        <a:rPr lang="en-US" sz="1600" dirty="0"/>
                        <a:t>Node</a:t>
                      </a:r>
                    </a:p>
                  </a:txBody>
                  <a:tcPr marL="82953" marR="82953" marT="41483" marB="41483"/>
                </a:tc>
                <a:tc>
                  <a:txBody>
                    <a:bodyPr/>
                    <a:lstStyle/>
                    <a:p>
                      <a:r>
                        <a:rPr lang="en-US" sz="1600" dirty="0"/>
                        <a:t>Rank value</a:t>
                      </a:r>
                    </a:p>
                  </a:txBody>
                  <a:tcPr marL="82953" marR="82953" marT="41483" marB="41483"/>
                </a:tc>
                <a:tc>
                  <a:txBody>
                    <a:bodyPr/>
                    <a:lstStyle/>
                    <a:p>
                      <a:r>
                        <a:rPr lang="en-US" sz="1600" dirty="0"/>
                        <a:t>Adjacency list</a:t>
                      </a:r>
                    </a:p>
                  </a:txBody>
                  <a:tcPr marL="82953" marR="82953" marT="41483" marB="41483"/>
                </a:tc>
                <a:extLst>
                  <a:ext uri="{0D108BD9-81ED-4DB2-BD59-A6C34878D82A}">
                    <a16:rowId xmlns:a16="http://schemas.microsoft.com/office/drawing/2014/main" val="10000"/>
                  </a:ext>
                </a:extLst>
              </a:tr>
              <a:tr h="331861">
                <a:tc>
                  <a:txBody>
                    <a:bodyPr/>
                    <a:lstStyle/>
                    <a:p>
                      <a:r>
                        <a:rPr lang="en-US" sz="1600" dirty="0"/>
                        <a:t>A</a:t>
                      </a:r>
                    </a:p>
                  </a:txBody>
                  <a:tcPr marL="82953" marR="82953" marT="41483" marB="41483"/>
                </a:tc>
                <a:tc>
                  <a:txBody>
                    <a:bodyPr/>
                    <a:lstStyle/>
                    <a:p>
                      <a:r>
                        <a:rPr lang="en-US" sz="1600" dirty="0"/>
                        <a:t>1.0</a:t>
                      </a:r>
                    </a:p>
                  </a:txBody>
                  <a:tcPr marL="82953" marR="82953" marT="41483" marB="41483"/>
                </a:tc>
                <a:tc>
                  <a:txBody>
                    <a:bodyPr/>
                    <a:lstStyle/>
                    <a:p>
                      <a:r>
                        <a:rPr lang="en-US" sz="1600" dirty="0"/>
                        <a:t>B</a:t>
                      </a:r>
                    </a:p>
                  </a:txBody>
                  <a:tcPr marL="82953" marR="82953" marT="41483" marB="41483"/>
                </a:tc>
                <a:extLst>
                  <a:ext uri="{0D108BD9-81ED-4DB2-BD59-A6C34878D82A}">
                    <a16:rowId xmlns:a16="http://schemas.microsoft.com/office/drawing/2014/main" val="10001"/>
                  </a:ext>
                </a:extLst>
              </a:tr>
              <a:tr h="331861">
                <a:tc>
                  <a:txBody>
                    <a:bodyPr/>
                    <a:lstStyle/>
                    <a:p>
                      <a:r>
                        <a:rPr lang="en-US" sz="1600" dirty="0"/>
                        <a:t>B</a:t>
                      </a:r>
                    </a:p>
                  </a:txBody>
                  <a:tcPr marL="82953" marR="82953" marT="41483" marB="41483"/>
                </a:tc>
                <a:tc>
                  <a:txBody>
                    <a:bodyPr/>
                    <a:lstStyle/>
                    <a:p>
                      <a:r>
                        <a:rPr lang="en-US" sz="1600" dirty="0"/>
                        <a:t>1.0</a:t>
                      </a:r>
                    </a:p>
                  </a:txBody>
                  <a:tcPr marL="82953" marR="82953" marT="41483" marB="41483"/>
                </a:tc>
                <a:tc>
                  <a:txBody>
                    <a:bodyPr/>
                    <a:lstStyle/>
                    <a:p>
                      <a:r>
                        <a:rPr lang="en-US" sz="1600" dirty="0"/>
                        <a:t>C</a:t>
                      </a:r>
                    </a:p>
                  </a:txBody>
                  <a:tcPr marL="82953" marR="82953" marT="41483" marB="41483"/>
                </a:tc>
                <a:extLst>
                  <a:ext uri="{0D108BD9-81ED-4DB2-BD59-A6C34878D82A}">
                    <a16:rowId xmlns:a16="http://schemas.microsoft.com/office/drawing/2014/main" val="10002"/>
                  </a:ext>
                </a:extLst>
              </a:tr>
              <a:tr h="331861">
                <a:tc>
                  <a:txBody>
                    <a:bodyPr/>
                    <a:lstStyle/>
                    <a:p>
                      <a:r>
                        <a:rPr lang="en-US" sz="1600" dirty="0"/>
                        <a:t>C</a:t>
                      </a:r>
                    </a:p>
                  </a:txBody>
                  <a:tcPr marL="82953" marR="82953" marT="41483" marB="41483"/>
                </a:tc>
                <a:tc>
                  <a:txBody>
                    <a:bodyPr/>
                    <a:lstStyle/>
                    <a:p>
                      <a:r>
                        <a:rPr lang="en-US" sz="1600" dirty="0"/>
                        <a:t>1.0</a:t>
                      </a:r>
                    </a:p>
                  </a:txBody>
                  <a:tcPr marL="82953" marR="82953" marT="41483" marB="41483"/>
                </a:tc>
                <a:tc>
                  <a:txBody>
                    <a:bodyPr/>
                    <a:lstStyle/>
                    <a:p>
                      <a:r>
                        <a:rPr lang="en-US" sz="1600" dirty="0"/>
                        <a:t>B, D</a:t>
                      </a:r>
                    </a:p>
                  </a:txBody>
                  <a:tcPr marL="82953" marR="82953" marT="41483" marB="41483"/>
                </a:tc>
                <a:extLst>
                  <a:ext uri="{0D108BD9-81ED-4DB2-BD59-A6C34878D82A}">
                    <a16:rowId xmlns:a16="http://schemas.microsoft.com/office/drawing/2014/main" val="10003"/>
                  </a:ext>
                </a:extLst>
              </a:tr>
              <a:tr h="331861">
                <a:tc>
                  <a:txBody>
                    <a:bodyPr/>
                    <a:lstStyle/>
                    <a:p>
                      <a:r>
                        <a:rPr lang="en-US" sz="1600" dirty="0"/>
                        <a:t>D</a:t>
                      </a:r>
                    </a:p>
                  </a:txBody>
                  <a:tcPr marL="82953" marR="82953" marT="41483" marB="41483"/>
                </a:tc>
                <a:tc>
                  <a:txBody>
                    <a:bodyPr/>
                    <a:lstStyle/>
                    <a:p>
                      <a:r>
                        <a:rPr lang="en-US" sz="1600" dirty="0"/>
                        <a:t>1.0</a:t>
                      </a:r>
                    </a:p>
                  </a:txBody>
                  <a:tcPr marL="82953" marR="82953" marT="41483" marB="41483"/>
                </a:tc>
                <a:tc>
                  <a:txBody>
                    <a:bodyPr/>
                    <a:lstStyle/>
                    <a:p>
                      <a:r>
                        <a:rPr lang="en-US" sz="1600" dirty="0"/>
                        <a:t>A, B</a:t>
                      </a:r>
                    </a:p>
                  </a:txBody>
                  <a:tcPr marL="82953" marR="82953" marT="41483" marB="41483"/>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1991</Words>
  <Application>Microsoft Office PowerPoint</Application>
  <PresentationFormat>Widescreen</PresentationFormat>
  <Paragraphs>402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Century Schoolbook</vt:lpstr>
      <vt:lpstr>Roboto</vt:lpstr>
      <vt:lpstr>Roboto Condensed</vt:lpstr>
      <vt:lpstr>StarSymbol</vt:lpstr>
      <vt:lpstr>Times New Roman</vt:lpstr>
      <vt:lpstr>Office Theme</vt:lpstr>
      <vt:lpstr>Processing page rank using MapReduce</vt:lpstr>
      <vt:lpstr>Page Rank Example</vt:lpstr>
      <vt:lpstr>Basic Idea Behind Page Rank</vt:lpstr>
      <vt:lpstr>Basic Algorithm (Oversimplified)</vt:lpstr>
      <vt:lpstr>What is wrong with simplified algorithm?</vt:lpstr>
      <vt:lpstr>The Proper PageRank Formula</vt:lpstr>
      <vt:lpstr>Random Walk</vt:lpstr>
      <vt:lpstr>PageRank Example</vt:lpstr>
      <vt:lpstr>How to use MapReduce for PageRank</vt:lpstr>
      <vt:lpstr>How to use MapReduce for PageRank</vt:lpstr>
      <vt:lpstr>How to use MapReduce for PageRank</vt:lpstr>
      <vt:lpstr>How to use MapReduce for PageRank</vt:lpstr>
      <vt:lpstr>Pseudo Code</vt:lpstr>
      <vt:lpstr>Pseudo Code Does Not Work With Iteration</vt:lpstr>
      <vt:lpstr>Pseudo Code that pass the adjacency list to next iteration</vt:lpstr>
      <vt:lpstr>Using MapReduce to Compute PageRank Performs Poorly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page rank using MapReduce</dc:title>
  <dc:creator>Butler, Kylie</dc:creator>
  <cp:lastModifiedBy>Butler, Kylie</cp:lastModifiedBy>
  <cp:revision>1</cp:revision>
  <dcterms:created xsi:type="dcterms:W3CDTF">2022-08-26T00:03:07Z</dcterms:created>
  <dcterms:modified xsi:type="dcterms:W3CDTF">2022-08-26T00:04:21Z</dcterms:modified>
</cp:coreProperties>
</file>