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66" r:id="rId5"/>
    <p:sldId id="470" r:id="rId6"/>
    <p:sldId id="478" r:id="rId7"/>
    <p:sldId id="479" r:id="rId8"/>
    <p:sldId id="480" r:id="rId9"/>
    <p:sldId id="4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2A378-6939-4835-A165-72FE188A6CB6}" v="1" dt="2023-10-09T02:46:56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e" userId="04d63814cb43820d" providerId="LiveId" clId="{98D2A378-6939-4835-A165-72FE188A6CB6}"/>
    <pc:docChg chg="modSld">
      <pc:chgData name="Michael Le" userId="04d63814cb43820d" providerId="LiveId" clId="{98D2A378-6939-4835-A165-72FE188A6CB6}" dt="2023-10-09T02:46:56.560" v="0" actId="1076"/>
      <pc:docMkLst>
        <pc:docMk/>
      </pc:docMkLst>
      <pc:sldChg chg="modSp">
        <pc:chgData name="Michael Le" userId="04d63814cb43820d" providerId="LiveId" clId="{98D2A378-6939-4835-A165-72FE188A6CB6}" dt="2023-10-09T02:46:56.560" v="0" actId="1076"/>
        <pc:sldMkLst>
          <pc:docMk/>
          <pc:sldMk cId="0" sldId="471"/>
        </pc:sldMkLst>
        <pc:picChg chg="mod">
          <ac:chgData name="Michael Le" userId="04d63814cb43820d" providerId="LiveId" clId="{98D2A378-6939-4835-A165-72FE188A6CB6}" dt="2023-10-09T02:46:56.560" v="0" actId="1076"/>
          <ac:picMkLst>
            <pc:docMk/>
            <pc:sldMk cId="0" sldId="471"/>
            <ac:picMk id="73731" creationId="{6F4A0B09-AF47-208E-30CD-EC0C85AEC7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8E08-FE00-DB0C-009C-48352304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BD999-07E0-7D9C-EF55-B754A90F5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71C8-D740-B9A3-69E7-716FE5FE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C441-4642-4E42-6A67-02C44AAD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1E73-4251-A997-3922-2D69911E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347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386E-6042-9B54-AD08-E3924361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1D04A-9DD3-F5EA-4465-3D718D50E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98579-0EE0-0C2E-4964-56CB3BB1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9F73-4D06-F066-A810-5D23B6D6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01272-63E4-199E-9C44-3972D8C2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90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50581-B328-84FB-5EE0-89D19DC3D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C9E0C-7BC0-E0A7-F541-E107BD648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F1A8-CFAB-00C8-9B87-7CC34918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0CE3-627E-08BD-AA18-D8584512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1756C-043D-2F7F-D179-862A92ED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8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93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E2AF-3D9A-CEDC-8998-91EB6190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46941-760A-64B0-D6DB-F18BF3E8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5596-B8C4-8EEA-1B9A-1152CE1F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C8DE3-4B72-E41F-BCF2-48D3DA75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1D7B-6E7E-0ABE-AA75-275E5B7B1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39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35BC-79E0-7493-A358-4017358E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CC5C0-DA43-14AF-88CF-BCC5813E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223F-0F86-0AE1-FACE-10258A8B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B7709-797B-928C-38FE-7311562D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53305-CA3B-408F-159B-08DD93DB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12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12E8-5399-66E5-E860-E1189D2D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3BDB0-7A1D-D9D8-887F-749FB8BD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6113F-E860-6727-DB94-169C47A67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D09F4-CAB0-C729-6A7E-4EA25717D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6AB72-8E83-79F8-5F1C-F6C351FC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97D94-C630-6079-B53D-06995DBA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56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A95E-E7AF-48C2-FCF1-82C8A9BD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6217F-6A05-E64D-38FC-09E79622F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9E49D-0DB2-6696-A013-A7EC5437E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52D40-56BA-B083-B1C3-851FF9411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F6C8AA-5D65-B24C-DE20-77C39925C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31B81-7BBD-E027-0920-6544D439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9F141-BA43-8867-FA52-9C1A3D86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7A2E5-1A96-9778-AD7A-AD0A8E5E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74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A09E-15F2-7D9E-B813-5D74803B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74DF2-F366-70DA-85CF-B9064E5D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78385-D228-65D2-D1DC-080626EB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80EFC-6CC5-C077-324C-85FE4FF7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22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0468A-7FB6-BDA7-F540-E6494BAF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E33D5F-25E5-3341-FFA0-E5F779B9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7EB9C-2B2D-D891-7FD8-E260B6B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09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DED1-6B66-FDB1-7528-6CEBE9E06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484A7-EC12-E8B3-5C52-5B728D7F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877B7-5C1F-1A8D-E537-B5B97505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6E81B-4EB5-5858-E45C-9B13C1AD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021B-6B9B-2628-CF71-07C37C89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E0B63-CDDC-6BD0-46FF-C1571EE3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575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25C1-9703-B7B3-24D4-C9D643E1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EF95F-4C69-C4A6-D384-74A6F0F42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DE24C-5087-C887-90DF-682781B05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7407F-4DFE-4D0C-FDA6-828E7F97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0D919-AAF0-6F80-A887-2B99702D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64F28-187E-5F1C-0A6B-A15B5DB9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911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0880B-C4EC-8E56-6910-83534A66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12E7D-36C9-1B8E-47FC-8A48A6F8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21983-AB35-A8E3-B9D2-8DDC9EC13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0DBF-7636-4116-89EE-9A8F71C97C56}" type="datetimeFigureOut">
              <a:rPr lang="en-AU" smtClean="0"/>
              <a:t>9/10/2023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570B9-A735-54C6-66F9-FB85854E7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EC47F-9AA3-B34E-33CF-D48327464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9A4F-DB52-4214-8DEA-FBE7A6F133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139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Scala functional programming for collections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D1A02D6D-1B1A-028A-DFC5-52C9FD95B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/>
          <a:lstStyle/>
          <a:p>
            <a:r>
              <a:rPr lang="en-US" altLang="en-US" sz="2903"/>
              <a:t>Collections with Functional Programming</a:t>
            </a:r>
          </a:p>
        </p:txBody>
      </p:sp>
      <p:pic>
        <p:nvPicPr>
          <p:cNvPr id="69635" name="Picture 3">
            <a:extLst>
              <a:ext uri="{FF2B5EF4-FFF2-40B4-BE49-F238E27FC236}">
                <a16:creationId xmlns:a16="http://schemas.microsoft.com/office/drawing/2014/main" id="{1D7313ED-6CD8-C044-8003-FEFCED113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1600009"/>
            <a:ext cx="8296711" cy="504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1D3482DB-74C0-56E5-541C-1961E8382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685512"/>
            <a:ext cx="8141175" cy="691273"/>
          </a:xfrm>
        </p:spPr>
        <p:txBody>
          <a:bodyPr/>
          <a:lstStyle/>
          <a:p>
            <a:r>
              <a:rPr lang="en-US" altLang="en-US" sz="2903"/>
              <a:t>How the map function works</a:t>
            </a:r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AA95FD5B-96DE-AB91-9E8E-C5A1CF2B1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73" b="44275"/>
          <a:stretch>
            <a:fillRect/>
          </a:stretch>
        </p:blipFill>
        <p:spPr bwMode="auto">
          <a:xfrm>
            <a:off x="2013172" y="1468955"/>
            <a:ext cx="8296711" cy="78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0" name="TextBox 4">
            <a:extLst>
              <a:ext uri="{FF2B5EF4-FFF2-40B4-BE49-F238E27FC236}">
                <a16:creationId xmlns:a16="http://schemas.microsoft.com/office/drawing/2014/main" id="{B94BAD5D-68C7-231F-620D-30184F3E2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234" y="2775173"/>
            <a:ext cx="3451586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List  (x = 1,   x = 2,    x =  3) </a:t>
            </a:r>
          </a:p>
        </p:txBody>
      </p:sp>
      <p:cxnSp>
        <p:nvCxnSpPr>
          <p:cNvPr id="70661" name="Straight Arrow Connector 6">
            <a:extLst>
              <a:ext uri="{FF2B5EF4-FFF2-40B4-BE49-F238E27FC236}">
                <a16:creationId xmlns:a16="http://schemas.microsoft.com/office/drawing/2014/main" id="{FFF5148F-4DAE-3424-E8F8-BD2937079D8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54591" y="3194256"/>
            <a:ext cx="0" cy="495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2" name="Straight Arrow Connector 8">
            <a:extLst>
              <a:ext uri="{FF2B5EF4-FFF2-40B4-BE49-F238E27FC236}">
                <a16:creationId xmlns:a16="http://schemas.microsoft.com/office/drawing/2014/main" id="{0E83ED7F-BC1C-4E4D-DB7E-F332DFBD48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033" y="3194256"/>
            <a:ext cx="0" cy="495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3" name="Straight Arrow Connector 10">
            <a:extLst>
              <a:ext uri="{FF2B5EF4-FFF2-40B4-BE49-F238E27FC236}">
                <a16:creationId xmlns:a16="http://schemas.microsoft.com/office/drawing/2014/main" id="{ACEEADCE-24EE-3867-B72B-314116733670}"/>
              </a:ext>
            </a:extLst>
          </p:cNvPr>
          <p:cNvCxnSpPr>
            <a:cxnSpLocks/>
          </p:cNvCxnSpPr>
          <p:nvPr/>
        </p:nvCxnSpPr>
        <p:spPr bwMode="auto">
          <a:xfrm>
            <a:off x="6487722" y="3194256"/>
            <a:ext cx="0" cy="495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64" name="TextBox 12">
            <a:extLst>
              <a:ext uri="{FF2B5EF4-FFF2-40B4-BE49-F238E27FC236}">
                <a16:creationId xmlns:a16="http://schemas.microsoft.com/office/drawing/2014/main" id="{02DE481D-53C9-98FD-2C22-8FF5BA7AC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6112" y="3728553"/>
            <a:ext cx="1568058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x  =&gt;  x  + 2</a:t>
            </a:r>
          </a:p>
        </p:txBody>
      </p:sp>
      <p:cxnSp>
        <p:nvCxnSpPr>
          <p:cNvPr id="70665" name="Straight Arrow Connector 13">
            <a:extLst>
              <a:ext uri="{FF2B5EF4-FFF2-40B4-BE49-F238E27FC236}">
                <a16:creationId xmlns:a16="http://schemas.microsoft.com/office/drawing/2014/main" id="{5ABE1100-2655-6061-CB6F-8C0CFF24C0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53150" y="4212443"/>
            <a:ext cx="0" cy="4968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6" name="Straight Arrow Connector 14">
            <a:extLst>
              <a:ext uri="{FF2B5EF4-FFF2-40B4-BE49-F238E27FC236}">
                <a16:creationId xmlns:a16="http://schemas.microsoft.com/office/drawing/2014/main" id="{CF44C179-8B00-BBE7-40E1-C0667506B9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38033" y="4212443"/>
            <a:ext cx="0" cy="4968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7" name="Straight Arrow Connector 15">
            <a:extLst>
              <a:ext uri="{FF2B5EF4-FFF2-40B4-BE49-F238E27FC236}">
                <a16:creationId xmlns:a16="http://schemas.microsoft.com/office/drawing/2014/main" id="{8906FF99-FEAC-6D60-EF2C-B25D93F472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87722" y="4147636"/>
            <a:ext cx="0" cy="495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68" name="TextBox 16">
            <a:extLst>
              <a:ext uri="{FF2B5EF4-FFF2-40B4-BE49-F238E27FC236}">
                <a16:creationId xmlns:a16="http://schemas.microsoft.com/office/drawing/2014/main" id="{61938A58-CC2F-AB60-F2D2-594677DA9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776" y="4886434"/>
            <a:ext cx="2170787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3          4	5</a:t>
            </a:r>
          </a:p>
        </p:txBody>
      </p:sp>
      <p:sp>
        <p:nvSpPr>
          <p:cNvPr id="70669" name="TextBox 17">
            <a:extLst>
              <a:ext uri="{FF2B5EF4-FFF2-40B4-BE49-F238E27FC236}">
                <a16:creationId xmlns:a16="http://schemas.microsoft.com/office/drawing/2014/main" id="{91AC2B5F-042E-AD1D-6D8E-ED451E264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823" y="3728553"/>
            <a:ext cx="169469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Map function</a:t>
            </a:r>
          </a:p>
        </p:txBody>
      </p:sp>
      <p:sp>
        <p:nvSpPr>
          <p:cNvPr id="70670" name="Content Placeholder 2">
            <a:extLst>
              <a:ext uri="{FF2B5EF4-FFF2-40B4-BE49-F238E27FC236}">
                <a16:creationId xmlns:a16="http://schemas.microsoft.com/office/drawing/2014/main" id="{9EC0C466-3C10-5DE9-4A93-12E324FC7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0417" y="5643953"/>
            <a:ext cx="8639467" cy="1023947"/>
          </a:xfrm>
        </p:spPr>
        <p:txBody>
          <a:bodyPr/>
          <a:lstStyle/>
          <a:p>
            <a:r>
              <a:rPr lang="en-US" altLang="en-US" sz="2540"/>
              <a:t>Transforms each of the input values using the map 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5EE05F72-0D53-CB79-194F-AA29DF748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2157" y="554459"/>
            <a:ext cx="8141174" cy="691273"/>
          </a:xfrm>
        </p:spPr>
        <p:txBody>
          <a:bodyPr/>
          <a:lstStyle/>
          <a:p>
            <a:r>
              <a:rPr lang="en-US" altLang="en-US" sz="3266"/>
              <a:t>How the Filter Function Works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4060F929-A99D-A2D3-3857-7D0F8E8A0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5615150"/>
            <a:ext cx="8639467" cy="1248611"/>
          </a:xfrm>
        </p:spPr>
        <p:txBody>
          <a:bodyPr/>
          <a:lstStyle/>
          <a:p>
            <a:r>
              <a:rPr lang="en-US" altLang="en-US" sz="2540"/>
              <a:t>Keeps all the values in the input list evaluates to true on the filter function.</a:t>
            </a:r>
          </a:p>
        </p:txBody>
      </p:sp>
      <p:pic>
        <p:nvPicPr>
          <p:cNvPr id="71684" name="Picture 3">
            <a:extLst>
              <a:ext uri="{FF2B5EF4-FFF2-40B4-BE49-F238E27FC236}">
                <a16:creationId xmlns:a16="http://schemas.microsoft.com/office/drawing/2014/main" id="{7B711149-4A50-364B-DC2F-8BB42696D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27" b="28723"/>
          <a:stretch>
            <a:fillRect/>
          </a:stretch>
        </p:blipFill>
        <p:spPr bwMode="auto">
          <a:xfrm>
            <a:off x="2438017" y="1234211"/>
            <a:ext cx="8296711" cy="78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Box 4">
            <a:extLst>
              <a:ext uri="{FF2B5EF4-FFF2-40B4-BE49-F238E27FC236}">
                <a16:creationId xmlns:a16="http://schemas.microsoft.com/office/drawing/2014/main" id="{8D45A0D1-0F5D-9975-BBE7-F0024E380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009" y="2335926"/>
            <a:ext cx="3451586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List  (x = 1,   x = 2,    x =  3) </a:t>
            </a:r>
          </a:p>
        </p:txBody>
      </p:sp>
      <p:cxnSp>
        <p:nvCxnSpPr>
          <p:cNvPr id="71686" name="Straight Arrow Connector 5">
            <a:extLst>
              <a:ext uri="{FF2B5EF4-FFF2-40B4-BE49-F238E27FC236}">
                <a16:creationId xmlns:a16="http://schemas.microsoft.com/office/drawing/2014/main" id="{66775C46-1C11-0340-337D-0EC77A86EB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77365" y="2753569"/>
            <a:ext cx="0" cy="49685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7" name="Straight Arrow Connector 6">
            <a:extLst>
              <a:ext uri="{FF2B5EF4-FFF2-40B4-BE49-F238E27FC236}">
                <a16:creationId xmlns:a16="http://schemas.microsoft.com/office/drawing/2014/main" id="{D3F3D9ED-DF77-C93B-C2C4-E829122A69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60807" y="2753569"/>
            <a:ext cx="0" cy="49685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8" name="Straight Arrow Connector 7">
            <a:extLst>
              <a:ext uri="{FF2B5EF4-FFF2-40B4-BE49-F238E27FC236}">
                <a16:creationId xmlns:a16="http://schemas.microsoft.com/office/drawing/2014/main" id="{DDE77D2D-E29C-0EB7-133D-929BB37A5D9E}"/>
              </a:ext>
            </a:extLst>
          </p:cNvPr>
          <p:cNvCxnSpPr>
            <a:cxnSpLocks/>
          </p:cNvCxnSpPr>
          <p:nvPr/>
        </p:nvCxnSpPr>
        <p:spPr bwMode="auto">
          <a:xfrm>
            <a:off x="7010496" y="2753569"/>
            <a:ext cx="0" cy="49685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9" name="TextBox 8">
            <a:extLst>
              <a:ext uri="{FF2B5EF4-FFF2-40B4-BE49-F238E27FC236}">
                <a16:creationId xmlns:a16="http://schemas.microsoft.com/office/drawing/2014/main" id="{7AF88344-8275-D597-1162-9B7991F5B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24" y="3276345"/>
            <a:ext cx="2238113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x  =&gt;  x  % 2 == 1</a:t>
            </a:r>
          </a:p>
        </p:txBody>
      </p:sp>
      <p:cxnSp>
        <p:nvCxnSpPr>
          <p:cNvPr id="71690" name="Straight Arrow Connector 9">
            <a:extLst>
              <a:ext uri="{FF2B5EF4-FFF2-40B4-BE49-F238E27FC236}">
                <a16:creationId xmlns:a16="http://schemas.microsoft.com/office/drawing/2014/main" id="{DFA6A68E-5B1E-7A6F-1107-A8CBC18CC7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75925" y="3771757"/>
            <a:ext cx="0" cy="4968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1" name="Straight Arrow Connector 10">
            <a:extLst>
              <a:ext uri="{FF2B5EF4-FFF2-40B4-BE49-F238E27FC236}">
                <a16:creationId xmlns:a16="http://schemas.microsoft.com/office/drawing/2014/main" id="{3A4FEC66-6E59-BAD3-4857-1A22CE6D16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60807" y="3771757"/>
            <a:ext cx="0" cy="4968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2" name="Straight Arrow Connector 11">
            <a:extLst>
              <a:ext uri="{FF2B5EF4-FFF2-40B4-BE49-F238E27FC236}">
                <a16:creationId xmlns:a16="http://schemas.microsoft.com/office/drawing/2014/main" id="{3ABE89B2-2B78-48C3-5DD9-FB88F07057B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10496" y="3706950"/>
            <a:ext cx="0" cy="495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3" name="TextBox 12">
            <a:extLst>
              <a:ext uri="{FF2B5EF4-FFF2-40B4-BE49-F238E27FC236}">
                <a16:creationId xmlns:a16="http://schemas.microsoft.com/office/drawing/2014/main" id="{EE3277B3-850A-72A5-78F9-66C9B920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111" y="4445748"/>
            <a:ext cx="1247457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1          	3</a:t>
            </a:r>
          </a:p>
        </p:txBody>
      </p:sp>
      <p:sp>
        <p:nvSpPr>
          <p:cNvPr id="71694" name="TextBox 13">
            <a:extLst>
              <a:ext uri="{FF2B5EF4-FFF2-40B4-BE49-F238E27FC236}">
                <a16:creationId xmlns:a16="http://schemas.microsoft.com/office/drawing/2014/main" id="{A003EDB8-9835-981A-D8B6-3C7441447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598" y="3287867"/>
            <a:ext cx="1786066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Filter function</a:t>
            </a:r>
          </a:p>
        </p:txBody>
      </p:sp>
      <p:sp>
        <p:nvSpPr>
          <p:cNvPr id="71695" name="TextBox 14">
            <a:extLst>
              <a:ext uri="{FF2B5EF4-FFF2-40B4-BE49-F238E27FC236}">
                <a16:creationId xmlns:a16="http://schemas.microsoft.com/office/drawing/2014/main" id="{4F93FCB3-3111-8FE9-449D-DA73F3017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529" y="3814962"/>
            <a:ext cx="617477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71696" name="TextBox 15">
            <a:extLst>
              <a:ext uri="{FF2B5EF4-FFF2-40B4-BE49-F238E27FC236}">
                <a16:creationId xmlns:a16="http://schemas.microsoft.com/office/drawing/2014/main" id="{B856B8F6-3BC7-D9AD-1B56-98D3A4453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655" y="3816402"/>
            <a:ext cx="710451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71697" name="TextBox 16">
            <a:extLst>
              <a:ext uri="{FF2B5EF4-FFF2-40B4-BE49-F238E27FC236}">
                <a16:creationId xmlns:a16="http://schemas.microsoft.com/office/drawing/2014/main" id="{E307193E-BF7D-FD34-FA79-65F3BF5E5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024" y="3814962"/>
            <a:ext cx="617477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AFB77D8C-3C06-FA2D-2C16-AABC6CBD0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2157" y="554459"/>
            <a:ext cx="8141174" cy="691273"/>
          </a:xfrm>
        </p:spPr>
        <p:txBody>
          <a:bodyPr/>
          <a:lstStyle/>
          <a:p>
            <a:r>
              <a:rPr lang="en-US" altLang="en-US" sz="3266"/>
              <a:t>How the Reduce Function Works</a:t>
            </a:r>
          </a:p>
        </p:txBody>
      </p:sp>
      <p:sp>
        <p:nvSpPr>
          <p:cNvPr id="72707" name="TextBox 4">
            <a:extLst>
              <a:ext uri="{FF2B5EF4-FFF2-40B4-BE49-F238E27FC236}">
                <a16:creationId xmlns:a16="http://schemas.microsoft.com/office/drawing/2014/main" id="{5989A045-999A-B477-A451-DB90E7438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287" y="2068058"/>
            <a:ext cx="3451586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List  (x = 1,   y = 2,    y =  3) </a:t>
            </a:r>
          </a:p>
        </p:txBody>
      </p:sp>
      <p:cxnSp>
        <p:nvCxnSpPr>
          <p:cNvPr id="72708" name="Straight Arrow Connector 5">
            <a:extLst>
              <a:ext uri="{FF2B5EF4-FFF2-40B4-BE49-F238E27FC236}">
                <a16:creationId xmlns:a16="http://schemas.microsoft.com/office/drawing/2014/main" id="{24569047-67A6-F65E-CEC9-B92642DB006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75926" y="2553389"/>
            <a:ext cx="328354" cy="61494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09" name="TextBox 8">
            <a:extLst>
              <a:ext uri="{FF2B5EF4-FFF2-40B4-BE49-F238E27FC236}">
                <a16:creationId xmlns:a16="http://schemas.microsoft.com/office/drawing/2014/main" id="{8E9D47AB-7F3E-6C0C-AF2D-30B6AE580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264" y="3035840"/>
            <a:ext cx="1963999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(x, y)  =&gt;  x + y</a:t>
            </a:r>
          </a:p>
        </p:txBody>
      </p:sp>
      <p:cxnSp>
        <p:nvCxnSpPr>
          <p:cNvPr id="72710" name="Straight Arrow Connector 10">
            <a:extLst>
              <a:ext uri="{FF2B5EF4-FFF2-40B4-BE49-F238E27FC236}">
                <a16:creationId xmlns:a16="http://schemas.microsoft.com/office/drawing/2014/main" id="{288D1361-D3DF-8143-BE69-D447197F9D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3226" y="3488047"/>
            <a:ext cx="0" cy="495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1" name="TextBox 13">
            <a:extLst>
              <a:ext uri="{FF2B5EF4-FFF2-40B4-BE49-F238E27FC236}">
                <a16:creationId xmlns:a16="http://schemas.microsoft.com/office/drawing/2014/main" id="{7BC62430-0805-2217-90BE-DD43AA5B4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169" y="3068964"/>
            <a:ext cx="2018501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Reduce function</a:t>
            </a:r>
          </a:p>
        </p:txBody>
      </p:sp>
      <p:pic>
        <p:nvPicPr>
          <p:cNvPr id="72712" name="Picture 3">
            <a:extLst>
              <a:ext uri="{FF2B5EF4-FFF2-40B4-BE49-F238E27FC236}">
                <a16:creationId xmlns:a16="http://schemas.microsoft.com/office/drawing/2014/main" id="{AB663911-F27A-10E6-081D-05BB83EB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72" b="14795"/>
          <a:stretch>
            <a:fillRect/>
          </a:stretch>
        </p:blipFill>
        <p:spPr bwMode="auto">
          <a:xfrm>
            <a:off x="2184551" y="1343663"/>
            <a:ext cx="8296711" cy="6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713" name="Straight Arrow Connector 19">
            <a:extLst>
              <a:ext uri="{FF2B5EF4-FFF2-40B4-BE49-F238E27FC236}">
                <a16:creationId xmlns:a16="http://schemas.microsoft.com/office/drawing/2014/main" id="{A6F52741-DDC3-E5E4-3A9E-957930017B1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25615" y="2533227"/>
            <a:ext cx="72008" cy="53573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4" name="TextBox 20">
            <a:extLst>
              <a:ext uri="{FF2B5EF4-FFF2-40B4-BE49-F238E27FC236}">
                <a16:creationId xmlns:a16="http://schemas.microsoft.com/office/drawing/2014/main" id="{2CED637F-FC14-4E86-1CD3-C213A63CA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582" y="4025224"/>
            <a:ext cx="761747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x = 3</a:t>
            </a:r>
          </a:p>
        </p:txBody>
      </p:sp>
      <p:cxnSp>
        <p:nvCxnSpPr>
          <p:cNvPr id="72715" name="Straight Arrow Connector 21">
            <a:extLst>
              <a:ext uri="{FF2B5EF4-FFF2-40B4-BE49-F238E27FC236}">
                <a16:creationId xmlns:a16="http://schemas.microsoft.com/office/drawing/2014/main" id="{B3DD2B3F-EBB9-B617-89A9-57104151B9D3}"/>
              </a:ext>
            </a:extLst>
          </p:cNvPr>
          <p:cNvCxnSpPr>
            <a:cxnSpLocks/>
          </p:cNvCxnSpPr>
          <p:nvPr/>
        </p:nvCxnSpPr>
        <p:spPr bwMode="auto">
          <a:xfrm>
            <a:off x="5623632" y="4379501"/>
            <a:ext cx="381640" cy="43060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6" name="TextBox 23">
            <a:extLst>
              <a:ext uri="{FF2B5EF4-FFF2-40B4-BE49-F238E27FC236}">
                <a16:creationId xmlns:a16="http://schemas.microsoft.com/office/drawing/2014/main" id="{BCA26F79-BCAB-BD14-4B1D-911F3C307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2291" y="4764021"/>
            <a:ext cx="1963999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(x, y)  =&gt;  x + y</a:t>
            </a:r>
          </a:p>
        </p:txBody>
      </p:sp>
      <p:cxnSp>
        <p:nvCxnSpPr>
          <p:cNvPr id="72717" name="Straight Arrow Connector 25">
            <a:extLst>
              <a:ext uri="{FF2B5EF4-FFF2-40B4-BE49-F238E27FC236}">
                <a16:creationId xmlns:a16="http://schemas.microsoft.com/office/drawing/2014/main" id="{A8B0D76B-7BE2-7E7D-AA40-655F074AC4B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422915" y="2538988"/>
            <a:ext cx="652389" cy="22250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718" name="Straight Arrow Connector 29">
            <a:extLst>
              <a:ext uri="{FF2B5EF4-FFF2-40B4-BE49-F238E27FC236}">
                <a16:creationId xmlns:a16="http://schemas.microsoft.com/office/drawing/2014/main" id="{4AF29810-2884-090C-E9F5-814E29B965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53969" y="5181665"/>
            <a:ext cx="0" cy="40324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19" name="TextBox 30">
            <a:extLst>
              <a:ext uri="{FF2B5EF4-FFF2-40B4-BE49-F238E27FC236}">
                <a16:creationId xmlns:a16="http://schemas.microsoft.com/office/drawing/2014/main" id="{A7D0854D-EB21-1AE6-3EAF-6CC34A86B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433" y="5600749"/>
            <a:ext cx="324128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2720" name="Content Placeholder 2">
            <a:extLst>
              <a:ext uri="{FF2B5EF4-FFF2-40B4-BE49-F238E27FC236}">
                <a16:creationId xmlns:a16="http://schemas.microsoft.com/office/drawing/2014/main" id="{D9CD4BAA-C945-E973-62CD-35295A833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47" y="6119204"/>
            <a:ext cx="8639467" cy="744558"/>
          </a:xfrm>
        </p:spPr>
        <p:txBody>
          <a:bodyPr/>
          <a:lstStyle/>
          <a:p>
            <a:r>
              <a:rPr lang="en-US" altLang="en-US" sz="2540"/>
              <a:t>Applies the reduce function on every pair of input values.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3B97C19B-A0BF-00ED-C286-C780E0648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554459"/>
            <a:ext cx="8141174" cy="691273"/>
          </a:xfrm>
        </p:spPr>
        <p:txBody>
          <a:bodyPr/>
          <a:lstStyle/>
          <a:p>
            <a:r>
              <a:rPr lang="en-US" altLang="en-US" sz="3266"/>
              <a:t>Other Collection Methods</a:t>
            </a: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6F4A0B09-AF47-208E-30CD-EC0C85AEC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33" r="711"/>
          <a:stretch>
            <a:fillRect/>
          </a:stretch>
        </p:blipFill>
        <p:spPr bwMode="auto">
          <a:xfrm>
            <a:off x="2119743" y="2899026"/>
            <a:ext cx="7838743" cy="3885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BF7591-17DE-3E44-0D4D-1D75F4991E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1208288"/>
            <a:ext cx="8639467" cy="4922437"/>
          </a:xfrm>
        </p:spPr>
        <p:txBody>
          <a:bodyPr/>
          <a:lstStyle/>
          <a:p>
            <a:r>
              <a:rPr lang="en-US" altLang="en-US" sz="1814"/>
              <a:t>Here are some of the more useful collection methods defined for the sequence class Seq[T].</a:t>
            </a:r>
          </a:p>
          <a:p>
            <a:r>
              <a:rPr lang="en-US" altLang="en-US" sz="1814"/>
              <a:t>The Seq[T] class is the base class that all sequential collections are inherited from, include the following: Array, Range, List, Vector, etc.</a:t>
            </a:r>
          </a:p>
          <a:p>
            <a:r>
              <a:rPr lang="en-US" altLang="en-US" sz="1814"/>
              <a:t>Therefore all these operations are available for collections such as Array, Range, List, Vector,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88FD11-2F71-4E3D-B908-4194B275A099}">
  <ds:schemaRefs>
    <ds:schemaRef ds:uri="http://schemas.microsoft.com/office/2006/metadata/properties"/>
    <ds:schemaRef ds:uri="http://schemas.microsoft.com/office/infopath/2007/PartnerControls"/>
    <ds:schemaRef ds:uri="bc05ee0a-d906-4c5e-bb5c-b1f70f11b0b9"/>
    <ds:schemaRef ds:uri="e9492af6-ed02-4680-a232-c3f10c11c09b"/>
  </ds:schemaRefs>
</ds:datastoreItem>
</file>

<file path=customXml/itemProps2.xml><?xml version="1.0" encoding="utf-8"?>
<ds:datastoreItem xmlns:ds="http://schemas.openxmlformats.org/officeDocument/2006/customXml" ds:itemID="{3E362B0B-B68F-40F1-ABB1-DF414CE4F5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EC86B7-58C6-4C1C-ABBF-55F9691FEE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92af6-ed02-4680-a232-c3f10c11c09b"/>
    <ds:schemaRef ds:uri="bc05ee0a-d906-4c5e-bb5c-b1f70f11b0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Condensed</vt:lpstr>
      <vt:lpstr>Times New Roman</vt:lpstr>
      <vt:lpstr>Office Theme</vt:lpstr>
      <vt:lpstr>Scala functional programming for collections</vt:lpstr>
      <vt:lpstr>Collections with Functional Programming</vt:lpstr>
      <vt:lpstr>How the map function works</vt:lpstr>
      <vt:lpstr>How the Filter Function Works</vt:lpstr>
      <vt:lpstr>How the Reduce Function Works</vt:lpstr>
      <vt:lpstr>Other Collection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 functional programming for collections</dc:title>
  <dc:creator>Butler, Kylie</dc:creator>
  <cp:lastModifiedBy>Michael Le</cp:lastModifiedBy>
  <cp:revision>1</cp:revision>
  <dcterms:created xsi:type="dcterms:W3CDTF">2022-08-26T00:26:05Z</dcterms:created>
  <dcterms:modified xsi:type="dcterms:W3CDTF">2023-10-09T02:47:07Z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