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48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7" r:id="rId11"/>
    <p:sldId id="458" r:id="rId12"/>
    <p:sldId id="459" r:id="rId13"/>
    <p:sldId id="460" r:id="rId14"/>
    <p:sldId id="461" r:id="rId15"/>
    <p:sldId id="4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8E16-ED6D-DBF0-7B57-9A26B550B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F66D5-DB72-95AA-A891-927189810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40908-BD97-D8FE-0F08-F63B076D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505BD-8A05-348C-9387-70410257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9588D-436D-5FF5-44EA-231F978E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69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EEA7-8365-E6A0-8F85-6171E55C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C1C3C-0158-61C7-2F41-F8E53BB5D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A821D-DC24-169A-4580-7923D139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65C5D-F199-DCF2-6AAE-C743BCC4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A85C1-2115-8566-13EF-34EA4544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33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F6B77-DCDD-99B8-716D-9E33E36C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78ECB-4984-C339-67A9-F3D6A1AC9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0A2C-3810-9621-6938-E91B7BAC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D9D94-7E75-45D4-3C3F-B876338B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B844-8D25-A4CD-CD95-33F29F58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6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29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2285-27BF-A536-370C-1977B5A5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A3A9-7F25-5210-FE3B-688DB7C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0410-1F58-A8D9-03A9-3152242D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C1680-4518-D5D5-3222-C43CE045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57475-08A5-41D1-F6C2-61EE8412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02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D3FC-3429-77AA-028F-06ADEC52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5F9F4-9479-6C3D-A7DB-30DB3D723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9613-2DAA-96D3-59A9-B8619830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94CE-8E69-C683-CDD3-8928593D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0EBEC-524B-68AD-D2F3-39A4EA1A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69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5B94-F457-3626-7692-A4F322A9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FE3A-ABF8-9791-E3AD-1E7DE0BDB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0CB2-51B1-9061-B14E-499B946E5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9F68-BEE7-E577-58D0-A9007597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2E149-94AC-FA95-E221-0E71E9093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22766-8741-9A88-E90E-DA1111C1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35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ABD7-ECFB-0431-DE83-9291DED5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266B3-2DC0-F95D-1D0C-82B81794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B4414-3814-1850-7A37-E628B1F81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76186-B8BD-B93F-4AE1-314E4326C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ACB4D-1EAF-0640-2539-449AC3E5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82BAD-DD6C-C418-138A-F334DDB4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8A91E-E335-0855-20A1-DB825837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55E2C-BE23-C78F-5C45-14FC5C47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73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A77A-4BAF-CCDB-4C20-6276FA20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F5CB8-AE11-5018-0B3A-428C7A8E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BFC7E-1748-FCDC-A00E-A24A6365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52762-7EED-DD20-D6CB-51247F25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029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6B0CA-7D20-B247-C632-704F19AF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DC2FC-4ADF-1692-FDC2-213D08DD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2667-D5C2-0993-04F9-037B20F4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04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B7AD-A7A9-AA7F-DE28-F292750E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D2885-8F8B-2E51-829D-394DB2ED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9D92C-D531-3521-919C-86D42A8AB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250CA-0FF0-41CC-E75E-F53A51E9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E4655-467D-245B-C624-F258DC96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79136-F819-D332-ED86-1D2AC76B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896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0A2E-71E1-C731-C406-780D7D3E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F522A-02B3-AC08-DDF7-FCF9D6BC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BB595-5646-F1F7-BE77-622DC3CF9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2C3B2-2A31-18A2-F150-C822FF88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20B9E-A96F-DC55-FB44-3FA9FE076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AAC85-B561-8DA9-86CC-2EBBDA11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6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BCBA7-52AD-262F-6D3C-5E48F8DE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F1A2C-A6BE-DFBD-FA42-8A325217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54EA4-7CD3-E532-711F-A35094E47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D872-BABD-4A99-A724-5A4C933CB65A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BD68-C118-607E-D490-ECDCCBFE5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C9FF-8007-897F-9E58-B7760822C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9DDE-F5F7-4230-AF04-6DE438AB61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51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Scala functions and 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DD35194E-F2A8-A26B-97CA-720F5D9D2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55445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550F-FF18-6727-5A79-1A91F384F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5" y="1468955"/>
            <a:ext cx="8818045" cy="4572481"/>
          </a:xfrm>
        </p:spPr>
        <p:txBody>
          <a:bodyPr/>
          <a:lstStyle/>
          <a:p>
            <a:r>
              <a:rPr lang="en-US" altLang="en-US" sz="1814">
                <a:latin typeface="Arial " charset="0"/>
              </a:rPr>
              <a:t>So far all the function examples have only referred to passed parameters</a:t>
            </a:r>
          </a:p>
          <a:p>
            <a:pPr lvl="1"/>
            <a:r>
              <a:rPr lang="en-US" altLang="en-US" sz="1814">
                <a:latin typeface="Arial " charset="0"/>
              </a:rPr>
              <a:t>Therefore these functions do not depend on the state of free variables.</a:t>
            </a:r>
          </a:p>
          <a:p>
            <a:r>
              <a:rPr lang="en-US" altLang="en-US" sz="1814">
                <a:latin typeface="Arial " charset="0"/>
              </a:rPr>
              <a:t>However, the following literal function declaration does depend on the state of a free variable called </a:t>
            </a: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more</a:t>
            </a:r>
            <a:r>
              <a:rPr lang="en-US" altLang="en-US" sz="1814">
                <a:latin typeface="Arial " charset="0"/>
              </a:rPr>
              <a:t>.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latin typeface="Arial " charset="0"/>
              </a:rPr>
              <a:t>      </a:t>
            </a: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var more = 1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chemeClr val="accent2"/>
                </a:solidFill>
                <a:latin typeface="Arial " charset="0"/>
              </a:rPr>
              <a:t>	 val addMore = (x: Int) =&gt; x + more</a:t>
            </a:r>
            <a:endParaRPr lang="en-US" altLang="en-US" sz="1814">
              <a:latin typeface="Arial " charset="0"/>
            </a:endParaRPr>
          </a:p>
          <a:p>
            <a:r>
              <a:rPr lang="en-US" altLang="en-US" sz="1814">
                <a:latin typeface="Arial " charset="0"/>
              </a:rPr>
              <a:t>In contrast, the variable </a:t>
            </a: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x</a:t>
            </a:r>
            <a:r>
              <a:rPr lang="en-US" altLang="en-US" sz="1814">
                <a:latin typeface="Arial " charset="0"/>
              </a:rPr>
              <a:t> is a bound variable.</a:t>
            </a:r>
          </a:p>
          <a:p>
            <a:pPr lvl="1"/>
            <a:r>
              <a:rPr lang="en-US" altLang="en-US" sz="1814">
                <a:latin typeface="Arial " charset="0"/>
              </a:rPr>
              <a:t>Function parameter</a:t>
            </a:r>
          </a:p>
          <a:p>
            <a:r>
              <a:rPr lang="en-US" altLang="en-US" sz="1814">
                <a:latin typeface="Arial " charset="0"/>
              </a:rPr>
              <a:t>The function value (the object) that’s created at runtime from this function literal is called a </a:t>
            </a: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closure</a:t>
            </a:r>
            <a:r>
              <a:rPr lang="en-US" altLang="en-US" sz="1814">
                <a:latin typeface="Arial " charset="0"/>
              </a:rPr>
              <a:t>.</a:t>
            </a:r>
          </a:p>
          <a:p>
            <a:pPr lvl="1"/>
            <a:r>
              <a:rPr lang="en-US" altLang="en-US" sz="1814">
                <a:latin typeface="Arial " charset="0"/>
              </a:rPr>
              <a:t>The name arises from the act of “closing” the function literal by “capturing” the bindings of its free variables.</a:t>
            </a:r>
          </a:p>
          <a:p>
            <a:r>
              <a:rPr lang="en-US" altLang="en-US" sz="1814">
                <a:latin typeface="Arial " charset="0"/>
              </a:rPr>
              <a:t>Closure has important implications for Spark since in Spark any free variables used in functions need to be broadcasted to all the tasks executing the function.</a:t>
            </a:r>
          </a:p>
          <a:p>
            <a:endParaRPr lang="en-US" altLang="en-US" sz="1814">
              <a:latin typeface="Arial " charset="0"/>
            </a:endParaRPr>
          </a:p>
          <a:p>
            <a:pPr>
              <a:buFont typeface="StarSymbol" charset="0"/>
              <a:buNone/>
            </a:pPr>
            <a:endParaRPr lang="en-US" altLang="en-US" sz="1814">
              <a:latin typeface="Arial " charset="0"/>
            </a:endParaRPr>
          </a:p>
          <a:p>
            <a:pPr>
              <a:buFont typeface="StarSymbol" charset="0"/>
              <a:buNone/>
            </a:pPr>
            <a:endParaRPr lang="en-US" altLang="en-US" sz="1814">
              <a:latin typeface="Arial 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DCE85E55-6863-018A-571E-D8F67E618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266"/>
              <a:t>Pattern matching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1E03-930E-6136-A3C6-F73691C43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339341"/>
            <a:ext cx="8639467" cy="4922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14">
                <a:latin typeface="Arial " charset="0"/>
              </a:rPr>
              <a:t>A very powerful feature of Scala is its ability to do pattern matching using case.</a:t>
            </a:r>
          </a:p>
          <a:p>
            <a:r>
              <a:rPr lang="en-US" altLang="en-US" sz="1814">
                <a:latin typeface="Arial " charset="0"/>
              </a:rPr>
              <a:t>Remember this in Java?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       int month = 0;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	 String monthString;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switch (month) {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   case 1: monthString = “January”;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				break;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   case 2: monthString = “</a:t>
            </a:r>
            <a:r>
              <a:rPr lang="en-US" altLang="ja-JP" sz="1814">
                <a:solidFill>
                  <a:srgbClr val="3333CC"/>
                </a:solidFill>
                <a:latin typeface="Arial " charset="0"/>
              </a:rPr>
              <a:t>Feburary</a:t>
            </a: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”</a:t>
            </a:r>
            <a:r>
              <a:rPr lang="en-US" altLang="ja-JP" sz="1814">
                <a:solidFill>
                  <a:srgbClr val="3333CC"/>
                </a:solidFill>
                <a:latin typeface="Arial " charset="0"/>
              </a:rPr>
              <a:t>;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				break;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   ..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   default: monthString = “Invalid month”;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				break;</a:t>
            </a:r>
          </a:p>
          <a:p>
            <a:pPr marL="508384" lvl="1" indent="0">
              <a:buNone/>
            </a:pPr>
            <a:r>
              <a:rPr lang="en-US" altLang="en-US" sz="1814">
                <a:solidFill>
                  <a:srgbClr val="3333CC"/>
                </a:solidFill>
                <a:latin typeface="Arial " charset="0"/>
              </a:rPr>
              <a:t>}</a:t>
            </a:r>
          </a:p>
          <a:p>
            <a:r>
              <a:rPr lang="en-US" altLang="en-US" sz="1814">
                <a:latin typeface="Arial " charset="0"/>
              </a:rPr>
              <a:t>In Java the switch statement can only be used to match constants of a certain type.</a:t>
            </a:r>
          </a:p>
          <a:p>
            <a:r>
              <a:rPr lang="en-US" altLang="en-US" sz="1814">
                <a:latin typeface="Arial " charset="0"/>
              </a:rPr>
              <a:t>This is very limited. </a:t>
            </a:r>
          </a:p>
          <a:p>
            <a:r>
              <a:rPr lang="en-US" altLang="en-US" sz="1814">
                <a:latin typeface="Arial " charset="0"/>
              </a:rPr>
              <a:t>Scala can do much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5AD1EBA8-0071-F32B-56D8-290B75C5E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361518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Pattern matching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2839-DD14-D341-5A6A-68F90B7FE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1337902"/>
            <a:ext cx="8639467" cy="5134139"/>
          </a:xfrm>
        </p:spPr>
        <p:txBody>
          <a:bodyPr>
            <a:normAutofit fontScale="85000" lnSpcReduction="20000"/>
          </a:bodyPr>
          <a:lstStyle/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def describe( x : Any) = x match {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  case 5 =&gt; “five”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  case true =&gt; “truth”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  case “hello” =&gt; “hi!”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  case Nil =&gt; “the empty list”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  case _ =&gt; “something else”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}</a:t>
            </a:r>
            <a:endParaRPr lang="en-US" altLang="en-US" sz="1814"/>
          </a:p>
          <a:p>
            <a:pPr marL="93612" indent="0"/>
            <a:r>
              <a:rPr lang="en-US" altLang="en-US" sz="1814"/>
              <a:t>Then you use the </a:t>
            </a:r>
            <a:r>
              <a:rPr lang="en-US" altLang="en-US" sz="1814">
                <a:solidFill>
                  <a:srgbClr val="0000FF"/>
                </a:solidFill>
              </a:rPr>
              <a:t>describe</a:t>
            </a:r>
            <a:r>
              <a:rPr lang="en-US" altLang="en-US" sz="1814"/>
              <a:t> function like the following</a:t>
            </a:r>
          </a:p>
          <a:p>
            <a:pPr marL="93612" indent="0">
              <a:buNone/>
            </a:pPr>
            <a:endParaRPr lang="en-US" altLang="en-US" sz="1814">
              <a:solidFill>
                <a:srgbClr val="0000FF"/>
              </a:solidFill>
            </a:endParaRP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describe(5)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res6: java.lang.String = five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describe(Nil)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res7: java.lang.String = the empty list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describe(List(1,2,3))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res8: java.lang.String = something else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   </a:t>
            </a:r>
          </a:p>
          <a:p>
            <a:pPr marL="93612" indent="0"/>
            <a:r>
              <a:rPr lang="en-US" altLang="en-US" sz="1814"/>
              <a:t>The above test the value in the parameter x to see if they match various constants </a:t>
            </a:r>
          </a:p>
          <a:p>
            <a:pPr marL="93612" indent="0"/>
            <a:r>
              <a:rPr lang="en-US" altLang="en-US" sz="1814"/>
              <a:t>The </a:t>
            </a:r>
            <a:r>
              <a:rPr lang="en-US" altLang="en-US" sz="1814">
                <a:solidFill>
                  <a:srgbClr val="0000FF"/>
                </a:solidFill>
              </a:rPr>
              <a:t>_</a:t>
            </a:r>
            <a:r>
              <a:rPr lang="en-US" altLang="en-US" sz="1814"/>
              <a:t> is the default case which catches everything that has not matched before.</a:t>
            </a:r>
          </a:p>
          <a:p>
            <a:pPr marL="93612" indent="0">
              <a:buNone/>
            </a:pPr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49683658-B26E-132F-F2F6-16AA76794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/>
          <a:lstStyle/>
          <a:p>
            <a:r>
              <a:rPr lang="en-US" altLang="en-US" sz="2903"/>
              <a:t>Difference between Scala match and Java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A8B40-05BF-022B-F190-FD164A8D3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Scala match is more general than Java Switch</a:t>
            </a:r>
          </a:p>
          <a:p>
            <a:pPr lvl="1"/>
            <a:r>
              <a:rPr lang="en-US" altLang="en-US" sz="2540"/>
              <a:t>Java switch just does constants of a single type</a:t>
            </a:r>
          </a:p>
          <a:p>
            <a:r>
              <a:rPr lang="en-US" altLang="en-US" sz="2540"/>
              <a:t>Scala’s match is an expression therefore it always results in a value.</a:t>
            </a:r>
          </a:p>
          <a:p>
            <a:r>
              <a:rPr lang="en-US" altLang="en-US" sz="2540"/>
              <a:t>Scala’s alternative expressions never “fall through” into the next case.</a:t>
            </a:r>
          </a:p>
          <a:p>
            <a:r>
              <a:rPr lang="en-US" altLang="en-US" sz="2540"/>
              <a:t>If none of the patterns match, Scala throws an exception named </a:t>
            </a:r>
            <a:r>
              <a:rPr lang="en-US" altLang="en-US" sz="2540">
                <a:solidFill>
                  <a:srgbClr val="0000FF"/>
                </a:solidFill>
              </a:rPr>
              <a:t>MatchError</a:t>
            </a:r>
          </a:p>
          <a:p>
            <a:pPr lvl="1"/>
            <a:r>
              <a:rPr lang="en-US" altLang="en-US" sz="2540"/>
              <a:t>You always have to make sure all cases are covered.</a:t>
            </a:r>
          </a:p>
          <a:p>
            <a:pPr lvl="2"/>
            <a:r>
              <a:rPr lang="en-US" altLang="en-US" sz="2540"/>
              <a:t>Add a default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>
            <a:extLst>
              <a:ext uri="{FF2B5EF4-FFF2-40B4-BE49-F238E27FC236}">
                <a16:creationId xmlns:a16="http://schemas.microsoft.com/office/drawing/2014/main" id="{C97138D4-206F-A664-7697-609DFD1BC7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2540"/>
              <a:t>More Examples of Pattern matching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13A3-352E-E207-B637-081F1BE24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273094"/>
            <a:ext cx="8639467" cy="4922437"/>
          </a:xfrm>
        </p:spPr>
        <p:txBody>
          <a:bodyPr>
            <a:normAutofit fontScale="85000" lnSpcReduction="20000"/>
          </a:bodyPr>
          <a:lstStyle/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expr match {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  	case 0 =&gt; “zero”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     case somethingElse =&gt; “not zero: ” + somethingElse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}</a:t>
            </a:r>
          </a:p>
          <a:p>
            <a:pPr marL="93612" indent="0"/>
            <a:r>
              <a:rPr lang="en-US" altLang="en-US" sz="1814">
                <a:solidFill>
                  <a:srgbClr val="000090"/>
                </a:solidFill>
              </a:rPr>
              <a:t>somethingElse</a:t>
            </a:r>
            <a:r>
              <a:rPr lang="en-US" altLang="en-US" sz="1814"/>
              <a:t> is like the wildcard </a:t>
            </a:r>
            <a:r>
              <a:rPr lang="en-US" altLang="en-US" sz="1814">
                <a:solidFill>
                  <a:srgbClr val="0000FF"/>
                </a:solidFill>
              </a:rPr>
              <a:t>_</a:t>
            </a:r>
            <a:r>
              <a:rPr lang="en-US" altLang="en-US" sz="1814"/>
              <a:t> except you can use this variable to act on the object further.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expr match {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case List(0, _, _) =&gt; println(“found it”)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case _ =&gt;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}</a:t>
            </a:r>
          </a:p>
          <a:p>
            <a:pPr marL="93612" indent="0"/>
            <a:r>
              <a:rPr lang="en-US" altLang="en-US" sz="1814"/>
              <a:t>Checks for a three-element list starting with zero.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expr match {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case List(0, _*) =&gt; println(“found it”)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case _ =&gt;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}</a:t>
            </a:r>
          </a:p>
          <a:p>
            <a:pPr marL="93612" indent="0"/>
            <a:r>
              <a:rPr lang="en-US" altLang="en-US" sz="1814"/>
              <a:t>Matches any list that starts with zero, regardless of how long the list 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BC766465-AD56-6B0B-4A91-5F285683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328" y="489652"/>
            <a:ext cx="9080153" cy="691273"/>
          </a:xfrm>
        </p:spPr>
        <p:txBody>
          <a:bodyPr/>
          <a:lstStyle/>
          <a:p>
            <a:r>
              <a:rPr lang="en-US" altLang="en-US" sz="2903"/>
              <a:t>More Examples of Pattern matching in 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A2A9-1841-EF11-EA2B-B439DA320D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1077234"/>
            <a:ext cx="8639467" cy="4922437"/>
          </a:xfrm>
        </p:spPr>
        <p:txBody>
          <a:bodyPr>
            <a:normAutofit fontScale="62500" lnSpcReduction="20000"/>
          </a:bodyPr>
          <a:lstStyle/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def tupleDemo(expr: Any) =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expr match {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	case (a, b, c) =&gt; println(“matched “ + a + b + c)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	case _ =&gt;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} </a:t>
            </a:r>
          </a:p>
          <a:p>
            <a:pPr marL="93612" indent="0">
              <a:buNone/>
            </a:pPr>
            <a:endParaRPr lang="en-US" altLang="en-US" sz="1814">
              <a:solidFill>
                <a:srgbClr val="000090"/>
              </a:solidFill>
            </a:endParaRP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tupleDemo((“a”, 3, “-tuple”))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8000"/>
                </a:solidFill>
              </a:rPr>
              <a:t>matched a 3-tuple </a:t>
            </a:r>
          </a:p>
          <a:p>
            <a:pPr marL="93612" indent="0"/>
            <a:r>
              <a:rPr lang="en-US" altLang="en-US" sz="1814"/>
              <a:t>Matches arbitrary 3-tuples.</a:t>
            </a:r>
          </a:p>
          <a:p>
            <a:pPr marL="93612" indent="0">
              <a:buNone/>
            </a:pPr>
            <a:endParaRPr lang="en-US" altLang="en-US" sz="1814">
              <a:solidFill>
                <a:srgbClr val="000090"/>
              </a:solidFill>
            </a:endParaRP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def generalSize(x : Any) = x match {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   case s: String =&gt; s.length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   case m: Map[_, _] =&gt; m.size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   case _ =&gt; -1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}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generalSize(“</a:t>
            </a:r>
            <a:r>
              <a:rPr lang="en-US" altLang="ja-JP" sz="1814">
                <a:solidFill>
                  <a:srgbClr val="000090"/>
                </a:solidFill>
              </a:rPr>
              <a:t>abc</a:t>
            </a:r>
            <a:r>
              <a:rPr lang="en-US" altLang="en-US" sz="1814">
                <a:solidFill>
                  <a:srgbClr val="000090"/>
                </a:solidFill>
              </a:rPr>
              <a:t>”</a:t>
            </a:r>
            <a:r>
              <a:rPr lang="en-US" altLang="ja-JP" sz="1814">
                <a:solidFill>
                  <a:srgbClr val="000090"/>
                </a:solidFill>
              </a:rPr>
              <a:t>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8000"/>
                </a:solidFill>
              </a:rPr>
              <a:t>res16: Int = 3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generalSize(Map(1 -&gt; ‘a’, 2 -&gt; ‘b’))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8000"/>
                </a:solidFill>
              </a:rPr>
              <a:t>res17: Int = 2</a:t>
            </a:r>
          </a:p>
          <a:p>
            <a:pPr marL="93612" indent="0"/>
            <a:r>
              <a:rPr lang="en-US" altLang="en-US" sz="1814"/>
              <a:t>The above typed pattern can be used as a convenient replacement for type tests and type casts.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E492C265-51F4-91A8-3DE8-C837000EE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4389" y="881373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 sz="3629"/>
              <a:t>Functions Should Not Have Any Side Effects!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F3D5-63C3-C90E-3223-477046306A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5242" y="1664816"/>
            <a:ext cx="8639467" cy="4922437"/>
          </a:xfrm>
        </p:spPr>
        <p:txBody>
          <a:bodyPr>
            <a:normAutofit fontScale="92500"/>
          </a:bodyPr>
          <a:lstStyle/>
          <a:p>
            <a:r>
              <a:rPr lang="en-US" altLang="en-US" sz="2177"/>
              <a:t>Always aim to write a function such that it does not change the state of anything else!</a:t>
            </a:r>
          </a:p>
          <a:p>
            <a:r>
              <a:rPr lang="en-US" altLang="en-US" sz="2177"/>
              <a:t>For example passing by reference and modifying the passed in object is bad. </a:t>
            </a:r>
          </a:p>
          <a:p>
            <a:endParaRPr lang="en-US" altLang="en-US" sz="2177"/>
          </a:p>
          <a:p>
            <a:pPr>
              <a:buFont typeface="StarSymbol" charset="0"/>
              <a:buNone/>
            </a:pPr>
            <a:r>
              <a:rPr lang="en-US" altLang="en-US" sz="2177"/>
              <a:t>	void modify(SomeObject s) {</a:t>
            </a:r>
          </a:p>
          <a:p>
            <a:pPr>
              <a:buFont typeface="StarSymbol" charset="0"/>
              <a:buNone/>
            </a:pPr>
            <a:r>
              <a:rPr lang="en-US" altLang="en-US" sz="2177"/>
              <a:t>		s-&gt;setXValue(2);</a:t>
            </a:r>
          </a:p>
          <a:p>
            <a:pPr>
              <a:buFont typeface="StarSymbol" charset="0"/>
              <a:buNone/>
            </a:pPr>
            <a:r>
              <a:rPr lang="en-US" altLang="en-US" sz="2177"/>
              <a:t>	}</a:t>
            </a:r>
          </a:p>
          <a:p>
            <a:r>
              <a:rPr lang="en-US" altLang="en-US" sz="2177"/>
              <a:t>Functions that do not change state are much safer to use in parallel situations.</a:t>
            </a:r>
          </a:p>
          <a:p>
            <a:pPr lvl="1"/>
            <a:r>
              <a:rPr lang="en-US" altLang="en-US" sz="2177"/>
              <a:t>The same function can be passed to many different workers without worrying about concurrency issues.</a:t>
            </a:r>
          </a:p>
          <a:p>
            <a:r>
              <a:rPr lang="en-US" altLang="en-US" sz="2177"/>
              <a:t>None of the following function examples change state.</a:t>
            </a:r>
          </a:p>
          <a:p>
            <a:pPr lvl="1"/>
            <a:r>
              <a:rPr lang="en-US" altLang="en-US" sz="2177"/>
              <a:t>They return things</a:t>
            </a:r>
          </a:p>
          <a:p>
            <a:pPr lvl="1"/>
            <a:r>
              <a:rPr lang="en-US" altLang="en-US" sz="2177"/>
              <a:t>They do things (like print something)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C4523E42-903A-9B53-786E-BF96A127A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C0E0-9317-D673-72F8-F4D9C3A48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7426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def max(x: Int, y: Int) : Int = {</a:t>
            </a:r>
          </a:p>
          <a:p>
            <a:pPr marL="583273" lvl="1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	if (x &gt; y) x</a:t>
            </a:r>
          </a:p>
          <a:p>
            <a:pPr marL="583273" lvl="1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	else y</a:t>
            </a:r>
          </a:p>
          <a:p>
            <a:pPr marL="583273" lvl="1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   }</a:t>
            </a:r>
          </a:p>
          <a:p>
            <a:pPr marL="174262" indent="0">
              <a:buNone/>
            </a:pPr>
            <a:r>
              <a:rPr lang="en-US" altLang="en-US" sz="1814">
                <a:solidFill>
                  <a:srgbClr val="00664D"/>
                </a:solidFill>
              </a:rPr>
              <a:t>max: (x: Int, y: Int) Int</a:t>
            </a:r>
          </a:p>
          <a:p>
            <a:pPr marL="174262" indent="0">
              <a:buNone/>
            </a:pPr>
            <a:endParaRPr lang="en-US" altLang="en-US" sz="1814">
              <a:solidFill>
                <a:srgbClr val="00664D"/>
              </a:solidFill>
            </a:endParaRPr>
          </a:p>
          <a:p>
            <a:pPr marL="174262" indent="0"/>
            <a:r>
              <a:rPr lang="en-US" altLang="en-US" sz="1814"/>
              <a:t>Function definitions start with </a:t>
            </a:r>
            <a:r>
              <a:rPr lang="en-US" altLang="en-US" sz="1814">
                <a:solidFill>
                  <a:srgbClr val="22228B"/>
                </a:solidFill>
              </a:rPr>
              <a:t>def</a:t>
            </a:r>
          </a:p>
          <a:p>
            <a:pPr marL="174262" indent="0"/>
            <a:r>
              <a:rPr lang="en-US" altLang="en-US" sz="1814"/>
              <a:t>A type annotation must follow every function parameter</a:t>
            </a:r>
          </a:p>
          <a:p>
            <a:pPr marL="174262" indent="0"/>
            <a:r>
              <a:rPr lang="en-US" altLang="en-US" sz="1814"/>
              <a:t>The </a:t>
            </a:r>
            <a:r>
              <a:rPr lang="en-US" altLang="en-US" sz="1814">
                <a:solidFill>
                  <a:srgbClr val="22228B"/>
                </a:solidFill>
              </a:rPr>
              <a:t>: Int = </a:t>
            </a:r>
            <a:r>
              <a:rPr lang="en-US" altLang="en-US" sz="1814"/>
              <a:t>at the end of the function prototype specifics the function returns an integer.</a:t>
            </a:r>
          </a:p>
          <a:p>
            <a:pPr marL="174262" indent="0"/>
            <a:r>
              <a:rPr lang="en-US" altLang="en-US" sz="1814"/>
              <a:t>If a function body is just one line you can leave out the { } like the following</a:t>
            </a:r>
          </a:p>
          <a:p>
            <a:pPr marL="17426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def max2(x: Int, y: Int) = if (x &gt; y) x else y</a:t>
            </a:r>
          </a:p>
          <a:p>
            <a:pPr marL="174262" indent="0">
              <a:buNone/>
            </a:pPr>
            <a:r>
              <a:rPr lang="en-US" altLang="en-US" sz="1814">
                <a:solidFill>
                  <a:srgbClr val="00664D"/>
                </a:solidFill>
              </a:rPr>
              <a:t>max2: (x: Int, y: Int) Int</a:t>
            </a:r>
          </a:p>
          <a:p>
            <a:pPr marL="174262" indent="0"/>
            <a:endParaRPr lang="en-US" altLang="en-US" sz="1814"/>
          </a:p>
          <a:p>
            <a:pPr marL="174262" indent="0"/>
            <a:r>
              <a:rPr lang="en-US" altLang="en-US" sz="1814"/>
              <a:t>Below is a function that takes no parameters and returns nothing</a:t>
            </a:r>
          </a:p>
          <a:p>
            <a:pPr marL="17426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scala&gt; def greet() = println(“Hello, World!”)</a:t>
            </a:r>
          </a:p>
          <a:p>
            <a:pPr marL="174262" indent="0">
              <a:buNone/>
            </a:pPr>
            <a:r>
              <a:rPr lang="en-US" altLang="en-US" sz="1814">
                <a:solidFill>
                  <a:srgbClr val="00664D"/>
                </a:solidFill>
              </a:rPr>
              <a:t>greet: () Unit</a:t>
            </a:r>
          </a:p>
          <a:p>
            <a:pPr marL="583273" lvl="1" indent="0"/>
            <a:r>
              <a:rPr lang="en-US" altLang="en-US" sz="1814"/>
              <a:t>The </a:t>
            </a:r>
            <a:r>
              <a:rPr lang="en-US" altLang="en-US" sz="1814">
                <a:solidFill>
                  <a:srgbClr val="00664D"/>
                </a:solidFill>
              </a:rPr>
              <a:t>Unit</a:t>
            </a:r>
            <a:r>
              <a:rPr lang="en-US" altLang="en-US" sz="1814"/>
              <a:t> means the function returns nothing.</a:t>
            </a:r>
            <a:r>
              <a:rPr lang="en-US" altLang="en-US" sz="1814">
                <a:solidFill>
                  <a:srgbClr val="00664D"/>
                </a:solidFill>
              </a:rPr>
              <a:t>	</a:t>
            </a:r>
          </a:p>
          <a:p>
            <a:pPr marL="174262" indent="0"/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8555ED6F-3152-D7F5-C4EB-C90F93B73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Functions that Return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973C1-F616-C569-C3ED-5C320AD533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3612" indent="0">
              <a:buNone/>
            </a:pPr>
            <a:r>
              <a:rPr lang="en-US" altLang="en-US" sz="2540"/>
              <a:t>def square(x: Int) : Int = { x* x}</a:t>
            </a:r>
          </a:p>
          <a:p>
            <a:pPr marL="93612" indent="0"/>
            <a:r>
              <a:rPr lang="en-US" altLang="en-US" sz="2540"/>
              <a:t>The last expression in the block is returned</a:t>
            </a:r>
          </a:p>
          <a:p>
            <a:pPr marL="93612" indent="0"/>
            <a:r>
              <a:rPr lang="en-US" altLang="en-US" sz="2540"/>
              <a:t>You can write a return if you want to</a:t>
            </a:r>
          </a:p>
          <a:p>
            <a:pPr marL="93612" indent="0">
              <a:buNone/>
            </a:pPr>
            <a:endParaRPr lang="en-US" altLang="en-US" sz="2540"/>
          </a:p>
          <a:p>
            <a:pPr marL="93612" indent="0">
              <a:buNone/>
            </a:pPr>
            <a:r>
              <a:rPr lang="en-US" altLang="en-US" sz="2540"/>
              <a:t>def square(x: Int) : Int = { return x* x }</a:t>
            </a:r>
          </a:p>
          <a:p>
            <a:pPr marL="93612" indent="0"/>
            <a:endParaRPr lang="en-US" altLang="en-US" sz="2540"/>
          </a:p>
          <a:p>
            <a:pPr marL="93612" indent="0"/>
            <a:r>
              <a:rPr lang="en-US" altLang="en-US" sz="2540"/>
              <a:t>This is the same as the Java function below</a:t>
            </a:r>
          </a:p>
          <a:p>
            <a:pPr marL="93612" indent="0">
              <a:buNone/>
            </a:pPr>
            <a:endParaRPr lang="en-US" altLang="en-US" sz="2540"/>
          </a:p>
          <a:p>
            <a:pPr marL="93612" indent="0">
              <a:buNone/>
            </a:pPr>
            <a:r>
              <a:rPr lang="en-US" altLang="en-US" sz="2540"/>
              <a:t>int square(int x) {</a:t>
            </a:r>
          </a:p>
          <a:p>
            <a:pPr marL="93612" indent="0">
              <a:buNone/>
            </a:pPr>
            <a:r>
              <a:rPr lang="en-US" altLang="en-US" sz="2540"/>
              <a:t>   return x*x;</a:t>
            </a:r>
          </a:p>
          <a:p>
            <a:pPr marL="93612" indent="0">
              <a:buNone/>
            </a:pPr>
            <a:r>
              <a:rPr lang="en-US" altLang="en-US" sz="2540"/>
              <a:t>}</a:t>
            </a:r>
          </a:p>
          <a:p>
            <a:pPr marL="93612" indent="0">
              <a:buNone/>
            </a:pPr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A1E5BFFE-0A1B-5EA1-26C9-4446DE620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How to Define Methods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D3EC3BEE-C64B-F04C-0967-164E22E03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273094"/>
            <a:ext cx="8639467" cy="4922437"/>
          </a:xfrm>
        </p:spPr>
        <p:txBody>
          <a:bodyPr/>
          <a:lstStyle/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import scala.io.Source</a:t>
            </a:r>
          </a:p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object LongLines {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def processFile(filename: String, width: Int) {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val source = Source.fromFile(filename)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for (line &lt;- source.getLines())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	processLine(line)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}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def processLine(line: String) {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	if (line.length &gt; width) 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			println(filename + “: “ + line)</a:t>
            </a:r>
          </a:p>
          <a:p>
            <a:pPr marL="1366731" lvl="3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}</a:t>
            </a:r>
          </a:p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</a:rPr>
              <a:t>}  	</a:t>
            </a:r>
          </a:p>
          <a:p>
            <a:r>
              <a:rPr lang="en-US" altLang="en-US" sz="2177"/>
              <a:t>The above shows how to define a method inside a class.</a:t>
            </a:r>
          </a:p>
          <a:p>
            <a:r>
              <a:rPr lang="en-US" altLang="en-US" sz="2177"/>
              <a:t>It is quite similar to Java.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8B381561-038D-B12C-A1AE-0BAE8C4C7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A59B-31AB-4679-830D-A37364428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5242" y="1731063"/>
            <a:ext cx="8639467" cy="4922437"/>
          </a:xfrm>
        </p:spPr>
        <p:txBody>
          <a:bodyPr/>
          <a:lstStyle/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  <a:latin typeface="Arial " charset="0"/>
              </a:rPr>
              <a:t>(x: Int) =&gt; x + 1 </a:t>
            </a:r>
            <a:r>
              <a:rPr lang="en-US" altLang="en-US" sz="1814">
                <a:latin typeface="Arial " charset="0"/>
              </a:rPr>
              <a:t>or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0090"/>
                </a:solidFill>
                <a:latin typeface="Arial " charset="0"/>
              </a:rPr>
              <a:t>(x) =&gt; x + 1 // infer type</a:t>
            </a:r>
          </a:p>
          <a:p>
            <a:pPr marL="93612" indent="0"/>
            <a:r>
              <a:rPr lang="en-US" altLang="en-US" sz="1814">
                <a:latin typeface="Arial " charset="0"/>
              </a:rPr>
              <a:t>Function literals are functions that have no name</a:t>
            </a:r>
          </a:p>
          <a:p>
            <a:pPr marL="93612" indent="0"/>
            <a:r>
              <a:rPr lang="en-US" altLang="en-US" sz="1814">
                <a:latin typeface="Arial " charset="0"/>
              </a:rPr>
              <a:t>The =&gt; designates that this function converts the thing on the left (any integer x) to the the thing on the right (x + 1)</a:t>
            </a:r>
          </a:p>
          <a:p>
            <a:pPr lvl="1"/>
            <a:r>
              <a:rPr lang="en-US" altLang="en-US" sz="1814">
                <a:latin typeface="Arial " charset="0"/>
              </a:rPr>
              <a:t>This is a function mapping any integer x to x+1</a:t>
            </a:r>
          </a:p>
          <a:p>
            <a:pPr marL="93612" indent="0"/>
            <a:r>
              <a:rPr lang="en-US" altLang="en-US" sz="1814">
                <a:latin typeface="Arial " charset="0"/>
              </a:rPr>
              <a:t>If you want more than one statement in the function literal, surround its body by curly braces and put one statement per line.</a:t>
            </a:r>
          </a:p>
          <a:p>
            <a:pPr lvl="1"/>
            <a:r>
              <a:rPr lang="en-US" altLang="en-US" sz="1814">
                <a:latin typeface="Arial " charset="0"/>
              </a:rPr>
              <a:t>For example</a:t>
            </a:r>
          </a:p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  <a:latin typeface="Arial " charset="0"/>
              </a:rPr>
              <a:t>(x: Int) =&gt; { </a:t>
            </a:r>
          </a:p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  <a:latin typeface="Arial " charset="0"/>
              </a:rPr>
              <a:t>			 println(“We”)</a:t>
            </a:r>
          </a:p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  <a:latin typeface="Arial " charset="0"/>
              </a:rPr>
              <a:t>			 println(“are”)</a:t>
            </a:r>
          </a:p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  <a:latin typeface="Arial " charset="0"/>
              </a:rPr>
              <a:t>			 println(“here!”)</a:t>
            </a:r>
          </a:p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  <a:latin typeface="Arial " charset="0"/>
              </a:rPr>
              <a:t>			 x + 1</a:t>
            </a:r>
          </a:p>
          <a:p>
            <a:pPr marL="957720" lvl="2" indent="0">
              <a:buNone/>
            </a:pPr>
            <a:r>
              <a:rPr lang="en-US" altLang="en-US" sz="1814">
                <a:solidFill>
                  <a:srgbClr val="000090"/>
                </a:solidFill>
                <a:latin typeface="Arial " charset="0"/>
              </a:rPr>
              <a:t>			}</a:t>
            </a:r>
          </a:p>
          <a:p>
            <a:pPr marL="93612" indent="0"/>
            <a:endParaRPr lang="en-US" altLang="en-US" sz="2177">
              <a:latin typeface="Arial 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59F7B54B-88CE-A3A1-C461-E6A817E66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39AF-610D-2535-9F37-2922C2791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>
                <a:latin typeface="Arial " charset="0"/>
              </a:rPr>
              <a:t>Here is a function literal used as an argument in a method that takes two arguments</a:t>
            </a:r>
          </a:p>
          <a:p>
            <a:pPr marL="957720" lvl="2" indent="0">
              <a:buNone/>
            </a:pPr>
            <a:r>
              <a:rPr lang="en-US" altLang="en-US" sz="2177">
                <a:solidFill>
                  <a:srgbClr val="000090"/>
                </a:solidFill>
                <a:latin typeface="Arial " charset="0"/>
              </a:rPr>
              <a:t>scala&gt; val abc = List(1,2,3,4,5,6)</a:t>
            </a:r>
          </a:p>
          <a:p>
            <a:pPr marL="957720" lvl="2" indent="0">
              <a:buNone/>
            </a:pPr>
            <a:r>
              <a:rPr lang="es-ES_tradnl" altLang="en-US" sz="2177">
                <a:solidFill>
                  <a:srgbClr val="00664D"/>
                </a:solidFill>
                <a:latin typeface="Arial " charset="0"/>
              </a:rPr>
              <a:t>abc: List[Int] = List(1, 2, 3, 4, 5, 6)</a:t>
            </a:r>
          </a:p>
          <a:p>
            <a:pPr marL="957720" lvl="2" indent="0">
              <a:buNone/>
            </a:pPr>
            <a:r>
              <a:rPr lang="es-ES_tradnl" altLang="en-US" sz="2177">
                <a:solidFill>
                  <a:srgbClr val="000090"/>
                </a:solidFill>
                <a:latin typeface="Arial " charset="0"/>
              </a:rPr>
              <a:t>scala&gt; abc.reduce((x, y) =&gt; x + y)</a:t>
            </a:r>
          </a:p>
          <a:p>
            <a:pPr marL="957720" lvl="2" indent="0">
              <a:buNone/>
            </a:pPr>
            <a:r>
              <a:rPr lang="es-ES_tradnl" altLang="en-US" sz="2177">
                <a:solidFill>
                  <a:srgbClr val="00664D"/>
                </a:solidFill>
                <a:latin typeface="Arial " charset="0"/>
              </a:rPr>
              <a:t>res2: Int = 21</a:t>
            </a:r>
            <a:endParaRPr lang="en-US" altLang="en-US" sz="2177">
              <a:solidFill>
                <a:srgbClr val="00664D"/>
              </a:solidFill>
              <a:latin typeface="Arial " charset="0"/>
            </a:endParaRPr>
          </a:p>
          <a:p>
            <a:r>
              <a:rPr lang="en-US" altLang="en-US" sz="2177">
                <a:latin typeface="Arial " charset="0"/>
              </a:rPr>
              <a:t>	In the above example the reduce method is applied on the list to sum up all the numbers into the list into one number.</a:t>
            </a:r>
          </a:p>
          <a:p>
            <a:r>
              <a:rPr lang="en-US" altLang="en-US" sz="2177">
                <a:latin typeface="Arial " charset="0"/>
              </a:rPr>
              <a:t>Therefore the output of the above function literal is just one integer.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B139219E-6B8B-3543-47C0-C3D257DD1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Place Holder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9ED0-88CC-4365-C4BA-A0976A758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3612" indent="0">
              <a:buNone/>
            </a:pPr>
            <a:r>
              <a:rPr lang="en-US" altLang="en-US" sz="2177"/>
              <a:t>scala&gt; val someNumbrs = List(-11, -10, -5, 0, 5, 10)</a:t>
            </a:r>
          </a:p>
          <a:p>
            <a:pPr marL="93612" indent="0">
              <a:buNone/>
            </a:pPr>
            <a:r>
              <a:rPr lang="en-US" altLang="en-US" sz="2177"/>
              <a:t>someNumbers: List(-11, -10, -5, 0, 5, 10)</a:t>
            </a:r>
          </a:p>
          <a:p>
            <a:pPr marL="93612" indent="0">
              <a:buNone/>
            </a:pPr>
            <a:r>
              <a:rPr lang="en-US" altLang="en-US" sz="2177"/>
              <a:t>scala&gt; someNumbers.filter(_ &gt; 0)</a:t>
            </a:r>
          </a:p>
          <a:p>
            <a:pPr marL="93612" indent="0">
              <a:buNone/>
            </a:pPr>
            <a:r>
              <a:rPr lang="en-US" altLang="en-US" sz="2177"/>
              <a:t>res1: List[Int] = List(5, 10)</a:t>
            </a:r>
          </a:p>
          <a:p>
            <a:pPr marL="93612" indent="0">
              <a:buNone/>
            </a:pPr>
            <a:endParaRPr lang="en-US" altLang="en-US" sz="2177"/>
          </a:p>
          <a:p>
            <a:pPr marL="93612" indent="0"/>
            <a:r>
              <a:rPr lang="en-US" altLang="en-US" sz="2177"/>
              <a:t>Use the underscores as placeholders for one or more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0766F04A-00F1-BF4C-D419-6AE5E19E0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2903"/>
              <a:t>What you can do with Scala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83EA-668E-B150-0133-FC68D9E46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93640" y="1664816"/>
            <a:ext cx="8761880" cy="4922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14"/>
              <a:t>Functions are first class values</a:t>
            </a:r>
          </a:p>
          <a:p>
            <a:pPr lvl="1"/>
            <a:r>
              <a:rPr lang="en-US" altLang="en-US" sz="1814"/>
              <a:t>A function is a value of the same status as say, an integer or string</a:t>
            </a:r>
          </a:p>
          <a:p>
            <a:pPr lvl="2"/>
            <a:r>
              <a:rPr lang="en-US" altLang="en-US" sz="1814"/>
              <a:t>You can pass functions as arguments to other functions.</a:t>
            </a:r>
          </a:p>
          <a:p>
            <a:pPr lvl="3"/>
            <a:r>
              <a:rPr lang="en-US" altLang="en-US" sz="1814"/>
              <a:t>For example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chemeClr val="accent2"/>
                </a:solidFill>
              </a:rPr>
              <a:t>scala&gt; val someNumbers = List(-11, -10, -5)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rgbClr val="00664D"/>
                </a:solidFill>
              </a:rPr>
              <a:t>someNumbers: List[Int] = List(-11, -10, -5)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chemeClr val="accent2"/>
                </a:solidFill>
              </a:rPr>
              <a:t>scala&gt; someNumbers.foreach((x: Int) =&gt; println(x))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rgbClr val="00664D"/>
                </a:solidFill>
              </a:rPr>
              <a:t>-11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rgbClr val="00664D"/>
                </a:solidFill>
              </a:rPr>
              <a:t>-10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rgbClr val="00664D"/>
                </a:solidFill>
              </a:rPr>
              <a:t>-5</a:t>
            </a:r>
          </a:p>
          <a:p>
            <a:pPr lvl="3"/>
            <a:r>
              <a:rPr lang="en-US" altLang="en-US" sz="1814"/>
              <a:t>The foreach method of the list someNumbers takes functions as an argument.</a:t>
            </a:r>
          </a:p>
          <a:p>
            <a:pPr lvl="2"/>
            <a:r>
              <a:rPr lang="en-US" altLang="en-US" sz="1814"/>
              <a:t>Store functions as variable objects</a:t>
            </a:r>
          </a:p>
          <a:p>
            <a:pPr lvl="3"/>
            <a:r>
              <a:rPr lang="en-US" altLang="en-US" sz="1814"/>
              <a:t>For example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rgbClr val="3333CC"/>
                </a:solidFill>
              </a:rPr>
              <a:t>scala&gt; var increase = (x: Int) =&gt; x + 1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rgbClr val="008000"/>
                </a:solidFill>
              </a:rPr>
              <a:t>increase: (Int) =&gt; Int = &lt;function1&gt;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rgbClr val="3333CC"/>
                </a:solidFill>
              </a:rPr>
              <a:t>scala&gt; increase(10)</a:t>
            </a:r>
          </a:p>
          <a:p>
            <a:pPr marL="1758460" lvl="4" indent="0">
              <a:buNone/>
            </a:pPr>
            <a:r>
              <a:rPr lang="en-US" altLang="en-US" sz="1814">
                <a:solidFill>
                  <a:srgbClr val="008000"/>
                </a:solidFill>
              </a:rPr>
              <a:t>res0: Int = 11</a:t>
            </a:r>
          </a:p>
          <a:p>
            <a:pPr lvl="2"/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719D44-3E1F-432E-BC41-BAE9E5E0A3EE}"/>
</file>

<file path=customXml/itemProps2.xml><?xml version="1.0" encoding="utf-8"?>
<ds:datastoreItem xmlns:ds="http://schemas.openxmlformats.org/officeDocument/2006/customXml" ds:itemID="{FD376C74-EE6C-43A0-9EA2-46754E2A530A}"/>
</file>

<file path=customXml/itemProps3.xml><?xml version="1.0" encoding="utf-8"?>
<ds:datastoreItem xmlns:ds="http://schemas.openxmlformats.org/officeDocument/2006/customXml" ds:itemID="{D47915EA-16FC-4A9E-AC9E-4590378C3EA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1691</Words>
  <Application>Microsoft Office PowerPoint</Application>
  <PresentationFormat>Widescreen</PresentationFormat>
  <Paragraphs>200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</vt:lpstr>
      <vt:lpstr>Calibri</vt:lpstr>
      <vt:lpstr>Calibri Light</vt:lpstr>
      <vt:lpstr>Roboto</vt:lpstr>
      <vt:lpstr>Roboto Condensed</vt:lpstr>
      <vt:lpstr>StarSymbol</vt:lpstr>
      <vt:lpstr>Office Theme</vt:lpstr>
      <vt:lpstr>Scala functions and pattern matching</vt:lpstr>
      <vt:lpstr>Functions Should Not Have Any Side Effects!</vt:lpstr>
      <vt:lpstr>Function Declaration</vt:lpstr>
      <vt:lpstr>Functions that Return Things</vt:lpstr>
      <vt:lpstr>How to Define Methods</vt:lpstr>
      <vt:lpstr>Function literals</vt:lpstr>
      <vt:lpstr>Function Literals</vt:lpstr>
      <vt:lpstr>Place Holder Syntax</vt:lpstr>
      <vt:lpstr>What you can do with Scala Functions</vt:lpstr>
      <vt:lpstr>Closure</vt:lpstr>
      <vt:lpstr>Pattern matching in Scala</vt:lpstr>
      <vt:lpstr>Pattern matching in Scala</vt:lpstr>
      <vt:lpstr>Difference between Scala match and Java Switch</vt:lpstr>
      <vt:lpstr>More Examples of Pattern matching in Scala</vt:lpstr>
      <vt:lpstr>More Examples of Pattern matching in Scala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functions and pattern matching</dc:title>
  <dc:creator>Butler, Kylie</dc:creator>
  <cp:lastModifiedBy>Butler, Kylie</cp:lastModifiedBy>
  <cp:revision>1</cp:revision>
  <dcterms:created xsi:type="dcterms:W3CDTF">2022-08-26T00:27:59Z</dcterms:created>
  <dcterms:modified xsi:type="dcterms:W3CDTF">2022-08-26T00:28:33Z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