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384C-AD67-A38E-62AA-C8AC8CD47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A5C38-14F7-D73A-36D3-E3AADADED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19F0C-1466-3EFD-6CA9-084FB93B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2410-81F9-4DEE-A973-7DBEA6601A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9586C-812D-5369-2005-CCA6E2D0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468E-6BBB-47BB-A3C8-E43A6169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BB09-817C-4F9B-8595-92665B1D06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63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0651-353C-5F9D-8089-2EE8F2F1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69830-C916-5855-6CCF-8C2AF60F3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FF732-210A-3F91-8EC6-790E09B3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2410-81F9-4DEE-A973-7DBEA6601A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4AFB9-656B-634C-E825-7B1C6B6E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9E4F7-08AF-947F-D4DC-64426C8D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BB09-817C-4F9B-8595-92665B1D06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127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8B5C6-D1C4-74B6-AE81-E67D76406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0E541-0347-9694-6B5A-FFA3143B7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C65B5-820F-6A49-A37C-8179A0E8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2410-81F9-4DEE-A973-7DBEA6601A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7A70A-045D-5AAE-B862-2E734A95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AB18A-4DB0-3A52-36A4-C59FDB66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BB09-817C-4F9B-8595-92665B1D06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663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89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5B15-57ED-23B2-BB56-0B984EC8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3947-3743-1FCF-33D8-408F031E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8878B-AAED-9904-8E74-06AEF3E2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2410-81F9-4DEE-A973-7DBEA6601A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2B5-C9D5-E244-6CE6-AC1288C9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E2F53-BFC2-A52F-1B87-2907E1C7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BB09-817C-4F9B-8595-92665B1D06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300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0579-ABC6-A37C-E809-DB2819F8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3B84A-2AA6-FB1C-212E-51E8F3576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339B9-59FD-DD18-D087-ED84C4D3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2410-81F9-4DEE-A973-7DBEA6601A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D1637-FE08-078A-AF9F-5340006E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33EB2-6395-F1EB-5C6E-B77FEF5C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BB09-817C-4F9B-8595-92665B1D06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54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1C0D-5890-1B8A-0A57-0A32F2F4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3205-1DE0-558B-677B-06140BDCF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B1254-A136-E38E-1F8A-EEFDEB4BE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6AFFD-E2A1-FB48-AF04-E753672B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2410-81F9-4DEE-A973-7DBEA6601A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382B8-0389-447C-A94D-C8293FB5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43B9B-889D-5C32-2BC2-82FD0EA5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BB09-817C-4F9B-8595-92665B1D06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28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D61C-4623-A6BE-D177-A4450886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B890F-B1F0-ACA9-D669-8ABC7A329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231C1-1D53-841E-235B-7E9FE2B7F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D76AB-89B3-D20E-7F75-CE14FF4F3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BA5DA-B11E-A0AE-9393-5CD08A595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65F26-D351-95E0-37AB-579AA055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2410-81F9-4DEE-A973-7DBEA6601A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7FBF0-F67A-C4F7-E360-C972956C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E78ED-6F7D-3242-E31E-16070CD2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BB09-817C-4F9B-8595-92665B1D06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322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CA49-C2CC-6D1E-7106-DA3F0523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438CA-2260-29F5-6360-F883B8DF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2410-81F9-4DEE-A973-7DBEA6601A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8006A-606E-3C57-143B-2030ACCA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F4628-C0B4-21CE-2902-A1248978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BB09-817C-4F9B-8595-92665B1D06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84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DA7FD-7EBA-03E9-F553-20E76ED5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2410-81F9-4DEE-A973-7DBEA6601A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611B6-B89B-8562-06EF-4DBB540F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72F71-494B-A6FD-845F-2502106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BB09-817C-4F9B-8595-92665B1D06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848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6B15-E85E-E5A9-F644-7509A4E6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8E584-BB48-1083-BFB3-2142F7CAE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7A646-A2CA-DFA5-CAA5-BCD938DAA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7F684-6A29-CD9D-CE2D-97BF4BD2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2410-81F9-4DEE-A973-7DBEA6601A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60846-5006-3EB3-B4E4-C387187C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F33F6-4425-E718-F0B7-C4B688DF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BB09-817C-4F9B-8595-92665B1D06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11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D1D6-24B3-0A88-BB39-F8B471A8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E02FC-2AB7-4FEB-0E34-D7BE5F0D7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7BC00-3AC5-0AC7-680E-8CFB0EC82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CC4FC-A2D2-005F-4584-A95F753B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2410-81F9-4DEE-A973-7DBEA6601A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9F3B4-B0AC-981A-90C8-E6E2479E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C331E-543B-8828-185A-9D08F882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FBB09-817C-4F9B-8595-92665B1D06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995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499CE-1F22-7948-0234-B17A70F45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9CFB4-55D6-50E7-A5E4-CA02834C8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3C6C8-A956-9599-B44E-1B755F8D4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12410-81F9-4DEE-A973-7DBEA6601A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F1002-3FBA-1AC9-0773-6475CE588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EF708-E753-B52D-0A09-2D96A28E2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FBB09-817C-4F9B-8595-92665B1D06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844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Storm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C0CD0E50-2AC0-815D-744E-1058D3069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554459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Topology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E13D-D9D3-0247-3724-7D2AF0DF01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5062132"/>
            <a:ext cx="8639467" cy="1278854"/>
          </a:xfrm>
        </p:spPr>
        <p:txBody>
          <a:bodyPr/>
          <a:lstStyle/>
          <a:p>
            <a:r>
              <a:rPr lang="en-US" altLang="en-US" sz="2540"/>
              <a:t>Suppose we want to count the number of times every #tag has appeared in a stream of twitter feeds</a:t>
            </a:r>
          </a:p>
          <a:p>
            <a:r>
              <a:rPr lang="en-US" altLang="en-US" sz="2540"/>
              <a:t>The above example shows how this can be done in storm.</a:t>
            </a:r>
          </a:p>
        </p:txBody>
      </p:sp>
      <p:pic>
        <p:nvPicPr>
          <p:cNvPr id="51204" name="Picture 3">
            <a:extLst>
              <a:ext uri="{FF2B5EF4-FFF2-40B4-BE49-F238E27FC236}">
                <a16:creationId xmlns:a16="http://schemas.microsoft.com/office/drawing/2014/main" id="{A7D98E34-71DE-275C-0F24-C69AA71C4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684" y="1208288"/>
            <a:ext cx="7000575" cy="379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895CDB0B-C622-D0D6-B5CB-B3FA26C45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/>
          <a:lstStyle/>
          <a:p>
            <a:r>
              <a:rPr lang="en-US" altLang="en-US" sz="2540"/>
              <a:t>What about Parallel Processing?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75F2BBEC-F895-B260-8B87-9913756351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5257993"/>
            <a:ext cx="8639467" cy="1214047"/>
          </a:xfrm>
        </p:spPr>
        <p:txBody>
          <a:bodyPr/>
          <a:lstStyle/>
          <a:p>
            <a:r>
              <a:rPr lang="en-US" altLang="en-US" sz="2540"/>
              <a:t>The programmers specify the number of parallel tasks for each spout and bolt.</a:t>
            </a:r>
          </a:p>
        </p:txBody>
      </p:sp>
      <p:pic>
        <p:nvPicPr>
          <p:cNvPr id="52228" name="Picture 3">
            <a:extLst>
              <a:ext uri="{FF2B5EF4-FFF2-40B4-BE49-F238E27FC236}">
                <a16:creationId xmlns:a16="http://schemas.microsoft.com/office/drawing/2014/main" id="{BC200545-C7FB-12F8-F742-A3264689E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435" y="1273094"/>
            <a:ext cx="8099410" cy="37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30D0BEA3-98E7-DE8B-32F9-C84D656E6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6AC9-63F5-F82A-E1C1-B736C0D9A3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903"/>
              <a:t>Open source distributed Real-time computation system</a:t>
            </a:r>
          </a:p>
          <a:p>
            <a:r>
              <a:rPr lang="en-US" altLang="en-US" sz="2903"/>
              <a:t>Developed by Nathan Marz</a:t>
            </a:r>
          </a:p>
          <a:p>
            <a:pPr lvl="1"/>
            <a:r>
              <a:rPr lang="en-US" altLang="en-US" sz="2903"/>
              <a:t>Acquired by Twitter</a:t>
            </a:r>
          </a:p>
          <a:p>
            <a:r>
              <a:rPr lang="en-US" altLang="en-US" sz="2903"/>
              <a:t>Used extensively in Twitter and Yahoo!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A2FD947D-9667-2E45-253C-F8C197EB3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Storm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8C49-5AAE-E643-8ECF-F679460CD0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404149"/>
            <a:ext cx="8639467" cy="4922437"/>
          </a:xfrm>
        </p:spPr>
        <p:txBody>
          <a:bodyPr>
            <a:normAutofit lnSpcReduction="10000"/>
          </a:bodyPr>
          <a:lstStyle/>
          <a:p>
            <a:r>
              <a:rPr lang="en-US" altLang="en-US" sz="2540"/>
              <a:t>Integration</a:t>
            </a:r>
          </a:p>
          <a:p>
            <a:pPr lvl="1"/>
            <a:r>
              <a:rPr lang="en-US" altLang="en-US" sz="2540"/>
              <a:t>Integrates with any queuing system and any database system</a:t>
            </a:r>
          </a:p>
          <a:p>
            <a:r>
              <a:rPr lang="en-US" altLang="en-US" sz="2540"/>
              <a:t>Salable</a:t>
            </a:r>
          </a:p>
          <a:p>
            <a:pPr lvl="1"/>
            <a:r>
              <a:rPr lang="en-US" altLang="en-US" sz="2540"/>
              <a:t>Inherently parallel and runs across a cluster of machines</a:t>
            </a:r>
          </a:p>
          <a:p>
            <a:pPr lvl="1"/>
            <a:r>
              <a:rPr lang="en-US" altLang="en-US" sz="2540"/>
              <a:t>High throughputs of messages with very low latency</a:t>
            </a:r>
          </a:p>
          <a:p>
            <a:pPr lvl="1"/>
            <a:r>
              <a:rPr lang="en-US" altLang="en-US" sz="2540"/>
              <a:t>Benchmarked processing one million 100 byte messages per second per node on the following hardware</a:t>
            </a:r>
          </a:p>
          <a:p>
            <a:pPr lvl="2"/>
            <a:r>
              <a:rPr lang="en-US" altLang="en-US" sz="2540"/>
              <a:t>Processor: 2 x Intel E5645@2.4 Ghz</a:t>
            </a:r>
          </a:p>
          <a:p>
            <a:pPr lvl="2"/>
            <a:r>
              <a:rPr lang="en-US" altLang="en-US" sz="2540"/>
              <a:t>RAM:24GB</a:t>
            </a:r>
          </a:p>
          <a:p>
            <a:r>
              <a:rPr lang="en-US" altLang="en-US" sz="2540"/>
              <a:t>Use with any programming language</a:t>
            </a:r>
          </a:p>
          <a:p>
            <a:pPr lvl="1"/>
            <a:r>
              <a:rPr lang="en-US" altLang="en-US" sz="2540"/>
              <a:t>Ruby, Python, Java, Javascript, Perl, PHP</a:t>
            </a:r>
          </a:p>
          <a:p>
            <a:endParaRPr lang="en-US" altLang="en-US" sz="2540"/>
          </a:p>
          <a:p>
            <a:endParaRPr lang="en-US" altLang="en-US" sz="254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BF58D975-541D-AD5F-FEDE-2473EF187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489652"/>
            <a:ext cx="8141174" cy="691273"/>
          </a:xfrm>
        </p:spPr>
        <p:txBody>
          <a:bodyPr/>
          <a:lstStyle/>
          <a:p>
            <a:r>
              <a:rPr lang="en-US" altLang="en-US" sz="3266"/>
              <a:t>Storm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FA1D-3ED6-AF02-ED3A-BB73B6C8BD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6" y="1077234"/>
            <a:ext cx="8753239" cy="5357362"/>
          </a:xfrm>
        </p:spPr>
        <p:txBody>
          <a:bodyPr>
            <a:normAutofit lnSpcReduction="10000"/>
          </a:bodyPr>
          <a:lstStyle/>
          <a:p>
            <a:r>
              <a:rPr lang="en-US" altLang="en-US" sz="1814"/>
              <a:t>Fault tolerant</a:t>
            </a:r>
          </a:p>
          <a:p>
            <a:pPr lvl="1"/>
            <a:r>
              <a:rPr lang="en-US" altLang="en-US" sz="1814"/>
              <a:t>When a node dies, the worker will be restarted on another node.</a:t>
            </a:r>
          </a:p>
          <a:p>
            <a:pPr lvl="1"/>
            <a:r>
              <a:rPr lang="en-US" altLang="en-US" sz="1814"/>
              <a:t>Storm daemons are designed to be stateless</a:t>
            </a:r>
          </a:p>
          <a:p>
            <a:r>
              <a:rPr lang="en-US" altLang="en-US" sz="1814"/>
              <a:t>Guarantees data processing</a:t>
            </a:r>
          </a:p>
          <a:p>
            <a:pPr lvl="1"/>
            <a:r>
              <a:rPr lang="en-US" altLang="en-US" sz="1814"/>
              <a:t>Guarantees every tuple will be fully processed.</a:t>
            </a:r>
          </a:p>
          <a:p>
            <a:pPr lvl="1"/>
            <a:r>
              <a:rPr lang="en-US" altLang="en-US" sz="1814"/>
              <a:t>Tracks lineage of a tuple as it makes its way through the topology.</a:t>
            </a:r>
          </a:p>
          <a:p>
            <a:pPr lvl="1"/>
            <a:r>
              <a:rPr lang="en-US" altLang="en-US" sz="1814"/>
              <a:t>Provides an at-least-once processing guarantee</a:t>
            </a:r>
          </a:p>
          <a:p>
            <a:pPr lvl="2"/>
            <a:r>
              <a:rPr lang="en-US" altLang="en-US" sz="1814"/>
              <a:t>The same guarantee from a queuing system</a:t>
            </a:r>
          </a:p>
          <a:p>
            <a:pPr lvl="2"/>
            <a:r>
              <a:rPr lang="en-US" altLang="en-US" sz="1814"/>
              <a:t>Messages are only replayed when there are failures.</a:t>
            </a:r>
          </a:p>
          <a:p>
            <a:pPr lvl="2"/>
            <a:r>
              <a:rPr lang="en-US" altLang="en-US" sz="1814"/>
              <a:t>When a consumer of a tuple dies then a new consumer that takes over may get some duplicate tuples</a:t>
            </a:r>
          </a:p>
          <a:p>
            <a:pPr lvl="3"/>
            <a:r>
              <a:rPr lang="en-US" altLang="en-US" sz="1814"/>
              <a:t>For example if the application is doing word count. Then this would mean a higher than actual resultant count.</a:t>
            </a:r>
          </a:p>
          <a:p>
            <a:pPr lvl="1"/>
            <a:r>
              <a:rPr lang="en-US" altLang="en-US" sz="1814"/>
              <a:t>Guaranteeing exactly once processing is much more expensive than at-least-once</a:t>
            </a:r>
          </a:p>
          <a:p>
            <a:pPr lvl="2"/>
            <a:r>
              <a:rPr lang="en-US" altLang="en-US" sz="1814"/>
              <a:t>Need to use two phased commit.</a:t>
            </a:r>
          </a:p>
          <a:p>
            <a:pPr lvl="2"/>
            <a:r>
              <a:rPr lang="en-US" altLang="en-US" sz="1814"/>
              <a:t>Better write applications so they can tolerate occasional duplicates.</a:t>
            </a:r>
          </a:p>
          <a:p>
            <a:pPr lvl="2"/>
            <a:r>
              <a:rPr lang="en-US" altLang="en-US" sz="1814"/>
              <a:t>Storm offers Trident which is higher level abstraction (like Pig or Hive) on top of Storm</a:t>
            </a:r>
          </a:p>
          <a:p>
            <a:pPr lvl="3"/>
            <a:r>
              <a:rPr lang="en-US" altLang="en-US" sz="1814"/>
              <a:t>Can guarantee exactly once processing.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27F8E175-1514-1101-B5A1-F81397B0E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Storm Abstractions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5C2A83E0-7B9F-71F4-BBB5-6D750703C9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z="2540"/>
          </a:p>
          <a:p>
            <a:pPr lvl="1"/>
            <a:r>
              <a:rPr lang="en-US" altLang="en-US" sz="2540"/>
              <a:t>Tuples</a:t>
            </a:r>
          </a:p>
          <a:p>
            <a:pPr lvl="1"/>
            <a:endParaRPr lang="en-US" altLang="en-US" sz="2540"/>
          </a:p>
          <a:p>
            <a:pPr lvl="1"/>
            <a:r>
              <a:rPr lang="en-US" altLang="en-US" sz="2540"/>
              <a:t>Spouts</a:t>
            </a:r>
          </a:p>
          <a:p>
            <a:pPr lvl="1"/>
            <a:endParaRPr lang="en-US" altLang="en-US" sz="2540"/>
          </a:p>
          <a:p>
            <a:pPr lvl="1"/>
            <a:r>
              <a:rPr lang="en-US" altLang="en-US" sz="2540"/>
              <a:t>Bolts</a:t>
            </a:r>
          </a:p>
          <a:p>
            <a:pPr lvl="1"/>
            <a:endParaRPr lang="en-US" altLang="en-US" sz="2540"/>
          </a:p>
          <a:p>
            <a:pPr lvl="1"/>
            <a:r>
              <a:rPr lang="en-US" altLang="en-US" sz="2540"/>
              <a:t>Topologies</a:t>
            </a:r>
          </a:p>
          <a:p>
            <a:pPr lvl="1"/>
            <a:endParaRPr lang="en-US" altLang="en-US" sz="254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B2BF7480-81E1-DBE7-3A73-A3061610F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750319"/>
            <a:ext cx="8141174" cy="691273"/>
          </a:xfrm>
        </p:spPr>
        <p:txBody>
          <a:bodyPr/>
          <a:lstStyle/>
          <a:p>
            <a:r>
              <a:rPr lang="en-US" altLang="en-US" sz="3266"/>
              <a:t>Unbounded Sequence of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C653-C4B9-2CD1-AA4B-D9B9777807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4147636"/>
            <a:ext cx="8639467" cy="2716125"/>
          </a:xfrm>
        </p:spPr>
        <p:txBody>
          <a:bodyPr/>
          <a:lstStyle/>
          <a:p>
            <a:r>
              <a:rPr lang="en-US" altLang="en-US" sz="2540"/>
              <a:t>In storm you manipulate and transform streams of tuples.</a:t>
            </a:r>
          </a:p>
          <a:p>
            <a:r>
              <a:rPr lang="en-US" altLang="en-US" sz="2540"/>
              <a:t>Tuples are a named list of values</a:t>
            </a:r>
          </a:p>
          <a:p>
            <a:r>
              <a:rPr lang="en-US" altLang="en-US" sz="2540"/>
              <a:t>Tuples can contain objects of any type</a:t>
            </a:r>
          </a:p>
          <a:p>
            <a:r>
              <a:rPr lang="en-US" altLang="en-US" sz="2540"/>
              <a:t>If you want to use a new type you will need to write a serializer.</a:t>
            </a:r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E0CFF7CA-92F3-8166-B4C1-9396A9A7C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684" y="1535201"/>
            <a:ext cx="6597333" cy="226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FFABABB-AC98-0C2E-48A1-31CE0BA7B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Spouts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1CD4-91BA-12E5-2EAC-270E9F755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3886969"/>
            <a:ext cx="8639467" cy="1866436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z="2540"/>
              <a:t>A source of streams in a computation</a:t>
            </a:r>
          </a:p>
          <a:p>
            <a:r>
              <a:rPr lang="en-US" altLang="en-US" sz="2540"/>
              <a:t>Can read from the following sources</a:t>
            </a:r>
          </a:p>
          <a:p>
            <a:pPr lvl="1"/>
            <a:r>
              <a:rPr lang="en-US" altLang="en-US" sz="2540"/>
              <a:t>A queuing broker such as Kestrel, RabbitMQ, Kafka</a:t>
            </a:r>
          </a:p>
          <a:p>
            <a:pPr lvl="1"/>
            <a:r>
              <a:rPr lang="en-US" altLang="en-US" sz="2540"/>
              <a:t>Web logs</a:t>
            </a:r>
          </a:p>
          <a:p>
            <a:pPr lvl="1"/>
            <a:r>
              <a:rPr lang="en-US" altLang="en-US" sz="2540"/>
              <a:t>Databases</a:t>
            </a:r>
          </a:p>
          <a:p>
            <a:pPr lvl="1"/>
            <a:r>
              <a:rPr lang="en-US" altLang="en-US" sz="2540"/>
              <a:t>Twitter streaming API</a:t>
            </a:r>
          </a:p>
          <a:p>
            <a:pPr lvl="1"/>
            <a:r>
              <a:rPr lang="en-US" altLang="en-US" sz="2540"/>
              <a:t>Generate its own stream</a:t>
            </a:r>
          </a:p>
          <a:p>
            <a:pPr lvl="1"/>
            <a:r>
              <a:rPr lang="en-US" altLang="en-US" sz="2540"/>
              <a:t>Etc.</a:t>
            </a:r>
          </a:p>
        </p:txBody>
      </p:sp>
      <p:pic>
        <p:nvPicPr>
          <p:cNvPr id="48132" name="Picture 4">
            <a:extLst>
              <a:ext uri="{FF2B5EF4-FFF2-40B4-BE49-F238E27FC236}">
                <a16:creationId xmlns:a16="http://schemas.microsoft.com/office/drawing/2014/main" id="{D34000DB-C6A8-72D9-166E-76EDFD9A6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366" y="1731063"/>
            <a:ext cx="1502078" cy="1951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133" name="Straight Arrow Connector 6">
            <a:extLst>
              <a:ext uri="{FF2B5EF4-FFF2-40B4-BE49-F238E27FC236}">
                <a16:creationId xmlns:a16="http://schemas.microsoft.com/office/drawing/2014/main" id="{5FB61D24-3839-989A-7525-3AA088D10E5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75304" y="1926923"/>
            <a:ext cx="1176603" cy="52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4" name="Straight Arrow Connector 7">
            <a:extLst>
              <a:ext uri="{FF2B5EF4-FFF2-40B4-BE49-F238E27FC236}">
                <a16:creationId xmlns:a16="http://schemas.microsoft.com/office/drawing/2014/main" id="{F0C8E804-432D-AB30-B694-926BD3AC28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41551" y="2645559"/>
            <a:ext cx="1299016" cy="3845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5" name="Straight Arrow Connector 9">
            <a:extLst>
              <a:ext uri="{FF2B5EF4-FFF2-40B4-BE49-F238E27FC236}">
                <a16:creationId xmlns:a16="http://schemas.microsoft.com/office/drawing/2014/main" id="{0EB9ED95-BA02-00FE-FC93-D2AF6FE1BE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41551" y="2775173"/>
            <a:ext cx="1044109" cy="6538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51BB1F12-57E8-4E59-C2B6-0E281A464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685512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Bolt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BB201-D487-0094-A19F-9FA12539FA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3689668"/>
            <a:ext cx="8622185" cy="3168333"/>
          </a:xfrm>
        </p:spPr>
        <p:txBody>
          <a:bodyPr/>
          <a:lstStyle/>
          <a:p>
            <a:r>
              <a:rPr lang="en-US" altLang="en-US" sz="2540"/>
              <a:t>Processes any number of input streams and produces any number of output streams</a:t>
            </a:r>
          </a:p>
          <a:p>
            <a:r>
              <a:rPr lang="en-US" altLang="en-US" sz="2540"/>
              <a:t>Most of the logic of a computation goes into bolts</a:t>
            </a:r>
          </a:p>
          <a:p>
            <a:pPr lvl="1"/>
            <a:r>
              <a:rPr lang="en-US" altLang="en-US" sz="2540"/>
              <a:t>E.g. Filters, Streaming Joins, Streaming Aggregation, Talking to Databases, etc.</a:t>
            </a:r>
          </a:p>
        </p:txBody>
      </p:sp>
      <p:pic>
        <p:nvPicPr>
          <p:cNvPr id="49156" name="Picture 3">
            <a:extLst>
              <a:ext uri="{FF2B5EF4-FFF2-40B4-BE49-F238E27FC236}">
                <a16:creationId xmlns:a16="http://schemas.microsoft.com/office/drawing/2014/main" id="{357C5654-9BBC-7E6D-C4E6-510801E9A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05" y="1600010"/>
            <a:ext cx="1633131" cy="163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157" name="Straight Arrow Connector 4">
            <a:extLst>
              <a:ext uri="{FF2B5EF4-FFF2-40B4-BE49-F238E27FC236}">
                <a16:creationId xmlns:a16="http://schemas.microsoft.com/office/drawing/2014/main" id="{CB9835D6-D51B-6638-72DD-A71E4BABC92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75304" y="1664816"/>
            <a:ext cx="1176603" cy="52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8" name="Straight Arrow Connector 5">
            <a:extLst>
              <a:ext uri="{FF2B5EF4-FFF2-40B4-BE49-F238E27FC236}">
                <a16:creationId xmlns:a16="http://schemas.microsoft.com/office/drawing/2014/main" id="{A6EC43EB-E20A-C30B-C665-9D4D4FB222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41551" y="2514504"/>
            <a:ext cx="1175163" cy="1958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9" name="Straight Arrow Connector 7">
            <a:extLst>
              <a:ext uri="{FF2B5EF4-FFF2-40B4-BE49-F238E27FC236}">
                <a16:creationId xmlns:a16="http://schemas.microsoft.com/office/drawing/2014/main" id="{86FE7250-9B95-041C-ACC0-73A7A77D81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17320" y="1795870"/>
            <a:ext cx="1372464" cy="3917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0" name="Straight Arrow Connector 10">
            <a:extLst>
              <a:ext uri="{FF2B5EF4-FFF2-40B4-BE49-F238E27FC236}">
                <a16:creationId xmlns:a16="http://schemas.microsoft.com/office/drawing/2014/main" id="{374D0D92-9591-4E73-B645-9F3C0B64723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83567" y="2514505"/>
            <a:ext cx="1239970" cy="648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1" name="Straight Arrow Connector 13">
            <a:extLst>
              <a:ext uri="{FF2B5EF4-FFF2-40B4-BE49-F238E27FC236}">
                <a16:creationId xmlns:a16="http://schemas.microsoft.com/office/drawing/2014/main" id="{70DD40B0-B040-5314-6723-66AADCD5D60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13181" y="2710366"/>
            <a:ext cx="1176603" cy="52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36B8326F-8321-AC5B-9E19-9CF044112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343A-8D55-3036-E48F-95B10E7AF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4801465"/>
            <a:ext cx="8639467" cy="1931243"/>
          </a:xfrm>
        </p:spPr>
        <p:txBody>
          <a:bodyPr/>
          <a:lstStyle/>
          <a:p>
            <a:r>
              <a:rPr lang="en-US" altLang="en-US" sz="2177"/>
              <a:t>Network of spouts and bolts, with each edge in the network representing a bolt subscribing to the output stream of some other spout or bolt.</a:t>
            </a:r>
          </a:p>
          <a:p>
            <a:r>
              <a:rPr lang="en-US" altLang="en-US" sz="2177"/>
              <a:t>A topology is an arbitrarily complex multi-stage stream computation that runs indefinitely when deployed.</a:t>
            </a:r>
          </a:p>
        </p:txBody>
      </p:sp>
      <p:pic>
        <p:nvPicPr>
          <p:cNvPr id="50180" name="Picture 3">
            <a:extLst>
              <a:ext uri="{FF2B5EF4-FFF2-40B4-BE49-F238E27FC236}">
                <a16:creationId xmlns:a16="http://schemas.microsoft.com/office/drawing/2014/main" id="{654C2EFE-4F50-2E33-3170-3337E2DC1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202" y="1468955"/>
            <a:ext cx="4310373" cy="2762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8B13C24-4179-4C3C-B7B3-B012F08DA475}"/>
</file>

<file path=customXml/itemProps2.xml><?xml version="1.0" encoding="utf-8"?>
<ds:datastoreItem xmlns:ds="http://schemas.openxmlformats.org/officeDocument/2006/customXml" ds:itemID="{42829BB8-DD10-492B-A358-99FF03D307EC}"/>
</file>

<file path=customXml/itemProps3.xml><?xml version="1.0" encoding="utf-8"?>
<ds:datastoreItem xmlns:ds="http://schemas.openxmlformats.org/officeDocument/2006/customXml" ds:itemID="{2E1CDF38-D35D-42AC-B481-1C59E14F5C8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Roboto Condensed</vt:lpstr>
      <vt:lpstr>Office Theme</vt:lpstr>
      <vt:lpstr>Storm architecture</vt:lpstr>
      <vt:lpstr>Storm</vt:lpstr>
      <vt:lpstr>Storm Features</vt:lpstr>
      <vt:lpstr>Storm Features</vt:lpstr>
      <vt:lpstr>Storm Abstractions</vt:lpstr>
      <vt:lpstr>Unbounded Sequence of Tuples</vt:lpstr>
      <vt:lpstr>Spouts</vt:lpstr>
      <vt:lpstr>Bolt</vt:lpstr>
      <vt:lpstr>Topology</vt:lpstr>
      <vt:lpstr>Topology Example</vt:lpstr>
      <vt:lpstr>What about Parallel Processing?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Storm architecture</dc:title>
  <dc:creator>Butler, Kylie</dc:creator>
  <cp:lastModifiedBy>Butler, Kylie</cp:lastModifiedBy>
  <cp:revision>1</cp:revision>
  <dcterms:created xsi:type="dcterms:W3CDTF">2022-08-25T07:15:43Z</dcterms:created>
  <dcterms:modified xsi:type="dcterms:W3CDTF">2022-08-25T07:16:19Z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