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6" r:id="rId2"/>
    <p:sldId id="466" r:id="rId3"/>
    <p:sldId id="396" r:id="rId4"/>
    <p:sldId id="397" r:id="rId5"/>
    <p:sldId id="465" r:id="rId6"/>
    <p:sldId id="39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E6C4A-F2BB-4A8A-0C95-B753D4398B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C392C5-08B9-8A4F-2DD1-4B1FEB9B2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79F97-8903-F6A5-E0AE-C33530EAB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6863-285B-4B43-8C39-1F63CF8794AA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DA08F-ACD0-417F-D4B8-C58A64E83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41204-10A4-D26B-A394-EFCA45695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8C3F6-6F5A-48B8-AA61-FD6A9CEA4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6724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CB7C4-A76A-D157-DDA0-2C35D474E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9E922B-9F12-EDB3-975E-2921641CC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9C299-FE59-7B2E-5136-EC8F0AA34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6863-285B-4B43-8C39-1F63CF8794AA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352C3-AEAE-09EA-5EDE-4B368CAD1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F71BD-DA41-AE8C-7480-58E213344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8C3F6-6F5A-48B8-AA61-FD6A9CEA4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2595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41862-F438-5F20-8084-F9BDDFAB1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E36B2D-B5A0-A8B9-447C-DDE48CA60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38D3B-2568-4E10-8708-222848C2F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6863-285B-4B43-8C39-1F63CF8794AA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C1988-C55D-A8AB-267B-F67E6BC82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A07EE-AB33-FE61-7219-252F08380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8C3F6-6F5A-48B8-AA61-FD6A9CEA4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5512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Pr>
        <a:solidFill>
          <a:srgbClr val="E52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2"/>
          <p:cNvSpPr txBox="1">
            <a:spLocks noChangeAspect="1" noChangeArrowheads="1"/>
          </p:cNvSpPr>
          <p:nvPr userDrawn="1"/>
        </p:nvSpPr>
        <p:spPr bwMode="auto">
          <a:xfrm>
            <a:off x="11001904" y="1"/>
            <a:ext cx="1190097" cy="3035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144000" tIns="72000" rIns="1440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2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latrobe.edu.au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781388" y="2716111"/>
            <a:ext cx="8622453" cy="1737005"/>
          </a:xfrm>
        </p:spPr>
        <p:txBody>
          <a:bodyPr wrap="square" anchor="b" anchorCtr="1">
            <a:normAutofit/>
          </a:bodyPr>
          <a:lstStyle>
            <a:lvl1pPr algn="ctr">
              <a:lnSpc>
                <a:spcPct val="100000"/>
              </a:lnSpc>
              <a:defRPr sz="4800" b="1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81388" y="4858004"/>
            <a:ext cx="8622453" cy="364236"/>
          </a:xfrm>
        </p:spPr>
        <p:txBody>
          <a:bodyPr wrap="square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– Presenter Title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781388" y="5261033"/>
            <a:ext cx="8622453" cy="364236"/>
          </a:xfrm>
        </p:spPr>
        <p:txBody>
          <a:bodyPr wrap="square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171" y="866431"/>
            <a:ext cx="1763659" cy="1278134"/>
          </a:xfrm>
          <a:prstGeom prst="rect">
            <a:avLst/>
          </a:prstGeom>
        </p:spPr>
      </p:pic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7121993" y="6477868"/>
            <a:ext cx="473456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AU" sz="800" kern="1200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La Trobe University CRICOS Provider Code Number 00115M</a:t>
            </a:r>
            <a:endParaRPr lang="en-US" altLang="en-US" sz="800" kern="1200" baseline="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7073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D4ACD-7EE1-ABE7-C967-9CDDB6BA5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4D787-9CA8-4432-C7AC-DCAF9C576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B37DD-452C-3ABA-6149-D98EDC6F9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6863-285B-4B43-8C39-1F63CF8794AA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1C75F-7023-9AA8-2D00-FF692A877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45D98-51DF-693A-4DED-06C9DC5E2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8C3F6-6F5A-48B8-AA61-FD6A9CEA4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8614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1F5C4-2BF5-EF48-3343-CE197154D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A7055-7C46-881A-732A-997EECB75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E5FF5-3934-3249-4ADD-C1906B959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6863-285B-4B43-8C39-1F63CF8794AA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4B4F2-E9DA-514A-8F96-C47019F24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15CF6-2092-BFDD-A328-87BAB2BB5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8C3F6-6F5A-48B8-AA61-FD6A9CEA4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2893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E0D38-DB2E-2C0F-7492-A114FEE86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DF24D-A1A4-BCAB-693E-73A6B67817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FB408-DB98-3ECA-2AD0-F4338FE7C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4064B-4703-FCC1-3C8F-C13FB1DD5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6863-285B-4B43-8C39-1F63CF8794AA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9E984-1D7A-C07C-6860-E55A57D3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DCFEC-478B-2993-E748-E24D698D4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8C3F6-6F5A-48B8-AA61-FD6A9CEA4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3149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65A4A-EAC9-88FD-5ED4-92CE8126D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79854-ECCB-E01B-9A79-EFAD4CCCC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BFA0B1-A5B4-C0EB-AD87-A8C54E498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23A150-552F-88A4-BD3E-395DC8B36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3869C5-4636-1ACD-CA08-DC8F665246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BCA114-182F-C145-2863-F751593CA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6863-285B-4B43-8C39-1F63CF8794AA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D55CD2-989D-F6C3-8A73-67FAD60C1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8E4C65-452E-0D7B-D923-7461AA42C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8C3F6-6F5A-48B8-AA61-FD6A9CEA4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0471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A44CD-4E1F-9D0D-7EC9-1F49C5BFA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8A5478-3567-BE06-31B7-864B1E9E6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6863-285B-4B43-8C39-1F63CF8794AA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392C93-1852-164E-9FB0-A83AEE660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D297CB-0782-BE65-BD47-24F3F1A9B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8C3F6-6F5A-48B8-AA61-FD6A9CEA4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0040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194DDF-A3CC-93AA-5CFC-ADD42A02B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6863-285B-4B43-8C39-1F63CF8794AA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B38414-7CE8-3302-E2C3-6AEF1D242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93A2A-0B20-70A1-D45A-B6F971CBE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8C3F6-6F5A-48B8-AA61-FD6A9CEA4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7425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C2769-B881-7440-BF4F-F7BFFA6F1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E5CDB-E44A-8FD4-627E-C3032E04D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1AB2B2-3231-1580-5B8A-FA0D36DE5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9F4B9-38B3-7FCC-B6EA-F1C7ED257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6863-285B-4B43-8C39-1F63CF8794AA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7E258-21E3-8306-3165-AC6C1C71F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560E5-1775-1430-9832-FAD5BB48E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8C3F6-6F5A-48B8-AA61-FD6A9CEA4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050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1558F-7978-73C6-B6B8-323BA5C3D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0293F3-F520-FEF4-E320-6D10D7F8CD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17D272-1ADE-A2A3-EE15-F81AB2AD9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E8773-86D6-876F-01A3-3FF57C1A0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6863-285B-4B43-8C39-1F63CF8794AA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10B93-829B-AF47-8174-05C30DFDF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22DEB-41F6-2E47-8620-0A9FD43A3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8C3F6-6F5A-48B8-AA61-FD6A9CEA4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428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2CA8A2-A1BC-2E61-9BAD-BBAE07C2B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5DB8D-DFF6-C923-D6E1-63B34E94E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74330-D28C-30C0-7A99-714920A788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86863-285B-4B43-8C39-1F63CF8794AA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A1914-9A43-28D2-80D3-D5EEBC54C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19FA7-241F-1893-D763-4CD1308EA6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8C3F6-6F5A-48B8-AA61-FD6A9CEA49C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6374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YARN fault tolerance and scalability</a:t>
            </a:r>
          </a:p>
        </p:txBody>
      </p:sp>
    </p:spTree>
    <p:extLst>
      <p:ext uri="{BB962C8B-B14F-4D97-AF65-F5344CB8AC3E}">
        <p14:creationId xmlns:p14="http://schemas.microsoft.com/office/powerpoint/2010/main" val="1629357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DF7D792F-BF8A-67FE-D425-97EB3FD951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5910" y="685512"/>
            <a:ext cx="8141174" cy="691273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Fault Tolerance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9BDC7-29F3-D5DC-0E91-DEFB85284F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84188" y="1337902"/>
            <a:ext cx="8639467" cy="4922437"/>
          </a:xfrm>
        </p:spPr>
        <p:txBody>
          <a:bodyPr/>
          <a:lstStyle/>
          <a:p>
            <a:pPr lvl="1"/>
            <a:r>
              <a:rPr lang="en-US" altLang="en-US" sz="2177"/>
              <a:t>Task (Container) Failure – Handled just like in MapReduce 1</a:t>
            </a:r>
          </a:p>
          <a:p>
            <a:pPr lvl="2"/>
            <a:r>
              <a:rPr lang="en-US" altLang="en-US" sz="2177"/>
              <a:t>MRAppMaster will re-attempt tasks that complete with exception or stop responding (4 times by default)</a:t>
            </a:r>
          </a:p>
          <a:p>
            <a:pPr lvl="2"/>
            <a:r>
              <a:rPr lang="en-US" altLang="en-US" sz="2177"/>
              <a:t>Applications with too many failed tasks are considered failed</a:t>
            </a:r>
          </a:p>
        </p:txBody>
      </p:sp>
      <p:pic>
        <p:nvPicPr>
          <p:cNvPr id="28676" name="Picture 3">
            <a:extLst>
              <a:ext uri="{FF2B5EF4-FFF2-40B4-BE49-F238E27FC236}">
                <a16:creationId xmlns:a16="http://schemas.microsoft.com/office/drawing/2014/main" id="{7D483EBC-A406-5609-A6C2-383469BC9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4" r="1936"/>
          <a:stretch>
            <a:fillRect/>
          </a:stretch>
        </p:blipFill>
        <p:spPr bwMode="auto">
          <a:xfrm>
            <a:off x="2502824" y="3102086"/>
            <a:ext cx="4311813" cy="348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8677" name="Straight Connector 4">
            <a:extLst>
              <a:ext uri="{FF2B5EF4-FFF2-40B4-BE49-F238E27FC236}">
                <a16:creationId xmlns:a16="http://schemas.microsoft.com/office/drawing/2014/main" id="{2453012C-C930-940A-0DF1-C9A2D5CE0FF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573226" y="3755915"/>
            <a:ext cx="391721" cy="3917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78" name="Straight Connector 6">
            <a:extLst>
              <a:ext uri="{FF2B5EF4-FFF2-40B4-BE49-F238E27FC236}">
                <a16:creationId xmlns:a16="http://schemas.microsoft.com/office/drawing/2014/main" id="{49F87035-55CA-D766-71EA-4E6BAD85322D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638033" y="3689668"/>
            <a:ext cx="326914" cy="4579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79" name="Straight Arrow Connector 8">
            <a:extLst>
              <a:ext uri="{FF2B5EF4-FFF2-40B4-BE49-F238E27FC236}">
                <a16:creationId xmlns:a16="http://schemas.microsoft.com/office/drawing/2014/main" id="{F0812DA2-1C2E-E32E-8E28-B175161F6F4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096001" y="4539358"/>
            <a:ext cx="1045550" cy="4579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0" name="TextBox 9">
            <a:extLst>
              <a:ext uri="{FF2B5EF4-FFF2-40B4-BE49-F238E27FC236}">
                <a16:creationId xmlns:a16="http://schemas.microsoft.com/office/drawing/2014/main" id="{B99FB0E9-EF91-477D-FD08-F7BA6F124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3272" y="4343497"/>
            <a:ext cx="2612434" cy="929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14">
                <a:solidFill>
                  <a:schemeClr val="tx1"/>
                </a:solidFill>
              </a:rPr>
              <a:t>Application master will handle failure of container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A1BDA890-E0E7-9CC8-728D-0C4455EDC2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42157" y="620706"/>
            <a:ext cx="8141174" cy="691273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Fault Tolerance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CB04C-CA00-844A-C202-361DD696B9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75547" y="1404149"/>
            <a:ext cx="8639467" cy="4922437"/>
          </a:xfrm>
        </p:spPr>
        <p:txBody>
          <a:bodyPr/>
          <a:lstStyle/>
          <a:p>
            <a:pPr lvl="1"/>
            <a:r>
              <a:rPr lang="en-US" altLang="en-US" sz="1814"/>
              <a:t>Application Master Failure</a:t>
            </a:r>
          </a:p>
          <a:p>
            <a:pPr lvl="2"/>
            <a:r>
              <a:rPr lang="en-US" altLang="en-US" sz="1814"/>
              <a:t>If application fails or if Application Master stops sending heartbeats, Resource Manager will re-attempt the whole application (2 times by default)</a:t>
            </a:r>
          </a:p>
          <a:p>
            <a:pPr lvl="2"/>
            <a:r>
              <a:rPr lang="en-US" altLang="en-US" sz="1814"/>
              <a:t>MRAppMaster optional setting: Job recovery</a:t>
            </a:r>
          </a:p>
          <a:p>
            <a:pPr lvl="3"/>
            <a:r>
              <a:rPr lang="en-US" altLang="en-US" sz="1814"/>
              <a:t>If false, all tasks will re-run</a:t>
            </a:r>
          </a:p>
          <a:p>
            <a:pPr lvl="3"/>
            <a:r>
              <a:rPr lang="en-US" altLang="en-US" sz="1814"/>
              <a:t>If true, MRAppMaster retrieves state of tasks when it restarts; only incomplete tasks will be re-run. </a:t>
            </a:r>
          </a:p>
        </p:txBody>
      </p:sp>
      <p:pic>
        <p:nvPicPr>
          <p:cNvPr id="29700" name="Picture 3">
            <a:extLst>
              <a:ext uri="{FF2B5EF4-FFF2-40B4-BE49-F238E27FC236}">
                <a16:creationId xmlns:a16="http://schemas.microsoft.com/office/drawing/2014/main" id="{0F52D2F9-15B8-6F9D-B9C9-B87C47884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4" r="1936"/>
          <a:stretch>
            <a:fillRect/>
          </a:stretch>
        </p:blipFill>
        <p:spPr bwMode="auto">
          <a:xfrm>
            <a:off x="5337041" y="3426121"/>
            <a:ext cx="3855285" cy="3119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TextBox 4">
            <a:extLst>
              <a:ext uri="{FF2B5EF4-FFF2-40B4-BE49-F238E27FC236}">
                <a16:creationId xmlns:a16="http://schemas.microsoft.com/office/drawing/2014/main" id="{EFD09A0C-56CE-3C21-8FD3-CEB662A6E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5242" y="4082830"/>
            <a:ext cx="2612434" cy="929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14">
                <a:solidFill>
                  <a:schemeClr val="tx1"/>
                </a:solidFill>
              </a:rPr>
              <a:t>Resource Manager will handle failure of application master</a:t>
            </a:r>
          </a:p>
        </p:txBody>
      </p:sp>
      <p:cxnSp>
        <p:nvCxnSpPr>
          <p:cNvPr id="29702" name="Straight Arrow Connector 5">
            <a:extLst>
              <a:ext uri="{FF2B5EF4-FFF2-40B4-BE49-F238E27FC236}">
                <a16:creationId xmlns:a16="http://schemas.microsoft.com/office/drawing/2014/main" id="{70081D28-1B49-8FC6-F63D-D403884C315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114353" y="4542237"/>
            <a:ext cx="2439616" cy="25922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3" name="Straight Connector 8">
            <a:extLst>
              <a:ext uri="{FF2B5EF4-FFF2-40B4-BE49-F238E27FC236}">
                <a16:creationId xmlns:a16="http://schemas.microsoft.com/office/drawing/2014/main" id="{342AB8BB-AEB5-A021-3255-59AA5223A12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185660" y="5003085"/>
            <a:ext cx="262108" cy="38596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4" name="Straight Connector 10">
            <a:extLst>
              <a:ext uri="{FF2B5EF4-FFF2-40B4-BE49-F238E27FC236}">
                <a16:creationId xmlns:a16="http://schemas.microsoft.com/office/drawing/2014/main" id="{B6A863CB-61FB-D06C-46F8-6BA3DEA29A2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8185660" y="5059252"/>
            <a:ext cx="269309" cy="33987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00C11CF6-4BF1-28F2-0603-068E52D79B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5910" y="750319"/>
            <a:ext cx="8141174" cy="691273"/>
          </a:xfrm>
        </p:spPr>
        <p:txBody>
          <a:bodyPr/>
          <a:lstStyle/>
          <a:p>
            <a:r>
              <a:rPr lang="en-US" altLang="en-US" sz="3266"/>
              <a:t>Any of the following can Fail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D2BA2-2F6E-469A-CC66-B93A13FE1A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19382" y="1468955"/>
            <a:ext cx="8639467" cy="4922437"/>
          </a:xfrm>
        </p:spPr>
        <p:txBody>
          <a:bodyPr/>
          <a:lstStyle/>
          <a:p>
            <a:r>
              <a:rPr lang="en-US" altLang="en-US" sz="2177"/>
              <a:t>Node Manager</a:t>
            </a:r>
          </a:p>
          <a:p>
            <a:pPr lvl="1"/>
            <a:r>
              <a:rPr lang="en-US" altLang="en-US" sz="2177"/>
              <a:t>If Node Manager stops sending heartbeats to Resource Manager, it is removed from list of active nodes</a:t>
            </a:r>
          </a:p>
          <a:p>
            <a:pPr lvl="1"/>
            <a:r>
              <a:rPr lang="en-US" altLang="en-US" sz="2177"/>
              <a:t>Tasks on the node will be treated as failed by MRAppMaster</a:t>
            </a:r>
          </a:p>
          <a:p>
            <a:pPr lvl="1"/>
            <a:r>
              <a:rPr lang="en-US" altLang="en-US" sz="2177"/>
              <a:t>If the MRAppMaster node fails, it will be treated as a failed application</a:t>
            </a:r>
          </a:p>
          <a:p>
            <a:pPr lvl="1"/>
            <a:endParaRPr lang="en-US" altLang="en-US" sz="2177"/>
          </a:p>
          <a:p>
            <a:pPr lvl="1"/>
            <a:endParaRPr lang="en-US" altLang="en-US" sz="2177"/>
          </a:p>
          <a:p>
            <a:r>
              <a:rPr lang="en-US" altLang="en-US" sz="2177"/>
              <a:t>Resource Manager</a:t>
            </a:r>
          </a:p>
          <a:p>
            <a:pPr lvl="1"/>
            <a:r>
              <a:rPr lang="en-US" altLang="en-US" sz="2177"/>
              <a:t>No applications or tasks can be launched if Resource Manager is unavailable</a:t>
            </a:r>
          </a:p>
          <a:p>
            <a:pPr lvl="1"/>
            <a:r>
              <a:rPr lang="en-US" altLang="en-US" sz="2177"/>
              <a:t>Can be configured with High Availability </a:t>
            </a:r>
          </a:p>
        </p:txBody>
      </p:sp>
      <p:pic>
        <p:nvPicPr>
          <p:cNvPr id="30724" name="Picture 3">
            <a:extLst>
              <a:ext uri="{FF2B5EF4-FFF2-40B4-BE49-F238E27FC236}">
                <a16:creationId xmlns:a16="http://schemas.microsoft.com/office/drawing/2014/main" id="{E7A17568-6DB2-2BA7-1C14-F60770514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094" y="5347283"/>
            <a:ext cx="4030984" cy="1510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Picture 4">
            <a:extLst>
              <a:ext uri="{FF2B5EF4-FFF2-40B4-BE49-F238E27FC236}">
                <a16:creationId xmlns:a16="http://schemas.microsoft.com/office/drawing/2014/main" id="{73D05213-8D27-21D8-AC64-B899399EB1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51" r="1936" b="68735"/>
          <a:stretch>
            <a:fillRect/>
          </a:stretch>
        </p:blipFill>
        <p:spPr bwMode="auto">
          <a:xfrm>
            <a:off x="5609230" y="3102086"/>
            <a:ext cx="1274533" cy="974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726" name="Straight Connector 3">
            <a:extLst>
              <a:ext uri="{FF2B5EF4-FFF2-40B4-BE49-F238E27FC236}">
                <a16:creationId xmlns:a16="http://schemas.microsoft.com/office/drawing/2014/main" id="{15D7357D-5C22-A090-F291-A7A04AE4E33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508419" y="3102087"/>
            <a:ext cx="1502077" cy="828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27" name="Straight Connector 7">
            <a:extLst>
              <a:ext uri="{FF2B5EF4-FFF2-40B4-BE49-F238E27FC236}">
                <a16:creationId xmlns:a16="http://schemas.microsoft.com/office/drawing/2014/main" id="{D9A46F58-938B-69F0-49E0-247B42EF84F9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381686" y="3102086"/>
            <a:ext cx="1628811" cy="9749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FA0F0E85-EC93-5DD8-5C4F-4F145E5D8E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Scalability	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8CCD1068-5053-A980-3D0B-BE3C79045F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903"/>
              <a:t>The scalability of Yarn comes from the fact each ApplicationMaster manages a single job or single DAG of jobs.</a:t>
            </a:r>
          </a:p>
          <a:p>
            <a:r>
              <a:rPr lang="en-US" altLang="en-US" sz="2903"/>
              <a:t>The single resource manager is only responsible for resource allocation.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D1451B00-0887-CA94-B1FB-19FBC81973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Key Point about Yarn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94944-E3EB-2FDA-EDE7-3FD7B5DB91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540"/>
              <a:t>MapReduce 2 is based on Yarn</a:t>
            </a:r>
          </a:p>
          <a:p>
            <a:pPr lvl="1"/>
            <a:r>
              <a:rPr lang="en-US" altLang="en-US" sz="2540"/>
              <a:t>Yarn replaces JobTracker/TaskTracker architecture of MR 1</a:t>
            </a:r>
          </a:p>
          <a:p>
            <a:pPr lvl="1"/>
            <a:r>
              <a:rPr lang="en-US" altLang="en-US" sz="2540"/>
              <a:t>ResourceManager handles resource allocation and scheduling for the cluster</a:t>
            </a:r>
          </a:p>
          <a:p>
            <a:pPr lvl="1"/>
            <a:r>
              <a:rPr lang="en-US" altLang="en-US" sz="2540"/>
              <a:t>Multiple ApplicationMasters handle application-specific job processing</a:t>
            </a:r>
          </a:p>
          <a:p>
            <a:r>
              <a:rPr lang="en-US" altLang="en-US" sz="2540"/>
              <a:t>Why?</a:t>
            </a:r>
          </a:p>
          <a:p>
            <a:pPr lvl="1"/>
            <a:r>
              <a:rPr lang="en-US" altLang="en-US" sz="2540"/>
              <a:t>More scalable</a:t>
            </a:r>
          </a:p>
          <a:p>
            <a:pPr lvl="1"/>
            <a:r>
              <a:rPr lang="en-US" altLang="en-US" sz="2540"/>
              <a:t>More efficient</a:t>
            </a:r>
          </a:p>
          <a:p>
            <a:pPr lvl="1"/>
            <a:r>
              <a:rPr lang="en-US" altLang="en-US" sz="2540"/>
              <a:t>More flexible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A6A12A54A941428A39BCE980E8631F" ma:contentTypeVersion="16" ma:contentTypeDescription="Create a new document." ma:contentTypeScope="" ma:versionID="917f6c06737dcb768fbd71a34d0fba89">
  <xsd:schema xmlns:xsd="http://www.w3.org/2001/XMLSchema" xmlns:xs="http://www.w3.org/2001/XMLSchema" xmlns:p="http://schemas.microsoft.com/office/2006/metadata/properties" xmlns:ns2="e9492af6-ed02-4680-a232-c3f10c11c09b" xmlns:ns3="bc05ee0a-d906-4c5e-bb5c-b1f70f11b0b9" targetNamespace="http://schemas.microsoft.com/office/2006/metadata/properties" ma:root="true" ma:fieldsID="6b5fc966ce192b7ff4dbdd50ebfa49d6" ns2:_="" ns3:_="">
    <xsd:import namespace="e9492af6-ed02-4680-a232-c3f10c11c09b"/>
    <xsd:import namespace="bc05ee0a-d906-4c5e-bb5c-b1f70f11b0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492af6-ed02-4680-a232-c3f10c11c0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87414def-154c-4d25-b3bb-ada8546948f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05ee0a-d906-4c5e-bb5c-b1f70f11b0b9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92a3772-13a1-4de5-a6d8-6c3e331cca4c}" ma:internalName="TaxCatchAll" ma:showField="CatchAllData" ma:web="bc05ee0a-d906-4c5e-bb5c-b1f70f11b0b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c05ee0a-d906-4c5e-bb5c-b1f70f11b0b9" xsi:nil="true"/>
    <lcf76f155ced4ddcb4097134ff3c332f xmlns="e9492af6-ed02-4680-a232-c3f10c11c09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6A9FE27-0367-4782-B47F-D87DD868E0A0}"/>
</file>

<file path=customXml/itemProps2.xml><?xml version="1.0" encoding="utf-8"?>
<ds:datastoreItem xmlns:ds="http://schemas.openxmlformats.org/officeDocument/2006/customXml" ds:itemID="{14D4C57B-4441-4A51-8FE8-6119BACB0A81}"/>
</file>

<file path=customXml/itemProps3.xml><?xml version="1.0" encoding="utf-8"?>
<ds:datastoreItem xmlns:ds="http://schemas.openxmlformats.org/officeDocument/2006/customXml" ds:itemID="{385BCE9D-3E64-43FE-AB33-AF26860012EE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Roboto</vt:lpstr>
      <vt:lpstr>Roboto Condensed</vt:lpstr>
      <vt:lpstr>Times New Roman</vt:lpstr>
      <vt:lpstr>Office Theme</vt:lpstr>
      <vt:lpstr>YARN fault tolerance and scalability</vt:lpstr>
      <vt:lpstr>Fault Tolerance</vt:lpstr>
      <vt:lpstr>Fault Tolerance</vt:lpstr>
      <vt:lpstr>Any of the following can Fail</vt:lpstr>
      <vt:lpstr>Scalability </vt:lpstr>
      <vt:lpstr>Key Point about Yarn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YARN fault tolerance and scalability</dc:title>
  <dc:creator>Butler, Kylie</dc:creator>
  <cp:lastModifiedBy>Butler, Kylie</cp:lastModifiedBy>
  <cp:revision>1</cp:revision>
  <dcterms:created xsi:type="dcterms:W3CDTF">2022-08-25T07:05:41Z</dcterms:created>
  <dcterms:modified xsi:type="dcterms:W3CDTF">2022-08-25T07:06:28Z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0x010100FDA6A12A54A941428A39BCE980E8631F</vt:lpwstr>
  </property>
</Properties>
</file>