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367" r:id="rId5"/>
    <p:sldId id="377" r:id="rId6"/>
    <p:sldId id="378" r:id="rId7"/>
    <p:sldId id="379" r:id="rId8"/>
    <p:sldId id="380" r:id="rId9"/>
    <p:sldId id="381" r:id="rId10"/>
    <p:sldId id="382" r:id="rId11"/>
    <p:sldId id="383" r:id="rId12"/>
    <p:sldId id="384" r:id="rId13"/>
    <p:sldId id="385" r:id="rId14"/>
    <p:sldId id="386" r:id="rId15"/>
    <p:sldId id="38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Le" userId="04d63814cb43820d" providerId="LiveId" clId="{DC31F4B7-EB8F-47ED-A343-0823667C55E9}"/>
    <pc:docChg chg="modSld">
      <pc:chgData name="Michael Le" userId="04d63814cb43820d" providerId="LiveId" clId="{DC31F4B7-EB8F-47ED-A343-0823667C55E9}" dt="2023-10-09T01:28:42.175" v="0" actId="1076"/>
      <pc:docMkLst>
        <pc:docMk/>
      </pc:docMkLst>
      <pc:sldChg chg="modSp mod">
        <pc:chgData name="Michael Le" userId="04d63814cb43820d" providerId="LiveId" clId="{DC31F4B7-EB8F-47ED-A343-0823667C55E9}" dt="2023-10-09T01:28:42.175" v="0" actId="1076"/>
        <pc:sldMkLst>
          <pc:docMk/>
          <pc:sldMk cId="0" sldId="377"/>
        </pc:sldMkLst>
        <pc:spChg chg="mod">
          <ac:chgData name="Michael Le" userId="04d63814cb43820d" providerId="LiveId" clId="{DC31F4B7-EB8F-47ED-A343-0823667C55E9}" dt="2023-10-09T01:28:42.175" v="0" actId="1076"/>
          <ac:spMkLst>
            <pc:docMk/>
            <pc:sldMk cId="0" sldId="377"/>
            <ac:spMk id="5" creationId="{4D0F75D1-458F-F799-B034-11167457771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64400-B0BF-9D05-1163-2535455AD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654A95-7AF2-B383-2B30-525647074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53A83-3617-D544-7845-91D036EB5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1A05-2D3D-4385-B2D6-3C88B6376586}" type="datetimeFigureOut">
              <a:rPr lang="en-AU" smtClean="0"/>
              <a:t>9/10/2023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F695F-18EA-8EC3-DA50-69DFCA786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61829-7D49-3D79-D567-2A261B8EA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65114-4885-45AA-9405-56C82CF54F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9128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6957-4CD1-073A-53F0-9116101D4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201C5-297C-E8C7-DE5D-7B080B73B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07E8D-F0D1-C025-A41F-A6B4FA2E4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1A05-2D3D-4385-B2D6-3C88B6376586}" type="datetimeFigureOut">
              <a:rPr lang="en-AU" smtClean="0"/>
              <a:t>9/10/2023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882CB-FD3B-F58F-DA1E-08A7CE926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10147-4DA5-3CEF-9E0D-EC5D73BF6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65114-4885-45AA-9405-56C82CF54F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0972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9C4940-3344-A8A1-9AC0-72F8F1B302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0FBA07-C10F-B361-381E-2BF35541F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5FB14-4E8C-B109-50FC-5AA34C0B3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1A05-2D3D-4385-B2D6-3C88B6376586}" type="datetimeFigureOut">
              <a:rPr lang="en-AU" smtClean="0"/>
              <a:t>9/10/2023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BA0B4-5E97-C67A-FCEB-895D774F9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30D75-F516-BF09-EC08-A20C0F541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65114-4885-45AA-9405-56C82CF54F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0626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solidFill>
          <a:srgbClr val="E52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2"/>
          <p:cNvSpPr txBox="1">
            <a:spLocks noChangeAspect="1" noChangeArrowheads="1"/>
          </p:cNvSpPr>
          <p:nvPr userDrawn="1"/>
        </p:nvSpPr>
        <p:spPr bwMode="auto">
          <a:xfrm>
            <a:off x="11300630" y="3"/>
            <a:ext cx="891371" cy="2391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108000" tIns="54000" rIns="1080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9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latrobe.edu.au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781388" y="2716111"/>
            <a:ext cx="8622453" cy="1737005"/>
          </a:xfrm>
        </p:spPr>
        <p:txBody>
          <a:bodyPr wrap="square" anchor="b" anchorCtr="1">
            <a:normAutofit/>
          </a:bodyPr>
          <a:lstStyle>
            <a:lvl1pPr algn="ctr">
              <a:lnSpc>
                <a:spcPct val="100000"/>
              </a:lnSpc>
              <a:defRPr sz="3600" b="1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81388" y="4858004"/>
            <a:ext cx="8622453" cy="364236"/>
          </a:xfrm>
        </p:spPr>
        <p:txBody>
          <a:bodyPr wrap="square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– Presenter Title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781388" y="5261033"/>
            <a:ext cx="8622453" cy="364236"/>
          </a:xfrm>
        </p:spPr>
        <p:txBody>
          <a:bodyPr wrap="square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172" y="866431"/>
            <a:ext cx="1763659" cy="1278134"/>
          </a:xfrm>
          <a:prstGeom prst="rect">
            <a:avLst/>
          </a:prstGeom>
        </p:spPr>
      </p:pic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7121993" y="6477868"/>
            <a:ext cx="47345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AU" sz="600" kern="1200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La Trobe University CRICOS Provider Code Number 00115M</a:t>
            </a:r>
            <a:endParaRPr lang="en-US" altLang="en-US" sz="600" kern="1200" baseline="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8468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837FB-59D6-4921-9E9E-37E2C8B94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425DF-2604-FC4C-E3C2-617765FF4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9B54F-D3D2-9CEB-9541-9AFD2F8A9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1A05-2D3D-4385-B2D6-3C88B6376586}" type="datetimeFigureOut">
              <a:rPr lang="en-AU" smtClean="0"/>
              <a:t>9/10/2023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BA67C-1F22-5F25-AB2F-7F1256778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C52CD-5F88-F7BB-7643-D095874F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65114-4885-45AA-9405-56C82CF54F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3811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8488D-4A71-2A0A-1F45-5CE2E9708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1D666-5344-5965-94B1-51B267C21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EA016-FA9C-F07C-8F2C-548B23F10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1A05-2D3D-4385-B2D6-3C88B6376586}" type="datetimeFigureOut">
              <a:rPr lang="en-AU" smtClean="0"/>
              <a:t>9/10/2023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19794-078E-6CFA-DDBC-ACA40D462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FAAA8-A56C-3E79-55B8-4CE219B9D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65114-4885-45AA-9405-56C82CF54F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9223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3F106-1393-C3C2-BA91-A45444D76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3B57B-3E94-3644-5709-A868291DA0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A2CDFF-E411-EFEB-C987-2FD048DAC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9E49F-1E80-0B98-3750-D523287BE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1A05-2D3D-4385-B2D6-3C88B6376586}" type="datetimeFigureOut">
              <a:rPr lang="en-AU" smtClean="0"/>
              <a:t>9/10/2023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35CA0-124D-F9D3-346F-D6840CCB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00800-94D3-B3B1-BF1C-FBAF09448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65114-4885-45AA-9405-56C82CF54F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7662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2F911-03FC-B4F6-82BB-6058A2E6C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257CB-B416-1179-C20A-E201E22EA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72348B-F890-A6FE-17F5-B28BF4E01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A04B0F-6F9E-0E63-FC2B-21F82F8EDA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31D1D8-68DE-563D-C4F7-21A0B6A895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FA469F-CF58-8EB3-4849-4A7FA9531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1A05-2D3D-4385-B2D6-3C88B6376586}" type="datetimeFigureOut">
              <a:rPr lang="en-AU" smtClean="0"/>
              <a:t>9/10/2023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79E469-02D7-0CE2-29DF-B6736B4D9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8C308D-B8FD-A99D-7A22-C8222C41E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65114-4885-45AA-9405-56C82CF54F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2873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CBE12-BEE5-2918-311F-051899A1F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833C0C-A3C2-2764-1F37-2659F7CB2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1A05-2D3D-4385-B2D6-3C88B6376586}" type="datetimeFigureOut">
              <a:rPr lang="en-AU" smtClean="0"/>
              <a:t>9/10/2023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4A90FB-C7BB-921C-9917-D955579A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34604-16AF-618B-7B01-019B71346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65114-4885-45AA-9405-56C82CF54F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892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3E1501-A770-3CBD-E854-B18C7415B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1A05-2D3D-4385-B2D6-3C88B6376586}" type="datetimeFigureOut">
              <a:rPr lang="en-AU" smtClean="0"/>
              <a:t>9/10/2023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CD6AB2-B967-E7FF-B68D-405E9ACA0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C29567-D8C8-9B12-57DD-D4C5A7F57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65114-4885-45AA-9405-56C82CF54F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923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4255A-9F18-1BA0-2A1C-7697E5376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1F036-4428-F532-2450-BCA77822C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B5882B-BC56-DCFF-6EDF-7889F940F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2E911-EE93-4721-4A21-209B92FF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1A05-2D3D-4385-B2D6-3C88B6376586}" type="datetimeFigureOut">
              <a:rPr lang="en-AU" smtClean="0"/>
              <a:t>9/10/2023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0D922-726D-B50F-4443-321093387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4965E-ACA8-D64B-A562-9E49B6C67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65114-4885-45AA-9405-56C82CF54F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7075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891E1-0CE2-9F80-A25E-BC18E08D1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668B78-473D-8D03-A9CE-58617C6968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A62BE5-81BD-0340-E37C-608AC027D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42C8-B21B-566F-9B19-37C68EEFC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1A05-2D3D-4385-B2D6-3C88B6376586}" type="datetimeFigureOut">
              <a:rPr lang="en-AU" smtClean="0"/>
              <a:t>9/10/2023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445B0-C31A-E9EC-55D4-678E7F4B7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48B26-6091-E3E6-FE56-C97427358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65114-4885-45AA-9405-56C82CF54F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374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4F3065-537A-6D4C-6AA6-52FD6F97A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B70DD-B9EF-09E1-597E-C1BD22DAC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68F1A-BAAF-1FB5-1BFF-D5AD7E3E7A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F1A05-2D3D-4385-B2D6-3C88B6376586}" type="datetimeFigureOut">
              <a:rPr lang="en-AU" smtClean="0"/>
              <a:t>9/10/2023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4CF8F-8092-8507-989B-90A62484C2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CAFA0-57F9-50D2-2D8C-3BBCA5211D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65114-4885-45AA-9405-56C82CF54F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1238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571F1-8972-AD14-72EC-CB1A0B4FBF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66963" y="3429001"/>
            <a:ext cx="6105881" cy="518455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YARN</a:t>
            </a:r>
            <a:br>
              <a:rPr lang="en-US" altLang="en-US"/>
            </a:br>
            <a:r>
              <a:rPr lang="en-US" altLang="en-US"/>
              <a:t>Yet Another Resource </a:t>
            </a:r>
            <a:r>
              <a:rPr lang="en-US" altLang="en-US" dirty="0"/>
              <a:t>M</a:t>
            </a:r>
            <a:r>
              <a:rPr lang="en-US" altLang="en-US"/>
              <a:t>anager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84209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1A39D397-EB98-7A0E-810C-2D456BAD6E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Node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945C6-49A1-159C-C0DC-7A1F25B30D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177"/>
              <a:t>Communicates with the resource manager</a:t>
            </a:r>
          </a:p>
          <a:p>
            <a:pPr lvl="1"/>
            <a:r>
              <a:rPr lang="en-US" altLang="en-US" sz="2177"/>
              <a:t>Registers and provides info on node resources</a:t>
            </a:r>
          </a:p>
          <a:p>
            <a:pPr lvl="1"/>
            <a:r>
              <a:rPr lang="en-US" altLang="en-US" sz="2177"/>
              <a:t>Sends heartbeats and container status</a:t>
            </a:r>
          </a:p>
          <a:p>
            <a:r>
              <a:rPr lang="en-US" altLang="en-US" sz="2177"/>
              <a:t>Manages processes in containers</a:t>
            </a:r>
          </a:p>
          <a:p>
            <a:pPr lvl="1"/>
            <a:r>
              <a:rPr lang="en-US" altLang="en-US" sz="2177"/>
              <a:t>Launches Application Managers on request from the Resource Manager</a:t>
            </a:r>
          </a:p>
          <a:p>
            <a:pPr lvl="1"/>
            <a:r>
              <a:rPr lang="en-US" altLang="en-US" sz="2177"/>
              <a:t>Launches application processes on request from Application Master</a:t>
            </a:r>
          </a:p>
          <a:p>
            <a:pPr lvl="1"/>
            <a:r>
              <a:rPr lang="en-US" altLang="en-US" sz="2177"/>
              <a:t>Monitors resource usage by containers; kills run-away processes. </a:t>
            </a:r>
          </a:p>
          <a:p>
            <a:r>
              <a:rPr lang="en-US" altLang="en-US" sz="2177"/>
              <a:t>Provides logging services to applications</a:t>
            </a:r>
          </a:p>
          <a:p>
            <a:pPr lvl="1"/>
            <a:r>
              <a:rPr lang="en-US" altLang="en-US" sz="2177"/>
              <a:t>Aggregates logs for an application and saves them to HDFS</a:t>
            </a:r>
          </a:p>
          <a:p>
            <a:r>
              <a:rPr lang="en-US" altLang="en-US" sz="2177"/>
              <a:t>Maintains node level security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>
            <a:extLst>
              <a:ext uri="{FF2B5EF4-FFF2-40B4-BE49-F238E27FC236}">
                <a16:creationId xmlns:a16="http://schemas.microsoft.com/office/drawing/2014/main" id="{4264C72A-FDD8-6072-EF43-93E74CF01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189" y="1600009"/>
            <a:ext cx="8753239" cy="280829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893" tIns="41446" rIns="82893" bIns="41446"/>
          <a:lstStyle>
            <a:lvl1pPr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sz="2177"/>
          </a:p>
        </p:txBody>
      </p:sp>
      <p:sp>
        <p:nvSpPr>
          <p:cNvPr id="18435" name="Title 1">
            <a:extLst>
              <a:ext uri="{FF2B5EF4-FFF2-40B4-BE49-F238E27FC236}">
                <a16:creationId xmlns:a16="http://schemas.microsoft.com/office/drawing/2014/main" id="{53D9A9ED-F691-2B18-EF6D-17B5302EFF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11102" y="554459"/>
            <a:ext cx="8141175" cy="691273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Resource Request</a:t>
            </a:r>
          </a:p>
        </p:txBody>
      </p:sp>
      <p:sp>
        <p:nvSpPr>
          <p:cNvPr id="18436" name="Rounded Rectangle 3">
            <a:extLst>
              <a:ext uri="{FF2B5EF4-FFF2-40B4-BE49-F238E27FC236}">
                <a16:creationId xmlns:a16="http://schemas.microsoft.com/office/drawing/2014/main" id="{94064819-CFC1-2F8C-9CFF-5CEED059F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0807" y="4604164"/>
            <a:ext cx="3920092" cy="1111797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82893" tIns="41446" rIns="82893" bIns="41446"/>
          <a:lstStyle>
            <a:lvl1pPr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14">
                <a:solidFill>
                  <a:srgbClr val="000000"/>
                </a:solidFill>
              </a:rPr>
              <a:t>NodeManager</a:t>
            </a:r>
          </a:p>
        </p:txBody>
      </p:sp>
      <p:sp>
        <p:nvSpPr>
          <p:cNvPr id="18437" name="Rounded Rectangle 4">
            <a:extLst>
              <a:ext uri="{FF2B5EF4-FFF2-40B4-BE49-F238E27FC236}">
                <a16:creationId xmlns:a16="http://schemas.microsoft.com/office/drawing/2014/main" id="{6FA97DD4-3D94-BD68-F9B5-2AEA586B1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2575" y="4866272"/>
            <a:ext cx="1372464" cy="6523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82893" tIns="41446" rIns="82893" bIns="41446"/>
          <a:lstStyle>
            <a:lvl1pPr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14">
                <a:solidFill>
                  <a:srgbClr val="000000"/>
                </a:solidFill>
              </a:rPr>
              <a:t>Application Master</a:t>
            </a:r>
          </a:p>
        </p:txBody>
      </p:sp>
      <p:sp>
        <p:nvSpPr>
          <p:cNvPr id="18438" name="Rounded Rectangle 6">
            <a:extLst>
              <a:ext uri="{FF2B5EF4-FFF2-40B4-BE49-F238E27FC236}">
                <a16:creationId xmlns:a16="http://schemas.microsoft.com/office/drawing/2014/main" id="{3E957D31-5DA7-8BB3-7620-FBA5E81AF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242" y="4801465"/>
            <a:ext cx="1437271" cy="104411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82893" tIns="41446" rIns="82893" bIns="41446"/>
          <a:lstStyle>
            <a:lvl1pPr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14">
                <a:solidFill>
                  <a:srgbClr val="000000"/>
                </a:solidFill>
              </a:rPr>
              <a:t>Resource Manager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A9345B-11BF-4127-A11A-1DEFB3214E3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417320" y="5322799"/>
            <a:ext cx="503044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0" name="Content Placeholder 2">
            <a:extLst>
              <a:ext uri="{FF2B5EF4-FFF2-40B4-BE49-F238E27FC236}">
                <a16:creationId xmlns:a16="http://schemas.microsoft.com/office/drawing/2014/main" id="{B76D1476-9D35-832C-E21C-BA5CF2EAA2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50435" y="1731063"/>
            <a:ext cx="8639467" cy="2612434"/>
          </a:xfrm>
        </p:spPr>
        <p:txBody>
          <a:bodyPr>
            <a:normAutofit lnSpcReduction="10000"/>
          </a:bodyPr>
          <a:lstStyle/>
          <a:p>
            <a:r>
              <a:rPr lang="en-US" altLang="en-US" sz="1814"/>
              <a:t>Resource Request (container requests)</a:t>
            </a:r>
          </a:p>
          <a:p>
            <a:pPr lvl="1"/>
            <a:r>
              <a:rPr lang="en-US" altLang="en-US" sz="1814"/>
              <a:t>Resource name (hostname, rackname or *)</a:t>
            </a:r>
          </a:p>
          <a:p>
            <a:pPr lvl="1"/>
            <a:r>
              <a:rPr lang="en-US" altLang="en-US" sz="1814"/>
              <a:t>Priority (within this application not between applications)</a:t>
            </a:r>
          </a:p>
          <a:p>
            <a:pPr lvl="2"/>
            <a:r>
              <a:rPr lang="en-US" altLang="en-US" sz="1814"/>
              <a:t>Higher priority container will get resources quicker.</a:t>
            </a:r>
          </a:p>
          <a:p>
            <a:pPr lvl="1"/>
            <a:r>
              <a:rPr lang="en-US" altLang="en-US" sz="1814"/>
              <a:t>Resource requirements</a:t>
            </a:r>
          </a:p>
          <a:p>
            <a:pPr lvl="2"/>
            <a:r>
              <a:rPr lang="en-US" altLang="en-US" sz="1814"/>
              <a:t>RAM (MB)</a:t>
            </a:r>
          </a:p>
          <a:p>
            <a:pPr lvl="2"/>
            <a:r>
              <a:rPr lang="en-US" altLang="en-US" sz="1814"/>
              <a:t>CPU (# cores)</a:t>
            </a:r>
          </a:p>
          <a:p>
            <a:pPr lvl="2"/>
            <a:r>
              <a:rPr lang="en-US" altLang="en-US" sz="1814"/>
              <a:t>Will be supported later (e.g. disk, network IO, GPU, etc.)</a:t>
            </a:r>
          </a:p>
          <a:p>
            <a:pPr lvl="2"/>
            <a:r>
              <a:rPr lang="en-US" altLang="en-US" sz="1814"/>
              <a:t>Number of containers</a:t>
            </a:r>
          </a:p>
        </p:txBody>
      </p:sp>
      <p:cxnSp>
        <p:nvCxnSpPr>
          <p:cNvPr id="18441" name="Straight Connector 13">
            <a:extLst>
              <a:ext uri="{FF2B5EF4-FFF2-40B4-BE49-F238E27FC236}">
                <a16:creationId xmlns:a16="http://schemas.microsoft.com/office/drawing/2014/main" id="{61CF4EED-091B-8F5A-7EB0-703AB9F5F86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20838" y="4408303"/>
            <a:ext cx="0" cy="9144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8DF94AAE-4A65-854F-3AD4-D3A5FEA36F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Some Other Applications that Run on Yarn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F4C8A97D-C434-1F61-6769-CB71B1CF8C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66"/>
              <a:t>Impala</a:t>
            </a:r>
          </a:p>
          <a:p>
            <a:r>
              <a:rPr lang="en-US" altLang="en-US" sz="3266"/>
              <a:t>Apache Giraph</a:t>
            </a:r>
          </a:p>
          <a:p>
            <a:r>
              <a:rPr lang="en-US" altLang="en-US" sz="3266"/>
              <a:t>Storm</a:t>
            </a:r>
          </a:p>
          <a:p>
            <a:r>
              <a:rPr lang="en-US" altLang="en-US" sz="3266"/>
              <a:t>Spark</a:t>
            </a:r>
          </a:p>
          <a:p>
            <a:r>
              <a:rPr lang="en-US" altLang="en-US" sz="3266"/>
              <a:t>Etc.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8D838B63-D8E7-4513-B774-454C897AE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816566"/>
            <a:ext cx="8141174" cy="691273"/>
          </a:xfrm>
        </p:spPr>
        <p:txBody>
          <a:bodyPr/>
          <a:lstStyle/>
          <a:p>
            <a:r>
              <a:rPr lang="en-US" altLang="en-US" sz="3266"/>
              <a:t>MapReduce 1 Versus Yarn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0F75D1-458F-F799-B034-1116745777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33153" y="1445912"/>
            <a:ext cx="8639467" cy="4922437"/>
          </a:xfrm>
        </p:spPr>
        <p:txBody>
          <a:bodyPr/>
          <a:lstStyle/>
          <a:p>
            <a:r>
              <a:rPr lang="en-US" altLang="en-US" sz="2177" dirty="0"/>
              <a:t>MapReduce 1 has three main components</a:t>
            </a:r>
          </a:p>
          <a:p>
            <a:pPr lvl="1"/>
            <a:r>
              <a:rPr lang="en-US" altLang="en-US" sz="2177" dirty="0"/>
              <a:t>API for user-level programming of MapReduce applications</a:t>
            </a:r>
          </a:p>
          <a:p>
            <a:pPr lvl="1"/>
            <a:r>
              <a:rPr lang="en-US" altLang="en-US" sz="2177" dirty="0"/>
              <a:t>Framework – runtime services for running Map and Reduce processes, shuffling and sorting, etc.</a:t>
            </a:r>
          </a:p>
          <a:p>
            <a:pPr lvl="1"/>
            <a:r>
              <a:rPr lang="en-US" altLang="en-US" sz="2177" dirty="0"/>
              <a:t>Resource management – infrastructure to monitor nodes, allocate resources and schedule jobs</a:t>
            </a:r>
          </a:p>
          <a:p>
            <a:r>
              <a:rPr lang="en-US" altLang="en-US" sz="2177" dirty="0"/>
              <a:t>MapReduce 2 moves Resource Management into YARN</a:t>
            </a:r>
          </a:p>
          <a:p>
            <a:pPr>
              <a:buFont typeface="StarSymbol" charset="0"/>
              <a:buNone/>
            </a:pPr>
            <a:endParaRPr lang="en-US" altLang="en-US" sz="2177" dirty="0"/>
          </a:p>
          <a:p>
            <a:pPr>
              <a:buFont typeface="StarSymbol" charset="0"/>
              <a:buNone/>
            </a:pPr>
            <a:endParaRPr lang="en-US" altLang="en-US" sz="2177" dirty="0"/>
          </a:p>
          <a:p>
            <a:pPr lvl="1"/>
            <a:endParaRPr lang="en-US" altLang="en-US" sz="2177" dirty="0"/>
          </a:p>
        </p:txBody>
      </p:sp>
      <p:sp>
        <p:nvSpPr>
          <p:cNvPr id="9220" name="Rectangle 5">
            <a:extLst>
              <a:ext uri="{FF2B5EF4-FFF2-40B4-BE49-F238E27FC236}">
                <a16:creationId xmlns:a16="http://schemas.microsoft.com/office/drawing/2014/main" id="{B7855BDC-8645-7A17-B430-13C5D9999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3210" y="4343497"/>
            <a:ext cx="2547628" cy="2220713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82893" tIns="41446" rIns="82893" bIns="41446"/>
          <a:lstStyle>
            <a:lvl1pPr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14">
                <a:solidFill>
                  <a:srgbClr val="000000"/>
                </a:solidFill>
              </a:rPr>
              <a:t>MapReduce 1</a:t>
            </a:r>
          </a:p>
        </p:txBody>
      </p:sp>
      <p:sp>
        <p:nvSpPr>
          <p:cNvPr id="9221" name="Rectangle 6">
            <a:extLst>
              <a:ext uri="{FF2B5EF4-FFF2-40B4-BE49-F238E27FC236}">
                <a16:creationId xmlns:a16="http://schemas.microsoft.com/office/drawing/2014/main" id="{888F8810-2AC8-F3E0-7D24-F9D9FE14D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878" y="4866272"/>
            <a:ext cx="1764185" cy="326914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82893" tIns="41446" rIns="82893" bIns="41446"/>
          <a:lstStyle>
            <a:lvl1pPr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14">
                <a:solidFill>
                  <a:srgbClr val="000000"/>
                </a:solidFill>
              </a:rPr>
              <a:t>MR API</a:t>
            </a:r>
          </a:p>
        </p:txBody>
      </p:sp>
      <p:sp>
        <p:nvSpPr>
          <p:cNvPr id="9222" name="Rectangle 7">
            <a:extLst>
              <a:ext uri="{FF2B5EF4-FFF2-40B4-BE49-F238E27FC236}">
                <a16:creationId xmlns:a16="http://schemas.microsoft.com/office/drawing/2014/main" id="{5D391312-45FB-668E-A84C-03AF346D4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878" y="5322800"/>
            <a:ext cx="1764185" cy="32691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82893" tIns="41446" rIns="82893" bIns="41446"/>
          <a:lstStyle>
            <a:lvl1pPr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14" dirty="0">
                <a:solidFill>
                  <a:srgbClr val="000000"/>
                </a:solidFill>
              </a:rPr>
              <a:t>Framework</a:t>
            </a:r>
          </a:p>
        </p:txBody>
      </p:sp>
      <p:sp>
        <p:nvSpPr>
          <p:cNvPr id="9223" name="Rectangle 8">
            <a:extLst>
              <a:ext uri="{FF2B5EF4-FFF2-40B4-BE49-F238E27FC236}">
                <a16:creationId xmlns:a16="http://schemas.microsoft.com/office/drawing/2014/main" id="{46A3F672-6845-B357-FCAF-66D70716B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878" y="5780768"/>
            <a:ext cx="1764185" cy="653829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82893" tIns="41446" rIns="82893" bIns="41446"/>
          <a:lstStyle>
            <a:lvl1pPr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14">
                <a:solidFill>
                  <a:srgbClr val="000000"/>
                </a:solidFill>
              </a:rPr>
              <a:t>Resource Management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8794F2-6C86-B936-1BDD-60414A395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9086" y="4016582"/>
            <a:ext cx="2286960" cy="1306217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82893" tIns="41446" rIns="82893" bIns="41446"/>
          <a:lstStyle>
            <a:lvl1pPr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14">
                <a:solidFill>
                  <a:srgbClr val="000000"/>
                </a:solidFill>
              </a:rPr>
              <a:t>MapReduce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D8E474-FC81-B257-1259-69F34D61F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1193" y="4539357"/>
            <a:ext cx="1764186" cy="32691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82893" tIns="41446" rIns="82893" bIns="41446"/>
          <a:lstStyle>
            <a:lvl1pPr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14">
                <a:solidFill>
                  <a:srgbClr val="000000"/>
                </a:solidFill>
              </a:rPr>
              <a:t>MR API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0CA2A4-832A-596E-ED07-3A38700D7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1193" y="4931078"/>
            <a:ext cx="1764186" cy="32691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82893" tIns="41446" rIns="82893" bIns="41446"/>
          <a:lstStyle>
            <a:lvl1pPr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14">
                <a:solidFill>
                  <a:srgbClr val="000000"/>
                </a:solidFill>
              </a:rPr>
              <a:t>Framework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24BCE3-94F8-F8D8-E192-6992F010B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5690" y="5551784"/>
            <a:ext cx="2677241" cy="1208286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82893" tIns="41446" rIns="82893" bIns="41446"/>
          <a:lstStyle>
            <a:lvl1pPr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14">
                <a:solidFill>
                  <a:srgbClr val="000000"/>
                </a:solidFill>
              </a:rPr>
              <a:t>YARN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9FF145-DBD0-33AE-D775-DD13D8D6F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6357" y="5976628"/>
            <a:ext cx="2286960" cy="32691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82893" tIns="41446" rIns="82893" bIns="41446"/>
          <a:lstStyle>
            <a:lvl1pPr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14">
                <a:solidFill>
                  <a:srgbClr val="000000"/>
                </a:solidFill>
              </a:rPr>
              <a:t>YARN API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FF3063-CA7C-7ED1-706C-585EF860B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6357" y="6368349"/>
            <a:ext cx="2286960" cy="32691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82893" tIns="41446" rIns="82893" bIns="41446"/>
          <a:lstStyle>
            <a:lvl1pPr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14">
                <a:solidFill>
                  <a:srgbClr val="000000"/>
                </a:solidFill>
              </a:rPr>
              <a:t>Resource Managment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1AFBBD67-2502-E61F-2FE1-19E8F14FD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698" y="5584907"/>
            <a:ext cx="1306217" cy="587582"/>
          </a:xfrm>
          <a:prstGeom prst="rightArrow">
            <a:avLst>
              <a:gd name="adj1" fmla="val 50000"/>
              <a:gd name="adj2" fmla="val 50018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82893" tIns="41446" rIns="82893" bIns="41446"/>
          <a:lstStyle>
            <a:lvl1pPr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sz="2177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69E80A-0024-1BAA-D503-DFCE3C4EE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5660" y="4016582"/>
            <a:ext cx="2286960" cy="1306217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82893" tIns="41446" rIns="82893" bIns="41446"/>
          <a:lstStyle>
            <a:lvl1pPr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14">
                <a:solidFill>
                  <a:srgbClr val="000000"/>
                </a:solidFill>
              </a:rPr>
              <a:t>Spark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581420-F42B-32B4-73D8-526D2D8A5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7767" y="4604164"/>
            <a:ext cx="1764186" cy="326914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82893" tIns="41446" rIns="82893" bIns="41446"/>
          <a:lstStyle>
            <a:lvl1pPr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14">
                <a:solidFill>
                  <a:srgbClr val="000000"/>
                </a:solidFill>
              </a:rPr>
              <a:t>Spark API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56643C-4D66-7BD6-B628-95DBE935D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7767" y="4997325"/>
            <a:ext cx="1764186" cy="32691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82893" tIns="41446" rIns="82893" bIns="41446"/>
          <a:lstStyle>
            <a:lvl1pPr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14">
                <a:solidFill>
                  <a:srgbClr val="000000"/>
                </a:solidFill>
              </a:rPr>
              <a:t>Framework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B732D91C-E076-9EC0-70B5-C5F57A0BED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we need Yarn?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8104-A651-1383-DF95-F87038BE3A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540"/>
              <a:t>What is wrong with MapReduce version 1?</a:t>
            </a:r>
          </a:p>
          <a:p>
            <a:pPr lvl="1"/>
            <a:r>
              <a:rPr lang="en-US" altLang="en-US" sz="2540"/>
              <a:t>Inflexible “slots” configured on nodes – Map or Reduce, not both</a:t>
            </a:r>
          </a:p>
          <a:p>
            <a:pPr lvl="2"/>
            <a:r>
              <a:rPr lang="en-US" altLang="en-US" sz="2540"/>
              <a:t>Underutilization of cluster when more map or reduce tasks are running.</a:t>
            </a:r>
          </a:p>
          <a:p>
            <a:pPr lvl="1"/>
            <a:r>
              <a:rPr lang="en-US" altLang="en-US" sz="2540"/>
              <a:t>Can’t share resources with non-MapReduce applications running on Hadoop cluster (e.g. Impala, Giraph, spark)</a:t>
            </a:r>
          </a:p>
          <a:p>
            <a:pPr lvl="1"/>
            <a:r>
              <a:rPr lang="en-US" altLang="en-US" sz="2540"/>
              <a:t>Salability</a:t>
            </a:r>
          </a:p>
          <a:p>
            <a:pPr lvl="2"/>
            <a:r>
              <a:rPr lang="en-US" altLang="en-US" sz="2540"/>
              <a:t>One JobTracker per cluster</a:t>
            </a:r>
          </a:p>
          <a:p>
            <a:pPr lvl="3"/>
            <a:r>
              <a:rPr lang="en-US" altLang="en-US" sz="2540"/>
              <a:t>Limit of about 4000 nodes per cluster.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8DCE352D-8C0B-BE55-9ED1-40FBF95ACB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Yarn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9529E-6249-6EF1-A9D8-68EC55CF82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16053" y="1926923"/>
            <a:ext cx="8639467" cy="3107846"/>
          </a:xfrm>
        </p:spPr>
        <p:txBody>
          <a:bodyPr/>
          <a:lstStyle/>
          <a:p>
            <a:r>
              <a:rPr lang="en-US" altLang="en-US" sz="2177"/>
              <a:t>No slots</a:t>
            </a:r>
          </a:p>
          <a:p>
            <a:pPr lvl="1"/>
            <a:r>
              <a:rPr lang="en-US" altLang="en-US" sz="2177"/>
              <a:t>Nodes have “resources” (memory and CPU cores) which are allocated to applications when requested</a:t>
            </a:r>
          </a:p>
          <a:p>
            <a:pPr lvl="1"/>
            <a:r>
              <a:rPr lang="en-US" altLang="en-US" sz="2177"/>
              <a:t>Supports MapReduce and non-MapReduce applications running on the same cluster</a:t>
            </a:r>
          </a:p>
          <a:p>
            <a:pPr lvl="1"/>
            <a:r>
              <a:rPr lang="en-US" altLang="en-US" sz="2177"/>
              <a:t>Most Job Tracker functions moved to Application Master</a:t>
            </a:r>
          </a:p>
          <a:p>
            <a:pPr lvl="2"/>
            <a:r>
              <a:rPr lang="en-US" altLang="en-US" sz="2177"/>
              <a:t>One cluster many Application Masters</a:t>
            </a:r>
          </a:p>
        </p:txBody>
      </p:sp>
      <p:sp>
        <p:nvSpPr>
          <p:cNvPr id="11268" name="Rounded Rectangle 4">
            <a:extLst>
              <a:ext uri="{FF2B5EF4-FFF2-40B4-BE49-F238E27FC236}">
                <a16:creationId xmlns:a16="http://schemas.microsoft.com/office/drawing/2014/main" id="{0C493F23-04DD-0C52-D99F-DBD5E64BF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2157" y="4474551"/>
            <a:ext cx="2024853" cy="2089659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82893" tIns="41446" rIns="82893" bIns="41446"/>
          <a:lstStyle>
            <a:lvl1pPr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sz="2177">
              <a:solidFill>
                <a:srgbClr val="000000"/>
              </a:solidFill>
            </a:endParaRPr>
          </a:p>
          <a:p>
            <a:endParaRPr lang="en-US" altLang="en-US" sz="2177">
              <a:solidFill>
                <a:srgbClr val="000000"/>
              </a:solidFill>
            </a:endParaRPr>
          </a:p>
          <a:p>
            <a:r>
              <a:rPr lang="en-US" altLang="en-US" sz="2177">
                <a:solidFill>
                  <a:srgbClr val="000000"/>
                </a:solidFill>
              </a:rPr>
              <a:t>   Job Tracker</a:t>
            </a:r>
          </a:p>
        </p:txBody>
      </p:sp>
      <p:sp>
        <p:nvSpPr>
          <p:cNvPr id="11269" name="Rounded Rectangle 5">
            <a:extLst>
              <a:ext uri="{FF2B5EF4-FFF2-40B4-BE49-F238E27FC236}">
                <a16:creationId xmlns:a16="http://schemas.microsoft.com/office/drawing/2014/main" id="{89F384D9-8C3A-B96F-9E92-6D12A78F8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8465" y="4343497"/>
            <a:ext cx="2024853" cy="783442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82893" tIns="41446" rIns="82893" bIns="41446"/>
          <a:lstStyle>
            <a:lvl1pPr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177">
                <a:solidFill>
                  <a:srgbClr val="000000"/>
                </a:solidFill>
              </a:rPr>
              <a:t>Resource Manager</a:t>
            </a:r>
          </a:p>
        </p:txBody>
      </p:sp>
      <p:sp>
        <p:nvSpPr>
          <p:cNvPr id="11270" name="Rounded Rectangle 6">
            <a:extLst>
              <a:ext uri="{FF2B5EF4-FFF2-40B4-BE49-F238E27FC236}">
                <a16:creationId xmlns:a16="http://schemas.microsoft.com/office/drawing/2014/main" id="{1FFB8D1E-955B-C81C-9C1A-729AD4304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2218" y="5453854"/>
            <a:ext cx="2024853" cy="783442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82893" tIns="41446" rIns="82893" bIns="41446"/>
          <a:lstStyle>
            <a:lvl1pPr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sz="2177"/>
          </a:p>
        </p:txBody>
      </p:sp>
      <p:sp>
        <p:nvSpPr>
          <p:cNvPr id="11271" name="Rounded Rectangle 7">
            <a:extLst>
              <a:ext uri="{FF2B5EF4-FFF2-40B4-BE49-F238E27FC236}">
                <a16:creationId xmlns:a16="http://schemas.microsoft.com/office/drawing/2014/main" id="{BBEB4101-683B-7069-3C93-263C12057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9133" y="5584907"/>
            <a:ext cx="1960045" cy="783442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82893" tIns="41446" rIns="82893" bIns="41446"/>
          <a:lstStyle>
            <a:lvl1pPr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sz="2177"/>
          </a:p>
        </p:txBody>
      </p:sp>
      <p:sp>
        <p:nvSpPr>
          <p:cNvPr id="11272" name="Rounded Rectangle 8">
            <a:extLst>
              <a:ext uri="{FF2B5EF4-FFF2-40B4-BE49-F238E27FC236}">
                <a16:creationId xmlns:a16="http://schemas.microsoft.com/office/drawing/2014/main" id="{3837CAC7-994A-2DD9-EB01-358AA9D53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9800" y="5715961"/>
            <a:ext cx="2026293" cy="783442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82893" tIns="41446" rIns="82893" bIns="41446"/>
          <a:lstStyle>
            <a:lvl1pPr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177">
                <a:solidFill>
                  <a:srgbClr val="000000"/>
                </a:solidFill>
              </a:rPr>
              <a:t>Application Master</a:t>
            </a:r>
          </a:p>
        </p:txBody>
      </p:sp>
      <p:sp>
        <p:nvSpPr>
          <p:cNvPr id="11273" name="Right Arrow 9">
            <a:extLst>
              <a:ext uri="{FF2B5EF4-FFF2-40B4-BE49-F238E27FC236}">
                <a16:creationId xmlns:a16="http://schemas.microsoft.com/office/drawing/2014/main" id="{4FCE1B8D-4E30-6C2A-04A6-7EA0D79AD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3923" y="4735218"/>
            <a:ext cx="2155907" cy="262108"/>
          </a:xfrm>
          <a:prstGeom prst="rightArrow">
            <a:avLst>
              <a:gd name="adj1" fmla="val 50000"/>
              <a:gd name="adj2" fmla="val 4984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82893" tIns="41446" rIns="82893" bIns="41446"/>
          <a:lstStyle>
            <a:lvl1pPr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sz="2177"/>
          </a:p>
        </p:txBody>
      </p:sp>
      <p:sp>
        <p:nvSpPr>
          <p:cNvPr id="11274" name="Right Arrow 10">
            <a:extLst>
              <a:ext uri="{FF2B5EF4-FFF2-40B4-BE49-F238E27FC236}">
                <a16:creationId xmlns:a16="http://schemas.microsoft.com/office/drawing/2014/main" id="{952BFC6F-F524-9544-6D76-AA560BC74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3923" y="5453853"/>
            <a:ext cx="2285520" cy="718635"/>
          </a:xfrm>
          <a:prstGeom prst="rightArrow">
            <a:avLst>
              <a:gd name="adj1" fmla="val 50000"/>
              <a:gd name="adj2" fmla="val 49973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82893" tIns="41446" rIns="82893" bIns="41446"/>
          <a:lstStyle>
            <a:lvl1pPr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sz="2177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E66BE83E-14F0-1C63-33E3-871A7B5EC4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MapReduce 1 Versus Yarn</a:t>
            </a:r>
          </a:p>
        </p:txBody>
      </p:sp>
      <p:pic>
        <p:nvPicPr>
          <p:cNvPr id="12291" name="Picture 3">
            <a:extLst>
              <a:ext uri="{FF2B5EF4-FFF2-40B4-BE49-F238E27FC236}">
                <a16:creationId xmlns:a16="http://schemas.microsoft.com/office/drawing/2014/main" id="{8B9F147A-5C50-E10C-ED51-E9B00DC63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2" r="5531"/>
          <a:stretch>
            <a:fillRect/>
          </a:stretch>
        </p:blipFill>
        <p:spPr bwMode="auto">
          <a:xfrm>
            <a:off x="1654574" y="1664815"/>
            <a:ext cx="4457268" cy="385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FB210599-F789-3EF6-6935-8C4ACBCA2A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4" r="1936"/>
          <a:stretch>
            <a:fillRect/>
          </a:stretch>
        </p:blipFill>
        <p:spPr bwMode="auto">
          <a:xfrm>
            <a:off x="6281780" y="1731062"/>
            <a:ext cx="4359338" cy="3526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Content Placeholder 2">
            <a:extLst>
              <a:ext uri="{FF2B5EF4-FFF2-40B4-BE49-F238E27FC236}">
                <a16:creationId xmlns:a16="http://schemas.microsoft.com/office/drawing/2014/main" id="{4CE8FFC4-0A85-2C65-9CBB-D494965082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54575" y="5453854"/>
            <a:ext cx="4899394" cy="783442"/>
          </a:xfrm>
        </p:spPr>
        <p:txBody>
          <a:bodyPr>
            <a:normAutofit fontScale="77500" lnSpcReduction="20000"/>
          </a:bodyPr>
          <a:lstStyle/>
          <a:p>
            <a:pPr marL="93612" indent="0">
              <a:buNone/>
            </a:pPr>
            <a:r>
              <a:rPr lang="en-US" altLang="en-US" sz="2177"/>
              <a:t>			Map Reduce 1</a:t>
            </a:r>
          </a:p>
          <a:p>
            <a:pPr marL="93612" indent="0"/>
            <a:r>
              <a:rPr lang="en-US" altLang="en-US" sz="2177"/>
              <a:t>Job Tracker does both resource allocation and scheduling of individual Map and Reduce tasks</a:t>
            </a:r>
          </a:p>
          <a:p>
            <a:pPr marL="93612" indent="0">
              <a:buNone/>
            </a:pPr>
            <a:endParaRPr lang="en-US" altLang="en-US" sz="2177"/>
          </a:p>
          <a:p>
            <a:pPr marL="93612" indent="0">
              <a:buNone/>
            </a:pPr>
            <a:endParaRPr lang="en-US" altLang="en-US" sz="2177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16C58C-D534-476B-8C37-0734CE35050D}"/>
              </a:ext>
            </a:extLst>
          </p:cNvPr>
          <p:cNvSpPr txBox="1">
            <a:spLocks/>
          </p:cNvSpPr>
          <p:nvPr/>
        </p:nvSpPr>
        <p:spPr bwMode="auto">
          <a:xfrm>
            <a:off x="6031194" y="5322800"/>
            <a:ext cx="4245566" cy="653829"/>
          </a:xfrm>
          <a:prstGeom prst="rect">
            <a:avLst/>
          </a:prstGeom>
          <a:noFill/>
          <a:ln>
            <a:noFill/>
          </a:ln>
          <a:extLst>
            <a:ext uri="{FAA26D3D-D897-4be2-8F04-BA451C77F1D7}"/>
            <a:ext uri="{909E8E84-426E-40dd-AFC4-6F175D3DCCD1}"/>
            <a:ext uri="{91240B29-F687-4f45-9708-019B960494DF}"/>
          </a:extLst>
        </p:spPr>
        <p:txBody>
          <a:bodyPr lIns="0" tIns="0" rIns="0" bIns="0"/>
          <a:lstStyle>
            <a:lvl1pPr marL="406400" indent="-301625" algn="l" defTabSz="457200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Char char="●"/>
              <a:defRPr sz="4000">
                <a:solidFill>
                  <a:srgbClr val="000000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838200" indent="-276225" algn="l" defTabSz="457200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Char char="●"/>
              <a:defRPr sz="4000">
                <a:solidFill>
                  <a:srgbClr val="000000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270000" indent="-212725" algn="l" defTabSz="457200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Char char="●"/>
              <a:defRPr sz="4000">
                <a:solidFill>
                  <a:srgbClr val="000000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701800" indent="-193675" algn="l" defTabSz="457200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Char char="●"/>
              <a:defRPr sz="4000">
                <a:solidFill>
                  <a:srgbClr val="000000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133600" indent="-193675" algn="l" defTabSz="457200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Char char="●"/>
              <a:defRPr sz="4000">
                <a:solidFill>
                  <a:srgbClr val="000000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90800" indent="-193675" algn="l" defTabSz="457200" rtl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Char char="●"/>
              <a:defRPr sz="4000">
                <a:solidFill>
                  <a:srgbClr val="000000"/>
                </a:solidFill>
                <a:latin typeface="+mn-lt"/>
              </a:defRPr>
            </a:lvl6pPr>
            <a:lvl7pPr marL="3048000" indent="-193675" algn="l" defTabSz="457200" rtl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Char char="●"/>
              <a:defRPr sz="4000">
                <a:solidFill>
                  <a:srgbClr val="000000"/>
                </a:solidFill>
                <a:latin typeface="+mn-lt"/>
              </a:defRPr>
            </a:lvl7pPr>
            <a:lvl8pPr marL="3505200" indent="-193675" algn="l" defTabSz="457200" rtl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Char char="●"/>
              <a:defRPr sz="4000">
                <a:solidFill>
                  <a:srgbClr val="000000"/>
                </a:solidFill>
                <a:latin typeface="+mn-lt"/>
              </a:defRPr>
            </a:lvl8pPr>
            <a:lvl9pPr marL="3962400" indent="-193675" algn="l" defTabSz="457200" rtl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Char char="●"/>
              <a:defRPr sz="4000">
                <a:solidFill>
                  <a:srgbClr val="000000"/>
                </a:solidFill>
                <a:latin typeface="+mn-lt"/>
              </a:defRPr>
            </a:lvl9pPr>
          </a:lstStyle>
          <a:p>
            <a:pPr marL="94983" indent="0">
              <a:buNone/>
              <a:defRPr/>
            </a:pPr>
            <a:r>
              <a:rPr lang="en-US" sz="2177" dirty="0"/>
              <a:t>			Yarn</a:t>
            </a:r>
          </a:p>
          <a:p>
            <a:pPr>
              <a:defRPr/>
            </a:pPr>
            <a:r>
              <a:rPr lang="en-US" sz="2177" dirty="0"/>
              <a:t>Resource Manager only does resource allocation</a:t>
            </a:r>
          </a:p>
          <a:p>
            <a:pPr lvl="1">
              <a:defRPr/>
            </a:pPr>
            <a:r>
              <a:rPr lang="en-US" sz="2177" dirty="0"/>
              <a:t>CPU and RAM </a:t>
            </a:r>
          </a:p>
          <a:p>
            <a:pPr marL="94983" indent="0">
              <a:buNone/>
              <a:defRPr/>
            </a:pPr>
            <a:endParaRPr lang="en-US" sz="2177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934D80C3-0939-A50D-4C0B-E40AE9234A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685512"/>
            <a:ext cx="8141174" cy="691273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Yarn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A0AE86F9-639E-E4E2-69DD-F2C3AF7024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553969" y="1860676"/>
            <a:ext cx="4049705" cy="2743488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sz="2177"/>
              <a:t>Resource Manager</a:t>
            </a:r>
          </a:p>
          <a:p>
            <a:pPr lvl="1"/>
            <a:r>
              <a:rPr lang="en-US" altLang="en-US" sz="2177"/>
              <a:t>Runs on master node</a:t>
            </a:r>
          </a:p>
          <a:p>
            <a:pPr lvl="1"/>
            <a:r>
              <a:rPr lang="en-US" altLang="en-US" sz="2177"/>
              <a:t>Global resource scheduler</a:t>
            </a:r>
          </a:p>
          <a:p>
            <a:pPr lvl="1"/>
            <a:r>
              <a:rPr lang="en-US" altLang="en-US" sz="2177"/>
              <a:t>Arbitrates system resources between competing applications.</a:t>
            </a:r>
          </a:p>
          <a:p>
            <a:pPr lvl="1"/>
            <a:endParaRPr lang="en-US" altLang="en-US" sz="2177"/>
          </a:p>
          <a:p>
            <a:r>
              <a:rPr lang="en-US" altLang="en-US" sz="2177"/>
              <a:t>Node Manager</a:t>
            </a:r>
          </a:p>
          <a:p>
            <a:pPr lvl="1"/>
            <a:r>
              <a:rPr lang="en-US" altLang="en-US" sz="2177"/>
              <a:t>Runs on </a:t>
            </a:r>
            <a:r>
              <a:rPr lang="en-US" altLang="en-US" sz="2177">
                <a:solidFill>
                  <a:srgbClr val="FF0000"/>
                </a:solidFill>
              </a:rPr>
              <a:t>slave nodes</a:t>
            </a:r>
          </a:p>
          <a:p>
            <a:pPr lvl="1"/>
            <a:r>
              <a:rPr lang="en-US" altLang="en-US" sz="2177"/>
              <a:t>Communicates with resource manager</a:t>
            </a:r>
          </a:p>
        </p:txBody>
      </p:sp>
      <p:pic>
        <p:nvPicPr>
          <p:cNvPr id="13316" name="Picture 3">
            <a:extLst>
              <a:ext uri="{FF2B5EF4-FFF2-40B4-BE49-F238E27FC236}">
                <a16:creationId xmlns:a16="http://schemas.microsoft.com/office/drawing/2014/main" id="{718FD7E1-C119-2C76-D992-C1C546C80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4" r="1936"/>
          <a:stretch>
            <a:fillRect/>
          </a:stretch>
        </p:blipFill>
        <p:spPr bwMode="auto">
          <a:xfrm>
            <a:off x="1540803" y="1600009"/>
            <a:ext cx="4843229" cy="3920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BEBBF0C5-4199-119F-07F0-FAD008835D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554459"/>
            <a:ext cx="8141174" cy="691273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Yarn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6E8DE-AC03-A461-3EE3-ECD1BB420A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50435" y="1273094"/>
            <a:ext cx="5224869" cy="2024853"/>
          </a:xfrm>
        </p:spPr>
        <p:txBody>
          <a:bodyPr>
            <a:normAutofit fontScale="47500" lnSpcReduction="20000"/>
          </a:bodyPr>
          <a:lstStyle/>
          <a:p>
            <a:r>
              <a:rPr lang="en-US" altLang="en-US" sz="2177"/>
              <a:t>Containers</a:t>
            </a:r>
          </a:p>
          <a:p>
            <a:pPr lvl="1"/>
            <a:r>
              <a:rPr lang="en-US" altLang="en-US" sz="2177"/>
              <a:t>Created by the resource manager upon request</a:t>
            </a:r>
          </a:p>
          <a:p>
            <a:pPr lvl="1"/>
            <a:r>
              <a:rPr lang="en-US" altLang="en-US" sz="2177"/>
              <a:t>Allocate a certain amount of resources (memory, CPU) on a slave node</a:t>
            </a:r>
          </a:p>
          <a:p>
            <a:pPr lvl="1"/>
            <a:r>
              <a:rPr lang="en-US" altLang="en-US" sz="2177"/>
              <a:t>Applications run in one or more containers</a:t>
            </a:r>
          </a:p>
          <a:p>
            <a:pPr lvl="1"/>
            <a:endParaRPr lang="en-US" altLang="en-US" sz="2177"/>
          </a:p>
          <a:p>
            <a:r>
              <a:rPr lang="en-US" altLang="en-US" sz="2177"/>
              <a:t>Application Master</a:t>
            </a:r>
          </a:p>
          <a:p>
            <a:pPr lvl="1"/>
            <a:r>
              <a:rPr lang="en-US" altLang="en-US" sz="2177"/>
              <a:t>One per application</a:t>
            </a:r>
          </a:p>
          <a:p>
            <a:pPr lvl="1"/>
            <a:r>
              <a:rPr lang="en-US" altLang="en-US" sz="2177"/>
              <a:t>Kind of the mastermind for an application</a:t>
            </a:r>
          </a:p>
          <a:p>
            <a:pPr lvl="1"/>
            <a:r>
              <a:rPr lang="en-US" altLang="en-US" sz="2177"/>
              <a:t>Framework/application specific</a:t>
            </a:r>
          </a:p>
          <a:p>
            <a:pPr lvl="1"/>
            <a:r>
              <a:rPr lang="en-US" altLang="en-US" sz="2177"/>
              <a:t>Run in a container</a:t>
            </a:r>
          </a:p>
          <a:p>
            <a:pPr lvl="1"/>
            <a:r>
              <a:rPr lang="en-US" altLang="en-US" sz="2177"/>
              <a:t>Requests more containers to run application tasks</a:t>
            </a:r>
          </a:p>
        </p:txBody>
      </p:sp>
      <p:sp>
        <p:nvSpPr>
          <p:cNvPr id="14340" name="Rounded Rectangle 5">
            <a:extLst>
              <a:ext uri="{FF2B5EF4-FFF2-40B4-BE49-F238E27FC236}">
                <a16:creationId xmlns:a16="http://schemas.microsoft.com/office/drawing/2014/main" id="{50B685C7-3FF8-3232-91ED-4D53AC229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6357" y="2187591"/>
            <a:ext cx="3070402" cy="1568324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82893" tIns="41446" rIns="82893" bIns="41446"/>
          <a:lstStyle>
            <a:lvl1pPr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177">
                <a:solidFill>
                  <a:srgbClr val="000000"/>
                </a:solidFill>
              </a:rPr>
              <a:t>NodeManager</a:t>
            </a:r>
          </a:p>
        </p:txBody>
      </p:sp>
      <p:sp>
        <p:nvSpPr>
          <p:cNvPr id="14341" name="Rounded Rectangle 6">
            <a:extLst>
              <a:ext uri="{FF2B5EF4-FFF2-40B4-BE49-F238E27FC236}">
                <a16:creationId xmlns:a16="http://schemas.microsoft.com/office/drawing/2014/main" id="{B6EE107B-4EBA-58B8-A159-04E729BCF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2218" y="2906226"/>
            <a:ext cx="1110357" cy="71863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82893" tIns="41446" rIns="82893" bIns="41446"/>
          <a:lstStyle>
            <a:lvl1pPr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14">
                <a:solidFill>
                  <a:srgbClr val="000000"/>
                </a:solidFill>
              </a:rPr>
              <a:t>1 GB</a:t>
            </a:r>
          </a:p>
          <a:p>
            <a:r>
              <a:rPr lang="en-US" altLang="en-US" sz="1814">
                <a:solidFill>
                  <a:srgbClr val="000000"/>
                </a:solidFill>
              </a:rPr>
              <a:t>1 core</a:t>
            </a:r>
          </a:p>
        </p:txBody>
      </p:sp>
      <p:sp>
        <p:nvSpPr>
          <p:cNvPr id="14342" name="Rounded Rectangle 7">
            <a:extLst>
              <a:ext uri="{FF2B5EF4-FFF2-40B4-BE49-F238E27FC236}">
                <a16:creationId xmlns:a16="http://schemas.microsoft.com/office/drawing/2014/main" id="{E5FEF607-897F-C143-3E6E-91568E74B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489" y="2906226"/>
            <a:ext cx="1110357" cy="71863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82893" tIns="41446" rIns="82893" bIns="41446"/>
          <a:lstStyle>
            <a:lvl1pPr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14">
                <a:solidFill>
                  <a:srgbClr val="000000"/>
                </a:solidFill>
              </a:rPr>
              <a:t>3 GB</a:t>
            </a:r>
          </a:p>
          <a:p>
            <a:r>
              <a:rPr lang="en-US" altLang="en-US" sz="1814">
                <a:solidFill>
                  <a:srgbClr val="000000"/>
                </a:solidFill>
              </a:rPr>
              <a:t>1 core</a:t>
            </a:r>
          </a:p>
        </p:txBody>
      </p:sp>
      <p:sp>
        <p:nvSpPr>
          <p:cNvPr id="14343" name="Rounded Rectangle 8">
            <a:extLst>
              <a:ext uri="{FF2B5EF4-FFF2-40B4-BE49-F238E27FC236}">
                <a16:creationId xmlns:a16="http://schemas.microsoft.com/office/drawing/2014/main" id="{99B7AECC-227B-FCF4-B302-74F2EE239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1551" y="4604165"/>
            <a:ext cx="3070402" cy="1568324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82893" tIns="41446" rIns="82893" bIns="41446"/>
          <a:lstStyle>
            <a:lvl1pPr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177">
                <a:solidFill>
                  <a:srgbClr val="000000"/>
                </a:solidFill>
              </a:rPr>
              <a:t>NodeManager</a:t>
            </a:r>
          </a:p>
        </p:txBody>
      </p:sp>
      <p:sp>
        <p:nvSpPr>
          <p:cNvPr id="14344" name="Rounded Rectangle 9">
            <a:extLst>
              <a:ext uri="{FF2B5EF4-FFF2-40B4-BE49-F238E27FC236}">
                <a16:creationId xmlns:a16="http://schemas.microsoft.com/office/drawing/2014/main" id="{FC11CA71-2E77-D584-0781-C7F4168AB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3272" y="5389047"/>
            <a:ext cx="1437271" cy="71863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82893" tIns="41446" rIns="82893" bIns="41446"/>
          <a:lstStyle>
            <a:lvl1pPr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14">
                <a:solidFill>
                  <a:srgbClr val="000000"/>
                </a:solidFill>
              </a:rPr>
              <a:t>Application Master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6C180CCE-C9AE-2CE2-A43B-247E415031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620706"/>
            <a:ext cx="8141174" cy="691273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Yarn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6A4436-38D4-68CC-DD74-DFBFE7224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6963" y="1468954"/>
            <a:ext cx="847078" cy="418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893" tIns="41446" rIns="82893" bIns="41446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177">
                <a:solidFill>
                  <a:srgbClr val="000000"/>
                </a:solidFill>
              </a:rPr>
              <a:t>Client</a:t>
            </a:r>
          </a:p>
        </p:txBody>
      </p:sp>
      <p:sp>
        <p:nvSpPr>
          <p:cNvPr id="15364" name="Rounded Rectangle 5">
            <a:extLst>
              <a:ext uri="{FF2B5EF4-FFF2-40B4-BE49-F238E27FC236}">
                <a16:creationId xmlns:a16="http://schemas.microsoft.com/office/drawing/2014/main" id="{7BEA10D5-A544-37B8-EE4D-DBD2ECF3A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242" y="4474551"/>
            <a:ext cx="1437271" cy="1044109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82893" tIns="41446" rIns="82893" bIns="41446"/>
          <a:lstStyle>
            <a:lvl1pPr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14">
                <a:solidFill>
                  <a:srgbClr val="000000"/>
                </a:solidFill>
              </a:rPr>
              <a:t>Resource Manager</a:t>
            </a:r>
          </a:p>
        </p:txBody>
      </p:sp>
      <p:sp>
        <p:nvSpPr>
          <p:cNvPr id="15365" name="Rounded Rectangle 6">
            <a:extLst>
              <a:ext uri="{FF2B5EF4-FFF2-40B4-BE49-F238E27FC236}">
                <a16:creationId xmlns:a16="http://schemas.microsoft.com/office/drawing/2014/main" id="{65F40FF1-6AB3-52CC-210E-B64482878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0807" y="1337901"/>
            <a:ext cx="3920092" cy="1111797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82893" tIns="41446" rIns="82893" bIns="41446"/>
          <a:lstStyle>
            <a:lvl1pPr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14">
                <a:solidFill>
                  <a:srgbClr val="000000"/>
                </a:solidFill>
              </a:rPr>
              <a:t>NodeManager</a:t>
            </a:r>
          </a:p>
        </p:txBody>
      </p:sp>
      <p:sp>
        <p:nvSpPr>
          <p:cNvPr id="15366" name="Rounded Rectangle 7">
            <a:extLst>
              <a:ext uri="{FF2B5EF4-FFF2-40B4-BE49-F238E27FC236}">
                <a16:creationId xmlns:a16="http://schemas.microsoft.com/office/drawing/2014/main" id="{D3714F0E-2202-EF69-E427-5CC72C8C7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0807" y="2775172"/>
            <a:ext cx="3920092" cy="1111797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82893" tIns="41446" rIns="82893" bIns="41446"/>
          <a:lstStyle>
            <a:lvl1pPr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14">
                <a:solidFill>
                  <a:srgbClr val="000000"/>
                </a:solidFill>
              </a:rPr>
              <a:t>NodeManager</a:t>
            </a:r>
          </a:p>
        </p:txBody>
      </p:sp>
      <p:sp>
        <p:nvSpPr>
          <p:cNvPr id="15367" name="Rounded Rectangle 8">
            <a:extLst>
              <a:ext uri="{FF2B5EF4-FFF2-40B4-BE49-F238E27FC236}">
                <a16:creationId xmlns:a16="http://schemas.microsoft.com/office/drawing/2014/main" id="{5F8C8F89-BD92-6CD6-1D45-35FF7D1CB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0807" y="4278690"/>
            <a:ext cx="3920092" cy="1110356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82893" tIns="41446" rIns="82893" bIns="41446"/>
          <a:lstStyle>
            <a:lvl1pPr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14">
                <a:solidFill>
                  <a:srgbClr val="000000"/>
                </a:solidFill>
              </a:rPr>
              <a:t>NodeManager</a:t>
            </a:r>
          </a:p>
        </p:txBody>
      </p:sp>
      <p:sp>
        <p:nvSpPr>
          <p:cNvPr id="15368" name="Rounded Rectangle 9">
            <a:extLst>
              <a:ext uri="{FF2B5EF4-FFF2-40B4-BE49-F238E27FC236}">
                <a16:creationId xmlns:a16="http://schemas.microsoft.com/office/drawing/2014/main" id="{E08DB918-95AA-49AD-97F1-FFCB2DD5B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1" y="5584907"/>
            <a:ext cx="3920092" cy="1110357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82893" tIns="41446" rIns="82893" bIns="41446"/>
          <a:lstStyle>
            <a:lvl1pPr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14">
                <a:solidFill>
                  <a:srgbClr val="000000"/>
                </a:solidFill>
              </a:rPr>
              <a:t>NodeManager</a:t>
            </a:r>
          </a:p>
        </p:txBody>
      </p:sp>
      <p:cxnSp>
        <p:nvCxnSpPr>
          <p:cNvPr id="15369" name="Straight Connector 11">
            <a:extLst>
              <a:ext uri="{FF2B5EF4-FFF2-40B4-BE49-F238E27FC236}">
                <a16:creationId xmlns:a16="http://schemas.microsoft.com/office/drawing/2014/main" id="{882C4BAB-266E-33EB-40AB-FD34BE04FC1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52513" y="4931078"/>
            <a:ext cx="1175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0" name="Straight Connector 12">
            <a:extLst>
              <a:ext uri="{FF2B5EF4-FFF2-40B4-BE49-F238E27FC236}">
                <a16:creationId xmlns:a16="http://schemas.microsoft.com/office/drawing/2014/main" id="{1B5877A6-C015-4DCD-F569-561933DC98B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527676" y="1795869"/>
            <a:ext cx="0" cy="45724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1" name="Straight Arrow Connector 16">
            <a:extLst>
              <a:ext uri="{FF2B5EF4-FFF2-40B4-BE49-F238E27FC236}">
                <a16:creationId xmlns:a16="http://schemas.microsoft.com/office/drawing/2014/main" id="{A2C0DF8F-EB28-35F1-0433-7FD76744872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27676" y="1795869"/>
            <a:ext cx="15683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2" name="Straight Arrow Connector 19">
            <a:extLst>
              <a:ext uri="{FF2B5EF4-FFF2-40B4-BE49-F238E27FC236}">
                <a16:creationId xmlns:a16="http://schemas.microsoft.com/office/drawing/2014/main" id="{D8118AD0-3C10-5257-3021-38C6F729869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27676" y="3297947"/>
            <a:ext cx="15683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3" name="Straight Arrow Connector 20">
            <a:extLst>
              <a:ext uri="{FF2B5EF4-FFF2-40B4-BE49-F238E27FC236}">
                <a16:creationId xmlns:a16="http://schemas.microsoft.com/office/drawing/2014/main" id="{49FA10E1-4A43-DA7E-F883-FE73C10F889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27676" y="4801465"/>
            <a:ext cx="15683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4" name="Straight Arrow Connector 21">
            <a:extLst>
              <a:ext uri="{FF2B5EF4-FFF2-40B4-BE49-F238E27FC236}">
                <a16:creationId xmlns:a16="http://schemas.microsoft.com/office/drawing/2014/main" id="{EED63C38-BEBE-DC7A-728C-BE28A628BC3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27676" y="6368349"/>
            <a:ext cx="15683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3171D65-408C-1035-A40B-001CFAFCA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8822" y="3297947"/>
            <a:ext cx="1110356" cy="45796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82893" tIns="41446" rIns="82893" bIns="41446"/>
          <a:lstStyle>
            <a:lvl1pPr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14">
                <a:solidFill>
                  <a:srgbClr val="000000"/>
                </a:solidFill>
              </a:rPr>
              <a:t>MyApp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148F17A-7AA1-FD3A-122C-E6A4F2175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3628" y="5911822"/>
            <a:ext cx="1110357" cy="45652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82893" tIns="41446" rIns="82893" bIns="41446"/>
          <a:lstStyle>
            <a:lvl1pPr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14">
                <a:solidFill>
                  <a:srgbClr val="000000"/>
                </a:solidFill>
              </a:rPr>
              <a:t>MyApp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3124668-D040-A65C-74F7-555D863E4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2575" y="4539357"/>
            <a:ext cx="1372464" cy="65382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82893" tIns="41446" rIns="82893" bIns="41446"/>
          <a:lstStyle>
            <a:lvl1pPr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14">
                <a:solidFill>
                  <a:srgbClr val="000000"/>
                </a:solidFill>
              </a:rPr>
              <a:t>Application Master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7E528EC-B0AF-418D-8D0F-C37B1597563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9101596" y="3755915"/>
            <a:ext cx="0" cy="718636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B5BDEC5-7CFF-4CC6-B101-97F071F5720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101596" y="5193186"/>
            <a:ext cx="64807" cy="652389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3D4EE39-612B-407A-AF14-FEFEFAF71C1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764931" y="1991730"/>
            <a:ext cx="0" cy="241657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C32570A-680E-89AB-EE88-A54C6BA26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563" y="2253838"/>
            <a:ext cx="1152121" cy="6523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82893" tIns="41446" rIns="82893" bIns="41446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542">
                <a:solidFill>
                  <a:srgbClr val="000000"/>
                </a:solidFill>
              </a:rPr>
              <a:t>Application MyApp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362BDCA-7795-4B06-931F-00B061C0E76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83567" y="4604164"/>
            <a:ext cx="2547627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825657EE-F3DD-D8B7-9512-9362E1900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566" y="4539358"/>
            <a:ext cx="866314" cy="36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893" tIns="41446" rIns="82893" bIns="41446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14">
                <a:solidFill>
                  <a:srgbClr val="000000"/>
                </a:solidFill>
              </a:rPr>
              <a:t>Launch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8BB40F5-4E43-4B3A-829C-3141E43C575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417320" y="4997325"/>
            <a:ext cx="503044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CC5B292-572F-E069-1FB3-7CEF5735A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9427" y="5062133"/>
            <a:ext cx="1927502" cy="36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893" tIns="41446" rIns="82893" bIns="41446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14">
                <a:solidFill>
                  <a:srgbClr val="000000"/>
                </a:solidFill>
              </a:rPr>
              <a:t>Request Resources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7318473-36AA-4AE6-BD4A-C83CF86A177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417320" y="3493808"/>
            <a:ext cx="5095255" cy="849689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865711C-3D54-430C-8790-031A97C78A4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60792" y="5649714"/>
            <a:ext cx="5551783" cy="58758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4C8AEA57-D0A6-3EAC-7B7D-20508C54C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8822" y="3233141"/>
            <a:ext cx="1110356" cy="45652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82893" tIns="41446" rIns="82893" bIns="41446"/>
          <a:lstStyle>
            <a:lvl1pPr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sz="1814">
              <a:solidFill>
                <a:srgbClr val="0000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E335A841-DD52-B084-0448-AFAF86762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3628" y="5845575"/>
            <a:ext cx="1110357" cy="45796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82893" tIns="41446" rIns="82893" bIns="41446"/>
          <a:lstStyle>
            <a:lvl1pPr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sz="1814">
              <a:solidFill>
                <a:srgbClr val="000000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5F68C67-0F52-46F7-B441-DF1E57CAABD7}"/>
              </a:ext>
            </a:extLst>
          </p:cNvPr>
          <p:cNvCxnSpPr>
            <a:cxnSpLocks noChangeShapeType="1"/>
            <a:endCxn id="25" idx="1"/>
          </p:cNvCxnSpPr>
          <p:nvPr/>
        </p:nvCxnSpPr>
        <p:spPr bwMode="auto">
          <a:xfrm>
            <a:off x="3352513" y="4866272"/>
            <a:ext cx="5160062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21B6A517-6DE2-3FB8-265B-20BDA35F4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2870" y="4539357"/>
            <a:ext cx="1265463" cy="334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893" tIns="41446" rIns="82893" bIns="41446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33">
                <a:solidFill>
                  <a:srgbClr val="000000"/>
                </a:solidFill>
              </a:rPr>
              <a:t>Container ID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429CA15-6ABA-0EED-9BA2-BFAFAFC41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6403" y="3886970"/>
            <a:ext cx="866314" cy="36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893" tIns="41446" rIns="82893" bIns="41446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14">
                <a:solidFill>
                  <a:srgbClr val="000000"/>
                </a:solidFill>
              </a:rPr>
              <a:t>Launch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7024D16-1E34-4D23-7DC5-5C6B766F3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1209" y="5520101"/>
            <a:ext cx="866314" cy="36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893" tIns="41446" rIns="82893" bIns="41446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14">
                <a:solidFill>
                  <a:srgbClr val="000000"/>
                </a:solidFill>
              </a:rPr>
              <a:t>Launch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3549074-9846-E68D-B2F5-FCF3ADD30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80" y="2056536"/>
            <a:ext cx="847078" cy="418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893" tIns="41446" rIns="82893" bIns="41446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177">
                <a:solidFill>
                  <a:srgbClr val="000000"/>
                </a:solidFill>
              </a:rPr>
              <a:t>Client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771F6A5-AE5A-45EB-BF77-BBEA67AE2BBE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894545" y="2449698"/>
            <a:ext cx="849689" cy="189379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A20C9458-BB7A-A948-9DF8-D058991DF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1460" y="2971033"/>
            <a:ext cx="1241410" cy="65382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82893" tIns="41446" rIns="82893" bIns="41446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542">
                <a:solidFill>
                  <a:srgbClr val="000000"/>
                </a:solidFill>
              </a:rPr>
              <a:t>Application YourApp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ACC295E5-E2AD-94B8-39D2-7AC07BC9B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1862" y="3168333"/>
            <a:ext cx="1372464" cy="65238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82893" tIns="41446" rIns="82893" bIns="41446"/>
          <a:lstStyle>
            <a:lvl1pPr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14">
                <a:solidFill>
                  <a:srgbClr val="000000"/>
                </a:solidFill>
              </a:rPr>
              <a:t>Application Master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588F816A-775C-8C27-26AD-5C3919418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6668" y="1795870"/>
            <a:ext cx="1111797" cy="45796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82893" tIns="41446" rIns="82893" bIns="41446"/>
          <a:lstStyle>
            <a:lvl1pPr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14">
                <a:solidFill>
                  <a:srgbClr val="000000"/>
                </a:solidFill>
              </a:rPr>
              <a:t>YourApp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786B79A-EFF2-4DB1-861F-6402DD6904C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970543" y="3755915"/>
            <a:ext cx="0" cy="718636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arrow" w="med" len="med"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1FFAC19-BFCC-456A-A178-9964E8BFDF6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970543" y="5193186"/>
            <a:ext cx="0" cy="652389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arrow" w="med" len="med"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C10CC58-298D-435E-8B1E-7C07C20A04E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814636" y="2253838"/>
            <a:ext cx="0" cy="6523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arrow" w="med" len="med"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0AFE25A0-CAA8-F71E-1079-DBFB5645A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2915" y="4735218"/>
            <a:ext cx="1110357" cy="45796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82893" tIns="41446" rIns="82893" bIns="41446"/>
          <a:lstStyle>
            <a:lvl1pPr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14">
                <a:solidFill>
                  <a:srgbClr val="000000"/>
                </a:solidFill>
              </a:rPr>
              <a:t>YourApp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8CFF99B-194C-4578-B275-429D19FCF72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814636" y="3820722"/>
            <a:ext cx="0" cy="587582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arrow" w="med" len="med"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3" grpId="0" animBg="1"/>
      <p:bldP spid="24" grpId="0" animBg="1"/>
      <p:bldP spid="25" grpId="0" animBg="1"/>
      <p:bldP spid="35" grpId="0" animBg="1"/>
      <p:bldP spid="41" grpId="0"/>
      <p:bldP spid="41" grpId="1"/>
      <p:bldP spid="46" grpId="0"/>
      <p:bldP spid="55" grpId="0" animBg="1"/>
      <p:bldP spid="55" grpId="1" animBg="1"/>
      <p:bldP spid="56" grpId="0" animBg="1"/>
      <p:bldP spid="56" grpId="1" animBg="1"/>
      <p:bldP spid="56" grpId="2" animBg="1"/>
      <p:bldP spid="61" grpId="0"/>
      <p:bldP spid="61" grpId="1"/>
      <p:bldP spid="62" grpId="0"/>
      <p:bldP spid="62" grpId="1"/>
      <p:bldP spid="63" grpId="0"/>
      <p:bldP spid="63" grpId="1"/>
      <p:bldP spid="64" grpId="0"/>
      <p:bldP spid="68" grpId="0" animBg="1"/>
      <p:bldP spid="69" grpId="0" animBg="1"/>
      <p:bldP spid="70" grpId="0" animBg="1"/>
      <p:bldP spid="8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67DCAD72-B019-DA5E-F9CF-235739600C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Resource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EA939-035E-7B4A-2B68-C0DCD7931C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177"/>
              <a:t>Manages nodes</a:t>
            </a:r>
          </a:p>
          <a:p>
            <a:pPr lvl="1"/>
            <a:r>
              <a:rPr lang="en-US" altLang="en-US" sz="2177"/>
              <a:t>Tracks heartbeats from NodeManagers</a:t>
            </a:r>
          </a:p>
          <a:p>
            <a:r>
              <a:rPr lang="en-US" altLang="en-US" sz="2177"/>
              <a:t>Manages containers</a:t>
            </a:r>
          </a:p>
          <a:p>
            <a:pPr lvl="1"/>
            <a:r>
              <a:rPr lang="en-US" altLang="en-US" sz="2177"/>
              <a:t>Handles Application Master requests for resources</a:t>
            </a:r>
          </a:p>
          <a:p>
            <a:pPr lvl="1"/>
            <a:r>
              <a:rPr lang="en-US" altLang="en-US" sz="2177"/>
              <a:t>De-allocates containers when they expire or the application completes</a:t>
            </a:r>
          </a:p>
          <a:p>
            <a:r>
              <a:rPr lang="en-US" altLang="en-US" sz="2177"/>
              <a:t>Manages ApplicationMasters</a:t>
            </a:r>
          </a:p>
          <a:p>
            <a:pPr lvl="1"/>
            <a:r>
              <a:rPr lang="en-US" altLang="en-US" sz="2177"/>
              <a:t>Creates a container for Application Masters and tracks heartbeats</a:t>
            </a:r>
          </a:p>
          <a:p>
            <a:r>
              <a:rPr lang="en-US" altLang="en-US" sz="2177"/>
              <a:t>Manages security</a:t>
            </a:r>
          </a:p>
          <a:p>
            <a:pPr lvl="1"/>
            <a:endParaRPr lang="en-US" altLang="en-US" sz="2177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A6A12A54A941428A39BCE980E8631F" ma:contentTypeVersion="16" ma:contentTypeDescription="Create a new document." ma:contentTypeScope="" ma:versionID="917f6c06737dcb768fbd71a34d0fba89">
  <xsd:schema xmlns:xsd="http://www.w3.org/2001/XMLSchema" xmlns:xs="http://www.w3.org/2001/XMLSchema" xmlns:p="http://schemas.microsoft.com/office/2006/metadata/properties" xmlns:ns2="e9492af6-ed02-4680-a232-c3f10c11c09b" xmlns:ns3="bc05ee0a-d906-4c5e-bb5c-b1f70f11b0b9" targetNamespace="http://schemas.microsoft.com/office/2006/metadata/properties" ma:root="true" ma:fieldsID="6b5fc966ce192b7ff4dbdd50ebfa49d6" ns2:_="" ns3:_="">
    <xsd:import namespace="e9492af6-ed02-4680-a232-c3f10c11c09b"/>
    <xsd:import namespace="bc05ee0a-d906-4c5e-bb5c-b1f70f11b0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492af6-ed02-4680-a232-c3f10c11c0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87414def-154c-4d25-b3bb-ada8546948f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05ee0a-d906-4c5e-bb5c-b1f70f11b0b9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92a3772-13a1-4de5-a6d8-6c3e331cca4c}" ma:internalName="TaxCatchAll" ma:showField="CatchAllData" ma:web="bc05ee0a-d906-4c5e-bb5c-b1f70f11b0b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c05ee0a-d906-4c5e-bb5c-b1f70f11b0b9" xsi:nil="true"/>
    <lcf76f155ced4ddcb4097134ff3c332f xmlns="e9492af6-ed02-4680-a232-c3f10c11c09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5503A08-F070-493D-B389-0E54D8EDC37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DCD23D2-6E1F-4798-BC68-20B85EDF4B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9492af6-ed02-4680-a232-c3f10c11c09b"/>
    <ds:schemaRef ds:uri="bc05ee0a-d906-4c5e-bb5c-b1f70f11b0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EDA9BA5-7AC2-484F-AEB5-7AD29A52355B}">
  <ds:schemaRefs>
    <ds:schemaRef ds:uri="http://schemas.microsoft.com/office/2006/metadata/properties"/>
    <ds:schemaRef ds:uri="http://schemas.microsoft.com/office/infopath/2007/PartnerControls"/>
    <ds:schemaRef ds:uri="bc05ee0a-d906-4c5e-bb5c-b1f70f11b0b9"/>
    <ds:schemaRef ds:uri="e9492af6-ed02-4680-a232-c3f10c11c09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558</Words>
  <Application>Microsoft Office PowerPoint</Application>
  <PresentationFormat>Widescreen</PresentationFormat>
  <Paragraphs>134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Roboto</vt:lpstr>
      <vt:lpstr>Roboto Condensed</vt:lpstr>
      <vt:lpstr>StarSymbol</vt:lpstr>
      <vt:lpstr>Times New Roman</vt:lpstr>
      <vt:lpstr>Office Theme</vt:lpstr>
      <vt:lpstr>YARN Yet Another Resource Manager</vt:lpstr>
      <vt:lpstr>MapReduce 1 Versus Yarn</vt:lpstr>
      <vt:lpstr>Why we need Yarn?</vt:lpstr>
      <vt:lpstr>Yarn Solutions</vt:lpstr>
      <vt:lpstr>MapReduce 1 Versus Yarn</vt:lpstr>
      <vt:lpstr>Yarn</vt:lpstr>
      <vt:lpstr>Yarn</vt:lpstr>
      <vt:lpstr>Yarn</vt:lpstr>
      <vt:lpstr>Resource Manager</vt:lpstr>
      <vt:lpstr>Node Manager</vt:lpstr>
      <vt:lpstr>Resource Request</vt:lpstr>
      <vt:lpstr>Some Other Applications that Run on Yarn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YARN Yet Another Resource Manager</dc:title>
  <dc:creator>Butler, Kylie</dc:creator>
  <cp:lastModifiedBy>Michael Le</cp:lastModifiedBy>
  <cp:revision>1</cp:revision>
  <dcterms:created xsi:type="dcterms:W3CDTF">2022-08-25T06:56:30Z</dcterms:created>
  <dcterms:modified xsi:type="dcterms:W3CDTF">2023-10-09T01:28:52Z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0x010100FDA6A12A54A941428A39BCE980E8631F</vt:lpwstr>
  </property>
</Properties>
</file>