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6" r:id="rId2"/>
    <p:sldId id="538" r:id="rId3"/>
    <p:sldId id="536" r:id="rId4"/>
    <p:sldId id="537" r:id="rId5"/>
    <p:sldId id="540" r:id="rId6"/>
    <p:sldId id="541" r:id="rId7"/>
    <p:sldId id="542" r:id="rId8"/>
    <p:sldId id="543" r:id="rId9"/>
    <p:sldId id="539" r:id="rId10"/>
    <p:sldId id="544" r:id="rId11"/>
    <p:sldId id="545" r:id="rId12"/>
    <p:sldId id="546" r:id="rId13"/>
    <p:sldId id="547" r:id="rId14"/>
    <p:sldId id="548" r:id="rId15"/>
    <p:sldId id="549" r:id="rId16"/>
    <p:sldId id="550" r:id="rId17"/>
    <p:sldId id="551" r:id="rId18"/>
    <p:sldId id="552" r:id="rId19"/>
    <p:sldId id="55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4FA68-03C5-5137-AE2C-9CC5D72D8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68843-DB11-ECD2-A789-5283390AB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33591-5AB3-8662-E77C-7966C0332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638D-07D3-4DDC-A539-307505B378D6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ADF3C-5160-6C88-68AD-B1921EC0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1A58D-8D28-9F20-2B94-2F0A107A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A687-530B-4A01-BFA3-E1DCC133DC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752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059D8-D351-E6B9-242B-A79EE0BB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CF2659-A1E3-4DE0-E599-FE31467E1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E2536-72AD-3CBD-2C50-9E0ADE36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638D-07D3-4DDC-A539-307505B378D6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5A409-92E6-185C-0E54-665601322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87FA3-366C-AE95-6CF0-E7E18FD97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A687-530B-4A01-BFA3-E1DCC133DC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160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BC605E-3D05-0AA0-1B78-025F55A8A4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E3177-A8B2-EFE0-E439-D300A14E1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F0A52-6077-F180-2E05-D5C2921D3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638D-07D3-4DDC-A539-307505B378D6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4B9A0-055F-028B-E5A0-436E9DE02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CD9DE-1383-4985-4720-916847B85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A687-530B-4A01-BFA3-E1DCC133DC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883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rgbClr val="E52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2"/>
          <p:cNvSpPr txBox="1">
            <a:spLocks noChangeAspect="1" noChangeArrowheads="1"/>
          </p:cNvSpPr>
          <p:nvPr userDrawn="1"/>
        </p:nvSpPr>
        <p:spPr bwMode="auto">
          <a:xfrm>
            <a:off x="11001904" y="1"/>
            <a:ext cx="1190097" cy="303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144000" tIns="72000" rIns="1440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latrobe.edu.au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781388" y="2716111"/>
            <a:ext cx="8622453" cy="1737005"/>
          </a:xfrm>
        </p:spPr>
        <p:txBody>
          <a:bodyPr wrap="square" anchor="b" anchorCtr="1">
            <a:norm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1388" y="4858004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– Presenter Title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781388" y="5261033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71" y="866431"/>
            <a:ext cx="1763659" cy="1278134"/>
          </a:xfrm>
          <a:prstGeom prst="rect">
            <a:avLst/>
          </a:prstGeom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7121993" y="6477868"/>
            <a:ext cx="473456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AU" sz="800" kern="12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La Trobe University CRICOS Provider Code Number 00115M</a:t>
            </a:r>
            <a:endParaRPr lang="en-US" altLang="en-US" sz="800" kern="12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510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91A5-F480-33F0-1E72-177B85B8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BD892-FBD2-2E37-F7EC-2A79C5330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E2518-CE19-4968-6B61-2238C732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638D-07D3-4DDC-A539-307505B378D6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97011-8DD1-26D2-8A3A-5DF6793FA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9CE0B-BAA6-14A7-4837-5AFAA0A9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A687-530B-4A01-BFA3-E1DCC133DC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700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572A7-2742-C48E-2DFE-9E5DEDAF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703A9-8692-F82C-0690-8880636B2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C11FE-6B98-CF1B-3A05-CB4E93373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638D-07D3-4DDC-A539-307505B378D6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884D1-C338-072B-4859-1DFBBF94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6C83D-E542-61DA-B4F8-7D94D989E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A687-530B-4A01-BFA3-E1DCC133DC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106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D2E8-AB81-92B4-6660-8723064B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5FB84-38C6-5D68-ED24-E9600501A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F3F40-1EEE-2F99-C292-C760A5C5A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97E46-CB9C-C79E-330C-646BF8096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638D-07D3-4DDC-A539-307505B378D6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1D0CF-75AC-8DCD-3CF3-C47C40A35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6FCCF-2DBA-A0A7-0642-F37BF5232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A687-530B-4A01-BFA3-E1DCC133DC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264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8FBC3-28E0-B70F-3BB0-1E2D0DA1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51F92-3E6E-35C6-CBE4-811F7A267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9FA5E-38CE-8B55-8AA3-39D753CCE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7075D-CC69-A60B-F8F5-39CFFACD1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0D187F-2258-1F47-8326-F9836F98E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75127-48D8-AB3A-F1D5-763126639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638D-07D3-4DDC-A539-307505B378D6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992A22-A897-7878-A3F7-923440B75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E90EF2-66DC-E1F4-3E45-6959D10C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A687-530B-4A01-BFA3-E1DCC133DC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319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27E0F-E6A2-8812-5D8A-360D6D957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C934FC-1BA1-96FD-E5C2-BE13EEE6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638D-07D3-4DDC-A539-307505B378D6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F453D-DF19-BFA1-6AD0-6622BA326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D6FA3-0DA9-E1D1-6634-0229BB43E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A687-530B-4A01-BFA3-E1DCC133DC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560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687633-752E-348C-5EBD-B6CF2B7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638D-07D3-4DDC-A539-307505B378D6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1C8645-53B1-5041-04F9-40E8DAB6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6B3DF-AF84-2845-31B8-0DC88726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A687-530B-4A01-BFA3-E1DCC133DC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661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6967-C5CE-AA69-93FF-E0C7E6AC4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EAC53-849D-74FF-7BC7-A906AF790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340FE-213A-F81F-FB1C-CD6B9C5F1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15275-AA1E-1163-0536-9BC9FA465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638D-07D3-4DDC-A539-307505B378D6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E03B6-8467-2883-AEE5-3CC40AC2C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469D5-F2FC-5E66-78CC-910DAC9D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A687-530B-4A01-BFA3-E1DCC133DC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504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E6B4B-8B7C-0000-091F-025951D08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DD4F07-C855-B9A0-3E46-083F9BC4B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97DDE-B9BC-5280-42E2-50EFF8395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ABCBC-1DBE-CB64-B08F-AF62F5D91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638D-07D3-4DDC-A539-307505B378D6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F0724-C6DF-8EE7-0E68-21AD85FDA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70A37-06F5-AFEF-8549-27BF6112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0A687-530B-4A01-BFA3-E1DCC133DC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712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2E7EA8-769E-6B67-EB45-7C99C494D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BE0B6-DAAE-4512-5474-DC87E2D25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100CE-3307-8FC0-1FB4-FE7AED85B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F638D-07D3-4DDC-A539-307505B378D6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B41E9-504C-13F8-9FA3-A3A26658A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0FF59-980C-B97C-DDD4-455C98BA6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0A687-530B-4A01-BFA3-E1DCC133DC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502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Apache Spark code optimisations</a:t>
            </a:r>
          </a:p>
        </p:txBody>
      </p:sp>
    </p:spTree>
    <p:extLst>
      <p:ext uri="{BB962C8B-B14F-4D97-AF65-F5344CB8AC3E}">
        <p14:creationId xmlns:p14="http://schemas.microsoft.com/office/powerpoint/2010/main" val="1629357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58A6C883-0F22-9347-F38F-2637C0B035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Common issue checklist</a:t>
            </a:r>
          </a:p>
        </p:txBody>
      </p:sp>
      <p:pic>
        <p:nvPicPr>
          <p:cNvPr id="46083" name="Picture 3">
            <a:extLst>
              <a:ext uri="{FF2B5EF4-FFF2-40B4-BE49-F238E27FC236}">
                <a16:creationId xmlns:a16="http://schemas.microsoft.com/office/drawing/2014/main" id="{A2A20DB4-DCF5-38A2-9E2A-7B3A41BA5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575" y="1731063"/>
            <a:ext cx="8881412" cy="4726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316A7192-FE03-998F-ECCE-B45E471EF5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1289" y="816566"/>
            <a:ext cx="8989424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Importance of Partition Tuning</a:t>
            </a:r>
          </a:p>
        </p:txBody>
      </p:sp>
      <p:pic>
        <p:nvPicPr>
          <p:cNvPr id="47107" name="Picture 3">
            <a:extLst>
              <a:ext uri="{FF2B5EF4-FFF2-40B4-BE49-F238E27FC236}">
                <a16:creationId xmlns:a16="http://schemas.microsoft.com/office/drawing/2014/main" id="{65BB830B-528A-A9FB-8EAD-F76323F64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840" y="1700819"/>
            <a:ext cx="7642882" cy="466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TextBox 1">
            <a:extLst>
              <a:ext uri="{FF2B5EF4-FFF2-40B4-BE49-F238E27FC236}">
                <a16:creationId xmlns:a16="http://schemas.microsoft.com/office/drawing/2014/main" id="{D70BDCAB-EE9F-AB3B-22EE-349870A79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684" y="6366910"/>
            <a:ext cx="4767652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AU" altLang="en-US" sz="2177">
                <a:solidFill>
                  <a:srgbClr val="FF0000"/>
                </a:solidFill>
              </a:rPr>
              <a:t>val x = sc.parallelize(List(1,2,3,4,5,6), 5)</a:t>
            </a:r>
            <a:endParaRPr lang="en-US" altLang="en-US" sz="2177">
              <a:solidFill>
                <a:srgbClr val="FF0000"/>
              </a:solidFill>
            </a:endParaRPr>
          </a:p>
        </p:txBody>
      </p:sp>
      <p:sp>
        <p:nvSpPr>
          <p:cNvPr id="47109" name="TextBox 2">
            <a:extLst>
              <a:ext uri="{FF2B5EF4-FFF2-40B4-BE49-F238E27FC236}">
                <a16:creationId xmlns:a16="http://schemas.microsoft.com/office/drawing/2014/main" id="{C3BAA47E-477C-56C0-ADD5-75F67A53A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8078" y="6351068"/>
            <a:ext cx="2523448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AU" altLang="en-US" sz="2177">
                <a:solidFill>
                  <a:schemeClr val="tx1"/>
                </a:solidFill>
              </a:rPr>
              <a:t>Number of partitions</a:t>
            </a:r>
            <a:endParaRPr lang="en-US" altLang="en-US" sz="2177">
              <a:solidFill>
                <a:schemeClr val="tx1"/>
              </a:solidFill>
            </a:endParaRPr>
          </a:p>
        </p:txBody>
      </p:sp>
      <p:cxnSp>
        <p:nvCxnSpPr>
          <p:cNvPr id="47110" name="Straight Arrow Connector 4">
            <a:extLst>
              <a:ext uri="{FF2B5EF4-FFF2-40B4-BE49-F238E27FC236}">
                <a16:creationId xmlns:a16="http://schemas.microsoft.com/office/drawing/2014/main" id="{7C96795E-A64E-8B61-6C46-C0D09AA9F04A}"/>
              </a:ext>
            </a:extLst>
          </p:cNvPr>
          <p:cNvCxnSpPr>
            <a:cxnSpLocks/>
            <a:stCxn id="47109" idx="1"/>
          </p:cNvCxnSpPr>
          <p:nvPr/>
        </p:nvCxnSpPr>
        <p:spPr bwMode="auto">
          <a:xfrm flipH="1">
            <a:off x="7206357" y="6564749"/>
            <a:ext cx="391721" cy="1242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7927F296-377C-F1FA-1FFD-581EC01ED0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6296" y="620706"/>
            <a:ext cx="8141174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Memory Problems</a:t>
            </a:r>
          </a:p>
        </p:txBody>
      </p:sp>
      <p:pic>
        <p:nvPicPr>
          <p:cNvPr id="48131" name="Picture 3">
            <a:extLst>
              <a:ext uri="{FF2B5EF4-FFF2-40B4-BE49-F238E27FC236}">
                <a16:creationId xmlns:a16="http://schemas.microsoft.com/office/drawing/2014/main" id="{CF889612-EBC5-8B68-529D-62EFABF79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823" y="1548164"/>
            <a:ext cx="7557913" cy="528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3">
            <a:extLst>
              <a:ext uri="{FF2B5EF4-FFF2-40B4-BE49-F238E27FC236}">
                <a16:creationId xmlns:a16="http://schemas.microsoft.com/office/drawing/2014/main" id="{64172783-F9D2-65B7-A850-60E7721D8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381" y="57607"/>
            <a:ext cx="8836768" cy="6800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3">
            <a:extLst>
              <a:ext uri="{FF2B5EF4-FFF2-40B4-BE49-F238E27FC236}">
                <a16:creationId xmlns:a16="http://schemas.microsoft.com/office/drawing/2014/main" id="{CB6834EA-2970-90DF-641A-F1E2D2C84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103" y="162739"/>
            <a:ext cx="7773936" cy="6650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3">
            <a:extLst>
              <a:ext uri="{FF2B5EF4-FFF2-40B4-BE49-F238E27FC236}">
                <a16:creationId xmlns:a16="http://schemas.microsoft.com/office/drawing/2014/main" id="{9773DCCA-B041-40B2-9224-D529B1CFF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102" y="97931"/>
            <a:ext cx="7748013" cy="676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3">
            <a:extLst>
              <a:ext uri="{FF2B5EF4-FFF2-40B4-BE49-F238E27FC236}">
                <a16:creationId xmlns:a16="http://schemas.microsoft.com/office/drawing/2014/main" id="{EA31C9C9-019D-ECDA-E4AC-9703D9041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910" y="169939"/>
            <a:ext cx="7565114" cy="6663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3">
            <a:extLst>
              <a:ext uri="{FF2B5EF4-FFF2-40B4-BE49-F238E27FC236}">
                <a16:creationId xmlns:a16="http://schemas.microsoft.com/office/drawing/2014/main" id="{5D813070-BE41-7FE4-5E80-E3E546F67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96" y="1"/>
            <a:ext cx="7511829" cy="690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3">
            <a:extLst>
              <a:ext uri="{FF2B5EF4-FFF2-40B4-BE49-F238E27FC236}">
                <a16:creationId xmlns:a16="http://schemas.microsoft.com/office/drawing/2014/main" id="{D9E2382A-3EFB-4D42-1AD6-BFBC1A4E4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963" y="247707"/>
            <a:ext cx="7186354" cy="661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3">
            <a:extLst>
              <a:ext uri="{FF2B5EF4-FFF2-40B4-BE49-F238E27FC236}">
                <a16:creationId xmlns:a16="http://schemas.microsoft.com/office/drawing/2014/main" id="{60D627C2-DE44-60B3-A53D-784FB136A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241" y="227545"/>
            <a:ext cx="7874747" cy="640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50A97F5A-8B55-553E-98C6-CA8DA23223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903"/>
              <a:t>Watch this for tips on optimizing performance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9546894C-C2DD-8BCD-3C0B-58DBECC298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540"/>
              <a:t>https://www.youtube.com/watch?v=NXp3oJHNM7E</a:t>
            </a:r>
          </a:p>
          <a:p>
            <a:endParaRPr lang="en-US" altLang="en-US" sz="2540"/>
          </a:p>
          <a:p>
            <a:r>
              <a:rPr lang="en-US" altLang="en-US" sz="2540"/>
              <a:t>Be careful the examples in the slides are in python.</a:t>
            </a:r>
          </a:p>
          <a:p>
            <a:endParaRPr lang="en-US" altLang="en-US" sz="2540"/>
          </a:p>
          <a:p>
            <a:r>
              <a:rPr lang="en-US" altLang="en-US" sz="2540"/>
              <a:t>The next two slides are from here. I have converted them into scala.</a:t>
            </a:r>
          </a:p>
          <a:p>
            <a:endParaRPr lang="en-US" altLang="en-US" sz="254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7F0507A3-54CF-28ED-BC60-05244991FA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85512"/>
            <a:ext cx="8141174" cy="691273"/>
          </a:xfrm>
        </p:spPr>
        <p:txBody>
          <a:bodyPr/>
          <a:lstStyle/>
          <a:p>
            <a:r>
              <a:rPr lang="en-US" altLang="en-US" sz="2903"/>
              <a:t>Avoid GroupByKey if possible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C7E8CB3-CDA5-BB31-2B11-13FD82FFB9A3}"/>
              </a:ext>
            </a:extLst>
          </p:cNvPr>
          <p:cNvSpPr txBox="1">
            <a:spLocks/>
          </p:cNvSpPr>
          <p:nvPr/>
        </p:nvSpPr>
        <p:spPr bwMode="auto">
          <a:xfrm>
            <a:off x="1719381" y="2906226"/>
            <a:ext cx="8426325" cy="61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06400" indent="-301625" defTabSz="457200"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>
                <a:latin typeface="Courier New" panose="02070309020205020404" pitchFamily="49" charset="0"/>
              </a:rPr>
              <a:t>spendPerUser = rdd</a:t>
            </a:r>
            <a:br>
              <a:rPr lang="en-US" altLang="en-US" sz="2177">
                <a:latin typeface="Courier New" panose="02070309020205020404" pitchFamily="49" charset="0"/>
              </a:rPr>
            </a:br>
            <a:r>
              <a:rPr lang="en-US" altLang="en-US" sz="2177">
                <a:latin typeface="Courier New" panose="02070309020205020404" pitchFamily="49" charset="0"/>
              </a:rPr>
              <a:t>.groupByKey()</a:t>
            </a:r>
            <a:br>
              <a:rPr lang="en-US" altLang="en-US" sz="2177">
                <a:latin typeface="Courier New" panose="02070309020205020404" pitchFamily="49" charset="0"/>
              </a:rPr>
            </a:br>
            <a:r>
              <a:rPr lang="en-US" altLang="en-US" sz="2177">
                <a:latin typeface="Courier New" panose="02070309020205020404" pitchFamily="49" charset="0"/>
              </a:rPr>
              <a:t>.map(pair =&gt; (pair._1, pair._2.reduce(_+_))</a:t>
            </a:r>
            <a:br>
              <a:rPr lang="en-US" altLang="en-US" sz="2177">
                <a:latin typeface="Courier New" panose="02070309020205020404" pitchFamily="49" charset="0"/>
              </a:rPr>
            </a:br>
            <a:r>
              <a:rPr lang="en-US" altLang="en-US" sz="2177">
                <a:latin typeface="Courier New" panose="02070309020205020404" pitchFamily="49" charset="0"/>
              </a:rPr>
              <a:t>.collect()</a:t>
            </a:r>
          </a:p>
          <a:p>
            <a:r>
              <a:rPr lang="en-US" altLang="en-US" sz="2177">
                <a:latin typeface="Courier New" panose="02070309020205020404" pitchFamily="49" charset="0"/>
              </a:rPr>
              <a:t>spendPerUser = rdd</a:t>
            </a:r>
            <a:br>
              <a:rPr lang="en-US" altLang="en-US" sz="2177">
                <a:latin typeface="Courier New" panose="02070309020205020404" pitchFamily="49" charset="0"/>
              </a:rPr>
            </a:br>
            <a:r>
              <a:rPr lang="en-US" altLang="en-US" sz="2177">
                <a:latin typeface="Courier New" panose="02070309020205020404" pitchFamily="49" charset="0"/>
              </a:rPr>
              <a:t>.reduceByKey(_+_)</a:t>
            </a:r>
            <a:br>
              <a:rPr lang="en-US" altLang="en-US" sz="2177">
                <a:latin typeface="Courier New" panose="02070309020205020404" pitchFamily="49" charset="0"/>
              </a:rPr>
            </a:br>
            <a:r>
              <a:rPr lang="en-US" altLang="en-US" sz="2177">
                <a:latin typeface="Courier New" panose="02070309020205020404" pitchFamily="49" charset="0"/>
              </a:rPr>
              <a:t>.collect()</a:t>
            </a:r>
          </a:p>
          <a:p>
            <a:endParaRPr lang="en-US" altLang="en-US" sz="2177">
              <a:latin typeface="Courier New" panose="02070309020205020404" pitchFamily="49" charset="0"/>
            </a:endParaRPr>
          </a:p>
        </p:txBody>
      </p:sp>
      <p:sp>
        <p:nvSpPr>
          <p:cNvPr id="38916" name="Subtitle 2">
            <a:extLst>
              <a:ext uri="{FF2B5EF4-FFF2-40B4-BE49-F238E27FC236}">
                <a16:creationId xmlns:a16="http://schemas.microsoft.com/office/drawing/2014/main" id="{CF58CDE5-13CD-E71B-B849-128268B0BEA2}"/>
              </a:ext>
            </a:extLst>
          </p:cNvPr>
          <p:cNvSpPr txBox="1">
            <a:spLocks/>
          </p:cNvSpPr>
          <p:nvPr/>
        </p:nvSpPr>
        <p:spPr bwMode="auto">
          <a:xfrm>
            <a:off x="2438017" y="1468955"/>
            <a:ext cx="5806690" cy="61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ts val="1814"/>
              </a:spcBef>
              <a:buClrTx/>
              <a:buSzTx/>
              <a:buNone/>
            </a:pPr>
            <a:r>
              <a:rPr lang="en-US" altLang="en-US" sz="1814">
                <a:solidFill>
                  <a:srgbClr val="7F7F7F"/>
                </a:solidFill>
                <a:latin typeface="Open Sans" panose="020B0606030504020204" pitchFamily="34" charset="0"/>
              </a:rPr>
              <a:t>(patrick, $24), (matei, $30), (patrick, $1), (aaron, $23), (aaron, $2), (reynold, $10), (aaron, $10)…..</a:t>
            </a:r>
          </a:p>
          <a:p>
            <a:pPr>
              <a:lnSpc>
                <a:spcPct val="100000"/>
              </a:lnSpc>
              <a:spcBef>
                <a:spcPts val="1814"/>
              </a:spcBef>
              <a:buClrTx/>
              <a:buSzTx/>
              <a:buNone/>
            </a:pPr>
            <a:endParaRPr lang="en-US" altLang="en-US" sz="2903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2FDD5D-F7A0-4FF4-5D21-28E904CA1BC9}"/>
              </a:ext>
            </a:extLst>
          </p:cNvPr>
          <p:cNvSpPr/>
          <p:nvPr/>
        </p:nvSpPr>
        <p:spPr>
          <a:xfrm>
            <a:off x="2438017" y="1404149"/>
            <a:ext cx="6843598" cy="6192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endParaRPr lang="en-US" altLang="en-US" sz="2177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9072B8-DAE8-F19D-BC75-A00C08FA8C46}"/>
              </a:ext>
            </a:extLst>
          </p:cNvPr>
          <p:cNvSpPr/>
          <p:nvPr/>
        </p:nvSpPr>
        <p:spPr>
          <a:xfrm>
            <a:off x="8316714" y="1468955"/>
            <a:ext cx="898654" cy="2073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sz="1814" dirty="0">
                <a:solidFill>
                  <a:schemeClr val="bg1">
                    <a:lumMod val="50000"/>
                  </a:schemeClr>
                </a:solidFill>
              </a:rPr>
              <a:t>RDD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61D815-8DB3-3F8B-38ED-E5E5257F402E}"/>
              </a:ext>
            </a:extLst>
          </p:cNvPr>
          <p:cNvSpPr/>
          <p:nvPr/>
        </p:nvSpPr>
        <p:spPr>
          <a:xfrm>
            <a:off x="1915242" y="3191375"/>
            <a:ext cx="2419454" cy="483891"/>
          </a:xfrm>
          <a:prstGeom prst="ellipse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endParaRPr lang="en-US" altLang="en-US" sz="2177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56C1B3-745C-A681-AF9F-413C90CD4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0185" y="2318644"/>
            <a:ext cx="1925483" cy="109741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>
                <a:solidFill>
                  <a:schemeClr val="tx1"/>
                </a:solidFill>
              </a:rPr>
              <a:t>Copies all data over the network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AF0CB1-BCC8-5C89-F699-09AD65C4800C}"/>
              </a:ext>
            </a:extLst>
          </p:cNvPr>
          <p:cNvSpPr/>
          <p:nvPr/>
        </p:nvSpPr>
        <p:spPr>
          <a:xfrm>
            <a:off x="1915242" y="4406863"/>
            <a:ext cx="3201457" cy="483891"/>
          </a:xfrm>
          <a:prstGeom prst="ellipse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endParaRPr lang="en-US" altLang="en-US" sz="2177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AA4683-648D-F3DF-561B-7816DC0C5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9133" y="4997325"/>
            <a:ext cx="1925482" cy="109741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>
                <a:solidFill>
                  <a:srgbClr val="000000"/>
                </a:solidFill>
              </a:rPr>
              <a:t>Reduces locally before shuffling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FE1C91-0F1C-6164-AF4E-D1D335909D9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398062" y="3256183"/>
            <a:ext cx="3266263" cy="26210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4A61CF-9384-0B79-259B-1390FA8C26E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462870" y="4890754"/>
            <a:ext cx="3135209" cy="5861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5" name="TextBox 1">
            <a:extLst>
              <a:ext uri="{FF2B5EF4-FFF2-40B4-BE49-F238E27FC236}">
                <a16:creationId xmlns:a16="http://schemas.microsoft.com/office/drawing/2014/main" id="{9A8E58C3-47AC-713B-E680-A621C013A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139" y="4030984"/>
            <a:ext cx="4104009" cy="76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>
                <a:solidFill>
                  <a:schemeClr val="tx1"/>
                </a:solidFill>
              </a:rPr>
              <a:t>Using reduceByKey is much better</a:t>
            </a:r>
          </a:p>
          <a:p>
            <a:r>
              <a:rPr lang="en-US" altLang="en-US" sz="2177">
                <a:solidFill>
                  <a:schemeClr val="tx1"/>
                </a:solidFill>
              </a:rPr>
              <a:t>will do local aggregation </a:t>
            </a:r>
          </a:p>
        </p:txBody>
      </p:sp>
      <p:cxnSp>
        <p:nvCxnSpPr>
          <p:cNvPr id="38926" name="Straight Arrow Connector 11">
            <a:extLst>
              <a:ext uri="{FF2B5EF4-FFF2-40B4-BE49-F238E27FC236}">
                <a16:creationId xmlns:a16="http://schemas.microsoft.com/office/drawing/2014/main" id="{9D601B57-D169-747C-0AC6-634CB97A14B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985644" y="4414064"/>
            <a:ext cx="1045550" cy="190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81B3696D-6036-F8D9-8002-C7FF24E1A8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66"/>
              <a:t>Large number of “empty” tasks due to selective filter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AC0D2311-4FB8-73F6-9AB7-F71AB627B3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95052" indent="0">
              <a:buNone/>
            </a:pPr>
            <a:r>
              <a:rPr lang="en-US" altLang="en-US" sz="2177">
                <a:latin typeface="Open Sans" panose="020B0606030504020204" pitchFamily="34" charset="0"/>
              </a:rPr>
              <a:t>rdd = sc.textFile(“s3n://bucket/2013-data”)</a:t>
            </a:r>
          </a:p>
          <a:p>
            <a:pPr marL="95052" indent="0">
              <a:buNone/>
            </a:pPr>
            <a:r>
              <a:rPr lang="en-US" altLang="en-US" sz="2177">
                <a:latin typeface="Open Sans" panose="020B0606030504020204" pitchFamily="34" charset="0"/>
              </a:rPr>
              <a:t>             .map(_.split(“\t”))</a:t>
            </a:r>
          </a:p>
          <a:p>
            <a:pPr marL="95052" indent="0">
              <a:buNone/>
            </a:pPr>
            <a:r>
              <a:rPr lang="en-US" altLang="en-US" sz="2177">
                <a:latin typeface="Open Sans" panose="020B0606030504020204" pitchFamily="34" charset="0"/>
              </a:rPr>
              <a:t>             .filter(_(0) == “2013-10-17”)</a:t>
            </a:r>
          </a:p>
          <a:p>
            <a:pPr marL="95052" indent="0">
              <a:buNone/>
            </a:pPr>
            <a:r>
              <a:rPr lang="en-US" altLang="en-US" sz="2177">
                <a:latin typeface="Open Sans" panose="020B0606030504020204" pitchFamily="34" charset="0"/>
              </a:rPr>
              <a:t>             .filter(_(1) == “19:00”)</a:t>
            </a:r>
          </a:p>
          <a:p>
            <a:pPr marL="95052" indent="0">
              <a:buNone/>
            </a:pPr>
            <a:endParaRPr lang="en-US" altLang="en-US" sz="2177">
              <a:latin typeface="Open Sans" panose="020B0606030504020204" pitchFamily="34" charset="0"/>
            </a:endParaRPr>
          </a:p>
          <a:p>
            <a:pPr marL="95052" indent="0">
              <a:buNone/>
            </a:pPr>
            <a:r>
              <a:rPr lang="en-US" altLang="en-US" sz="2177">
                <a:latin typeface="Open Sans" panose="020B0606030504020204" pitchFamily="34" charset="0"/>
              </a:rPr>
              <a:t>rdd.map(parts =&gt; (parts(2), parts(3))).reduceBy…</a:t>
            </a:r>
          </a:p>
          <a:p>
            <a:pPr marL="95052" indent="0"/>
            <a:r>
              <a:rPr lang="en-US" altLang="en-US" sz="2177">
                <a:latin typeface="Open Sans" panose="020B0606030504020204" pitchFamily="34" charset="0"/>
              </a:rPr>
              <a:t>Maybe data spread across 1000 partitions but only 2 contain the data we want.</a:t>
            </a:r>
          </a:p>
          <a:p>
            <a:pPr marL="95052" indent="0"/>
            <a:r>
              <a:rPr lang="en-US" altLang="en-US" sz="2177">
                <a:latin typeface="Open Sans" panose="020B0606030504020204" pitchFamily="34" charset="0"/>
              </a:rPr>
              <a:t>The reduceBy will still run on the partitions which contain no data after the filtering.</a:t>
            </a:r>
          </a:p>
          <a:p>
            <a:pPr marL="95052" indent="0"/>
            <a:r>
              <a:rPr lang="en-US" altLang="en-US" sz="2177" b="1">
                <a:latin typeface="Open Sans" panose="020B0606030504020204" pitchFamily="34" charset="0"/>
              </a:rPr>
              <a:t>Detecting </a:t>
            </a:r>
            <a:r>
              <a:rPr lang="en-US" altLang="en-US" sz="2177">
                <a:latin typeface="Open Sans" panose="020B0606030504020204" pitchFamily="34" charset="0"/>
              </a:rPr>
              <a:t>Many short-lived (&lt; 20ms) tasks</a:t>
            </a:r>
          </a:p>
          <a:p>
            <a:pPr marL="95052" indent="0"/>
            <a:r>
              <a:rPr lang="en-US" altLang="en-US" sz="2177" b="1">
                <a:latin typeface="Open Sans" panose="020B0606030504020204" pitchFamily="34" charset="0"/>
              </a:rPr>
              <a:t>Fixing</a:t>
            </a:r>
            <a:endParaRPr lang="en-US" altLang="en-US" sz="2177">
              <a:latin typeface="Open Sans" panose="020B0606030504020204" pitchFamily="34" charset="0"/>
            </a:endParaRPr>
          </a:p>
          <a:p>
            <a:pPr marL="95052" indent="0"/>
            <a:r>
              <a:rPr lang="en-US" altLang="en-US" sz="2177">
                <a:latin typeface="Open Sans" panose="020B0606030504020204" pitchFamily="34" charset="0"/>
              </a:rPr>
              <a:t>Use `coalesce` or `repartition` operator to shrink RDD number of partitions after filtering:</a:t>
            </a:r>
          </a:p>
          <a:p>
            <a:pPr marL="95052" indent="0"/>
            <a:r>
              <a:rPr lang="en-US" altLang="en-US" sz="2177">
                <a:latin typeface="Open Sans" panose="020B0606030504020204" pitchFamily="34" charset="0"/>
              </a:rPr>
              <a:t>rdd.coalesce(30).map(parts =&gt; (parts(2), parts(3))).reduceBy …</a:t>
            </a:r>
            <a:endParaRPr lang="en-US" altLang="en-US" sz="2177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46581B11-14A8-53DF-9F3A-76CE1D3B6B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554459"/>
            <a:ext cx="8141174" cy="691273"/>
          </a:xfrm>
        </p:spPr>
        <p:txBody>
          <a:bodyPr/>
          <a:lstStyle/>
          <a:p>
            <a:r>
              <a:rPr lang="en-US" altLang="en-US" sz="2903"/>
              <a:t>Stragglers due to slow nodes</a:t>
            </a:r>
          </a:p>
        </p:txBody>
      </p:sp>
      <p:pic>
        <p:nvPicPr>
          <p:cNvPr id="40963" name="Picture 3">
            <a:extLst>
              <a:ext uri="{FF2B5EF4-FFF2-40B4-BE49-F238E27FC236}">
                <a16:creationId xmlns:a16="http://schemas.microsoft.com/office/drawing/2014/main" id="{E78D945E-48A0-C6DB-2AE8-B615E8ECD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884" y="1273095"/>
            <a:ext cx="9144960" cy="5095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09A28AFE-1D02-FC98-B7DF-D13A9FD8DE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Stragglers due to slow nodes</a:t>
            </a:r>
          </a:p>
        </p:txBody>
      </p:sp>
      <p:pic>
        <p:nvPicPr>
          <p:cNvPr id="41987" name="Picture 3">
            <a:extLst>
              <a:ext uri="{FF2B5EF4-FFF2-40B4-BE49-F238E27FC236}">
                <a16:creationId xmlns:a16="http://schemas.microsoft.com/office/drawing/2014/main" id="{0EDC13F2-6BEE-3ED8-7455-F5D40D3D9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381" y="2253838"/>
            <a:ext cx="8854050" cy="3983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CB6F4288-9E6F-E4CB-E890-9DEA067D59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Stragglers due to data skew</a:t>
            </a:r>
          </a:p>
        </p:txBody>
      </p:sp>
      <p:pic>
        <p:nvPicPr>
          <p:cNvPr id="43011" name="Picture 3">
            <a:extLst>
              <a:ext uri="{FF2B5EF4-FFF2-40B4-BE49-F238E27FC236}">
                <a16:creationId xmlns:a16="http://schemas.microsoft.com/office/drawing/2014/main" id="{02230D2C-69CA-27BE-0311-0C6BF031F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521" y="2102622"/>
            <a:ext cx="9144960" cy="475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07C94249-81C7-9CFC-F564-AB356A8D54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Garbage Collection</a:t>
            </a:r>
          </a:p>
        </p:txBody>
      </p:sp>
      <p:pic>
        <p:nvPicPr>
          <p:cNvPr id="44035" name="Picture 3">
            <a:extLst>
              <a:ext uri="{FF2B5EF4-FFF2-40B4-BE49-F238E27FC236}">
                <a16:creationId xmlns:a16="http://schemas.microsoft.com/office/drawing/2014/main" id="{E6B5BF7F-2DC9-4958-79E6-5E3B3529C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521" y="2154467"/>
            <a:ext cx="9144960" cy="254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B15B767C-0954-D194-4F0F-3A2E933B20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Reduce Garbage Collection Time</a:t>
            </a:r>
          </a:p>
        </p:txBody>
      </p:sp>
      <p:pic>
        <p:nvPicPr>
          <p:cNvPr id="45059" name="Picture 3">
            <a:extLst>
              <a:ext uri="{FF2B5EF4-FFF2-40B4-BE49-F238E27FC236}">
                <a16:creationId xmlns:a16="http://schemas.microsoft.com/office/drawing/2014/main" id="{D4BF1829-1118-A902-7C1F-DD952DB1C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189" y="2186150"/>
            <a:ext cx="8492571" cy="466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A6A12A54A941428A39BCE980E8631F" ma:contentTypeVersion="16" ma:contentTypeDescription="Create a new document." ma:contentTypeScope="" ma:versionID="917f6c06737dcb768fbd71a34d0fba89">
  <xsd:schema xmlns:xsd="http://www.w3.org/2001/XMLSchema" xmlns:xs="http://www.w3.org/2001/XMLSchema" xmlns:p="http://schemas.microsoft.com/office/2006/metadata/properties" xmlns:ns2="e9492af6-ed02-4680-a232-c3f10c11c09b" xmlns:ns3="bc05ee0a-d906-4c5e-bb5c-b1f70f11b0b9" targetNamespace="http://schemas.microsoft.com/office/2006/metadata/properties" ma:root="true" ma:fieldsID="6b5fc966ce192b7ff4dbdd50ebfa49d6" ns2:_="" ns3:_="">
    <xsd:import namespace="e9492af6-ed02-4680-a232-c3f10c11c09b"/>
    <xsd:import namespace="bc05ee0a-d906-4c5e-bb5c-b1f70f11b0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92af6-ed02-4680-a232-c3f10c11c0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87414def-154c-4d25-b3bb-ada8546948f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5ee0a-d906-4c5e-bb5c-b1f70f11b0b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92a3772-13a1-4de5-a6d8-6c3e331cca4c}" ma:internalName="TaxCatchAll" ma:showField="CatchAllData" ma:web="bc05ee0a-d906-4c5e-bb5c-b1f70f11b0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05ee0a-d906-4c5e-bb5c-b1f70f11b0b9" xsi:nil="true"/>
    <lcf76f155ced4ddcb4097134ff3c332f xmlns="e9492af6-ed02-4680-a232-c3f10c11c09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35A00E5-04F8-484A-B0A6-AB33488B7E73}"/>
</file>

<file path=customXml/itemProps2.xml><?xml version="1.0" encoding="utf-8"?>
<ds:datastoreItem xmlns:ds="http://schemas.openxmlformats.org/officeDocument/2006/customXml" ds:itemID="{73CC2E1D-401C-40FB-93C4-BBE2DD694B57}"/>
</file>

<file path=customXml/itemProps3.xml><?xml version="1.0" encoding="utf-8"?>
<ds:datastoreItem xmlns:ds="http://schemas.openxmlformats.org/officeDocument/2006/customXml" ds:itemID="{AE564A34-5328-4315-8559-D4D84DBC4CA5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Microsoft Office PowerPoint</Application>
  <PresentationFormat>Widescreen</PresentationFormat>
  <Paragraphs>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Open Sans</vt:lpstr>
      <vt:lpstr>Roboto</vt:lpstr>
      <vt:lpstr>Roboto Condensed</vt:lpstr>
      <vt:lpstr>StarSymbol</vt:lpstr>
      <vt:lpstr>Times New Roman</vt:lpstr>
      <vt:lpstr>Office Theme</vt:lpstr>
      <vt:lpstr>Apache Spark code optimisations</vt:lpstr>
      <vt:lpstr>Watch this for tips on optimizing performance</vt:lpstr>
      <vt:lpstr>Avoid GroupByKey if possible</vt:lpstr>
      <vt:lpstr>Large number of “empty” tasks due to selective filter</vt:lpstr>
      <vt:lpstr>Stragglers due to slow nodes</vt:lpstr>
      <vt:lpstr>Stragglers due to slow nodes</vt:lpstr>
      <vt:lpstr>Stragglers due to data skew</vt:lpstr>
      <vt:lpstr>Garbage Collection</vt:lpstr>
      <vt:lpstr>Reduce Garbage Collection Time</vt:lpstr>
      <vt:lpstr>Common issue checklist</vt:lpstr>
      <vt:lpstr>Importance of Partition Tuning</vt:lpstr>
      <vt:lpstr>Memory 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 code optimisations</dc:title>
  <dc:creator>Butler, Kylie</dc:creator>
  <cp:lastModifiedBy>Butler, Kylie</cp:lastModifiedBy>
  <cp:revision>1</cp:revision>
  <dcterms:created xsi:type="dcterms:W3CDTF">2022-08-29T00:30:54Z</dcterms:created>
  <dcterms:modified xsi:type="dcterms:W3CDTF">2022-08-29T00:31:25Z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0x010100FDA6A12A54A941428A39BCE980E8631F</vt:lpwstr>
  </property>
</Properties>
</file>