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6" r:id="rId2"/>
    <p:sldId id="466" r:id="rId3"/>
    <p:sldId id="467" r:id="rId4"/>
    <p:sldId id="468" r:id="rId5"/>
    <p:sldId id="469" r:id="rId6"/>
    <p:sldId id="470" r:id="rId7"/>
    <p:sldId id="471" r:id="rId8"/>
    <p:sldId id="472" r:id="rId9"/>
    <p:sldId id="4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1" d="100"/>
          <a:sy n="91" d="100"/>
        </p:scale>
        <p:origin x="56" y="6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87C5-E6BC-F913-8236-221CC6C62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612DB42-B907-295B-9418-A0470AD6E4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AC3B755-95B1-1A02-B45D-92071E4FFE72}"/>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5" name="Footer Placeholder 4">
            <a:extLst>
              <a:ext uri="{FF2B5EF4-FFF2-40B4-BE49-F238E27FC236}">
                <a16:creationId xmlns:a16="http://schemas.microsoft.com/office/drawing/2014/main" id="{4A9B63FA-6835-D86D-BB37-447D558EF9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A4F1B1E-F963-CB12-92B2-F3811BC7AC1E}"/>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69064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0DA6-EEA7-F085-726C-9CE2147A981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6943411-3D33-CED1-7280-BAD9C497C2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B50EEF-E77D-53BC-0F26-B6B05D2EABF9}"/>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5" name="Footer Placeholder 4">
            <a:extLst>
              <a:ext uri="{FF2B5EF4-FFF2-40B4-BE49-F238E27FC236}">
                <a16:creationId xmlns:a16="http://schemas.microsoft.com/office/drawing/2014/main" id="{9CF00D13-09C8-7777-7591-2584784535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D184CD-C9F2-D040-4416-18B00C5E2F9D}"/>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348764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DB61F-D4F5-9438-2224-C567D223F5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830FEAF-A856-467E-4ECD-070BD43376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BD28E2F-06ED-8C22-6EF5-25B1A27EC3ED}"/>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5" name="Footer Placeholder 4">
            <a:extLst>
              <a:ext uri="{FF2B5EF4-FFF2-40B4-BE49-F238E27FC236}">
                <a16:creationId xmlns:a16="http://schemas.microsoft.com/office/drawing/2014/main" id="{4778E457-E39D-A43D-1A70-C6A1A2724F8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AF9F863-9D2A-E2D5-B870-6C64B8D88329}"/>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4276530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rgbClr val="E52212"/>
        </a:solidFill>
        <a:effectLst/>
      </p:bgPr>
    </p:bg>
    <p:spTree>
      <p:nvGrpSpPr>
        <p:cNvPr id="1" name=""/>
        <p:cNvGrpSpPr/>
        <p:nvPr/>
      </p:nvGrpSpPr>
      <p:grpSpPr>
        <a:xfrm>
          <a:off x="0" y="0"/>
          <a:ext cx="0" cy="0"/>
          <a:chOff x="0" y="0"/>
          <a:chExt cx="0" cy="0"/>
        </a:xfrm>
      </p:grpSpPr>
      <p:sp>
        <p:nvSpPr>
          <p:cNvPr id="12" name="TextBox 32"/>
          <p:cNvSpPr txBox="1">
            <a:spLocks noChangeAspect="1" noChangeArrowheads="1"/>
          </p:cNvSpPr>
          <p:nvPr userDrawn="1"/>
        </p:nvSpPr>
        <p:spPr bwMode="auto">
          <a:xfrm>
            <a:off x="11001904" y="1"/>
            <a:ext cx="1190097" cy="303536"/>
          </a:xfrm>
          <a:prstGeom prst="rect">
            <a:avLst/>
          </a:prstGeom>
          <a:solidFill>
            <a:schemeClr val="tx1"/>
          </a:solidFill>
          <a:ln>
            <a:noFill/>
          </a:ln>
        </p:spPr>
        <p:txBody>
          <a:bodyPr wrap="none" lIns="144000" tIns="72000" rIns="14400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altLang="en-US" sz="1200" b="1"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latrobe.edu.au</a:t>
            </a:r>
          </a:p>
        </p:txBody>
      </p:sp>
      <p:sp>
        <p:nvSpPr>
          <p:cNvPr id="21" name="Title 1"/>
          <p:cNvSpPr>
            <a:spLocks noGrp="1"/>
          </p:cNvSpPr>
          <p:nvPr>
            <p:ph type="title" hasCustomPrompt="1"/>
          </p:nvPr>
        </p:nvSpPr>
        <p:spPr>
          <a:xfrm>
            <a:off x="1781388" y="2716111"/>
            <a:ext cx="8622453" cy="1737005"/>
          </a:xfrm>
        </p:spPr>
        <p:txBody>
          <a:bodyPr wrap="square" anchor="b" anchorCtr="1">
            <a:normAutofit/>
          </a:bodyPr>
          <a:lstStyle>
            <a:lvl1pPr algn="ctr">
              <a:lnSpc>
                <a:spcPct val="100000"/>
              </a:lnSpc>
              <a:defRPr sz="4800" b="1">
                <a:solidFill>
                  <a:schemeClr val="bg1"/>
                </a:solidFill>
                <a:latin typeface="Roboto Condensed" panose="02000000000000000000" pitchFamily="2" charset="0"/>
                <a:ea typeface="Roboto Condensed" panose="02000000000000000000" pitchFamily="2" charset="0"/>
                <a:cs typeface="Roboto" panose="02000000000000000000" pitchFamily="2" charset="0"/>
              </a:defRPr>
            </a:lvl1pPr>
          </a:lstStyle>
          <a:p>
            <a:r>
              <a:rPr lang="en-US" dirty="0"/>
              <a:t>Presentation Title</a:t>
            </a:r>
          </a:p>
        </p:txBody>
      </p:sp>
      <p:sp>
        <p:nvSpPr>
          <p:cNvPr id="22" name="Text Placeholder 2"/>
          <p:cNvSpPr>
            <a:spLocks noGrp="1"/>
          </p:cNvSpPr>
          <p:nvPr>
            <p:ph type="body" idx="1" hasCustomPrompt="1"/>
          </p:nvPr>
        </p:nvSpPr>
        <p:spPr>
          <a:xfrm>
            <a:off x="1781388" y="4858004"/>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Presenter Name – Presenter Title</a:t>
            </a:r>
          </a:p>
        </p:txBody>
      </p:sp>
      <p:sp>
        <p:nvSpPr>
          <p:cNvPr id="26" name="Text Placeholder 2"/>
          <p:cNvSpPr>
            <a:spLocks noGrp="1"/>
          </p:cNvSpPr>
          <p:nvPr>
            <p:ph type="body" idx="10" hasCustomPrompt="1"/>
          </p:nvPr>
        </p:nvSpPr>
        <p:spPr>
          <a:xfrm>
            <a:off x="1781388" y="5261033"/>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Date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4171" y="866431"/>
            <a:ext cx="1763659" cy="1278134"/>
          </a:xfrm>
          <a:prstGeom prst="rect">
            <a:avLst/>
          </a:prstGeom>
        </p:spPr>
      </p:pic>
      <p:sp>
        <p:nvSpPr>
          <p:cNvPr id="9" name="TextBox 8"/>
          <p:cNvSpPr txBox="1">
            <a:spLocks noChangeArrowheads="1"/>
          </p:cNvSpPr>
          <p:nvPr userDrawn="1"/>
        </p:nvSpPr>
        <p:spPr bwMode="auto">
          <a:xfrm>
            <a:off x="7121993" y="6477868"/>
            <a:ext cx="47345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AU" sz="800" kern="1200" baseline="0" dirty="0">
                <a:solidFill>
                  <a:schemeClr val="bg1"/>
                </a:solidFill>
                <a:latin typeface="Roboto" panose="02000000000000000000" pitchFamily="2" charset="0"/>
                <a:ea typeface="Roboto" panose="02000000000000000000" pitchFamily="2" charset="0"/>
                <a:cs typeface="+mn-cs"/>
              </a:rPr>
              <a:t>La Trobe University CRICOS Provider Code Number 00115M</a:t>
            </a:r>
            <a:endParaRPr lang="en-US" altLang="en-US" sz="800" kern="1200" baseline="0" dirty="0">
              <a:solidFill>
                <a:schemeClr val="bg1"/>
              </a:solidFill>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411620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4299-EB0B-775B-281A-DF4112C0DAF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364A75-A23B-0897-FF73-4D134FFBF0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5692E7B-B01B-FE62-0AE9-39419462C30A}"/>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5" name="Footer Placeholder 4">
            <a:extLst>
              <a:ext uri="{FF2B5EF4-FFF2-40B4-BE49-F238E27FC236}">
                <a16:creationId xmlns:a16="http://schemas.microsoft.com/office/drawing/2014/main" id="{0F413428-18C7-3736-D1A9-678E9911F9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CA6F8C-B87E-E484-C793-CA7EB8DC37D6}"/>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179044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06A9-68E6-B296-ED7F-134B58D1BD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2A12399-B988-2518-A030-391EB753A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B9859-F5D4-2AF3-2994-E3450F52CDBB}"/>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5" name="Footer Placeholder 4">
            <a:extLst>
              <a:ext uri="{FF2B5EF4-FFF2-40B4-BE49-F238E27FC236}">
                <a16:creationId xmlns:a16="http://schemas.microsoft.com/office/drawing/2014/main" id="{A9727C19-E04F-AE88-2D60-126817279A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82EBB40-448E-52B7-479B-71E0CDCC6707}"/>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420005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191D-9BBB-92C0-1F21-FD1A907A82E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1EFB6EF-0D0F-C3B8-BDC2-E5FC67495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6A4225E-DAF8-302C-1943-65B0BAB734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8BF8E35-1690-CADC-D873-A1F64245AE10}"/>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6" name="Footer Placeholder 5">
            <a:extLst>
              <a:ext uri="{FF2B5EF4-FFF2-40B4-BE49-F238E27FC236}">
                <a16:creationId xmlns:a16="http://schemas.microsoft.com/office/drawing/2014/main" id="{3912D020-981E-023D-C918-9C34A5B4F2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2EBA6F7-EFC6-F2DF-4F29-39F17A5908A6}"/>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250457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036C-ECA3-6BA3-930E-A1FA9AFEAF3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D27B11-642A-1F43-8BE1-FAD7C3802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4A2F2C-3965-ED6A-A24A-9978CE133C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5A9DB22-8EDE-6C9D-531F-B02F685B2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DAC699-E14D-8163-E785-FEE17AF3C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D3A64E7-A105-A12F-8FE7-BBFB8D22330A}"/>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8" name="Footer Placeholder 7">
            <a:extLst>
              <a:ext uri="{FF2B5EF4-FFF2-40B4-BE49-F238E27FC236}">
                <a16:creationId xmlns:a16="http://schemas.microsoft.com/office/drawing/2014/main" id="{89937846-775B-B451-5466-52B5CB8F9E4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033DF80-1C0C-C35D-A0AF-DCB468B19B7D}"/>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195967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A962-2651-3956-9846-45A20085732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92AD9B7-9F48-E698-1D75-1CC471D2C3DC}"/>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4" name="Footer Placeholder 3">
            <a:extLst>
              <a:ext uri="{FF2B5EF4-FFF2-40B4-BE49-F238E27FC236}">
                <a16:creationId xmlns:a16="http://schemas.microsoft.com/office/drawing/2014/main" id="{839F2728-BF95-17B5-F1F7-900DBD99BD0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74ED5A5-3276-5B8C-D400-307ADD4500C0}"/>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360633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4B906-A82A-A1F5-DFA1-57ADDFA7B868}"/>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3" name="Footer Placeholder 2">
            <a:extLst>
              <a:ext uri="{FF2B5EF4-FFF2-40B4-BE49-F238E27FC236}">
                <a16:creationId xmlns:a16="http://schemas.microsoft.com/office/drawing/2014/main" id="{CE24CFBF-ABDD-95B9-AD31-68A7A875557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6D1908A-2472-FCBA-8C9A-0F019B5F39FB}"/>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19243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10FB-A46A-0BFC-4548-6A1721E7A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F4563DF-7ABA-5211-E3DB-05E713AB6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DF24B41-22ED-F550-6E62-8D3A67AE6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77734-0806-62C2-3B96-1B129C58436A}"/>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6" name="Footer Placeholder 5">
            <a:extLst>
              <a:ext uri="{FF2B5EF4-FFF2-40B4-BE49-F238E27FC236}">
                <a16:creationId xmlns:a16="http://schemas.microsoft.com/office/drawing/2014/main" id="{7F9BC61E-210F-7A04-94E7-F5AD1C42E87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9A9BCAA-5249-B0BC-9380-CC9EABA227CA}"/>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227314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4CC5-7CA6-A78F-65FC-7C0C2879E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B84936C-95C2-27D6-858C-95137D94A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15EE6FB-31EF-E4F9-3DB3-8A6E86181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68480-3034-A7A9-C843-214B775A32CB}"/>
              </a:ext>
            </a:extLst>
          </p:cNvPr>
          <p:cNvSpPr>
            <a:spLocks noGrp="1"/>
          </p:cNvSpPr>
          <p:nvPr>
            <p:ph type="dt" sz="half" idx="10"/>
          </p:nvPr>
        </p:nvSpPr>
        <p:spPr/>
        <p:txBody>
          <a:bodyPr/>
          <a:lstStyle/>
          <a:p>
            <a:fld id="{809E94E7-FC2E-457B-965C-2F4B39563312}" type="datetimeFigureOut">
              <a:rPr lang="en-AU" smtClean="0"/>
              <a:t>29/08/2022</a:t>
            </a:fld>
            <a:endParaRPr lang="en-AU"/>
          </a:p>
        </p:txBody>
      </p:sp>
      <p:sp>
        <p:nvSpPr>
          <p:cNvPr id="6" name="Footer Placeholder 5">
            <a:extLst>
              <a:ext uri="{FF2B5EF4-FFF2-40B4-BE49-F238E27FC236}">
                <a16:creationId xmlns:a16="http://schemas.microsoft.com/office/drawing/2014/main" id="{93F031B9-BA5F-21E9-7C6F-049F2EECB82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1B3C35-9589-A1B1-1D5B-336A7B2E5757}"/>
              </a:ext>
            </a:extLst>
          </p:cNvPr>
          <p:cNvSpPr>
            <a:spLocks noGrp="1"/>
          </p:cNvSpPr>
          <p:nvPr>
            <p:ph type="sldNum" sz="quarter" idx="12"/>
          </p:nvPr>
        </p:nvSpPr>
        <p:spPr/>
        <p:txBody>
          <a:bodyPr/>
          <a:lstStyle/>
          <a:p>
            <a:fld id="{3E0B36EC-B370-4285-96F8-ECBE1F00C649}" type="slidenum">
              <a:rPr lang="en-AU" smtClean="0"/>
              <a:t>‹#›</a:t>
            </a:fld>
            <a:endParaRPr lang="en-AU"/>
          </a:p>
        </p:txBody>
      </p:sp>
    </p:spTree>
    <p:extLst>
      <p:ext uri="{BB962C8B-B14F-4D97-AF65-F5344CB8AC3E}">
        <p14:creationId xmlns:p14="http://schemas.microsoft.com/office/powerpoint/2010/main" val="416143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A7DA8-0BCC-701C-B82C-ACF9615EF8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822C059-F8EF-B758-7863-E3973F350F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23EBFEA-378A-0887-DBC2-41101A058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E94E7-FC2E-457B-965C-2F4B39563312}" type="datetimeFigureOut">
              <a:rPr lang="en-AU" smtClean="0"/>
              <a:t>29/08/2022</a:t>
            </a:fld>
            <a:endParaRPr lang="en-AU"/>
          </a:p>
        </p:txBody>
      </p:sp>
      <p:sp>
        <p:nvSpPr>
          <p:cNvPr id="5" name="Footer Placeholder 4">
            <a:extLst>
              <a:ext uri="{FF2B5EF4-FFF2-40B4-BE49-F238E27FC236}">
                <a16:creationId xmlns:a16="http://schemas.microsoft.com/office/drawing/2014/main" id="{D8A72EE0-AC85-13C9-77C3-030C94C7B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E08F2F9-631E-1840-4C00-53C6CAB8FD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B36EC-B370-4285-96F8-ECBE1F00C649}" type="slidenum">
              <a:rPr lang="en-AU" smtClean="0"/>
              <a:t>‹#›</a:t>
            </a:fld>
            <a:endParaRPr lang="en-AU"/>
          </a:p>
        </p:txBody>
      </p:sp>
    </p:spTree>
    <p:extLst>
      <p:ext uri="{BB962C8B-B14F-4D97-AF65-F5344CB8AC3E}">
        <p14:creationId xmlns:p14="http://schemas.microsoft.com/office/powerpoint/2010/main" val="1337088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Apache Spark internals</a:t>
            </a:r>
          </a:p>
        </p:txBody>
      </p:sp>
    </p:spTree>
    <p:extLst>
      <p:ext uri="{BB962C8B-B14F-4D97-AF65-F5344CB8AC3E}">
        <p14:creationId xmlns:p14="http://schemas.microsoft.com/office/powerpoint/2010/main" val="162935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17EEB7C-8B4C-865F-7FCB-E9B24B9ACCBD}"/>
              </a:ext>
            </a:extLst>
          </p:cNvPr>
          <p:cNvSpPr>
            <a:spLocks noGrp="1" noChangeArrowheads="1"/>
          </p:cNvSpPr>
          <p:nvPr>
            <p:ph type="title"/>
          </p:nvPr>
        </p:nvSpPr>
        <p:spPr>
          <a:xfrm>
            <a:off x="2175910" y="554459"/>
            <a:ext cx="8141174" cy="691273"/>
          </a:xfrm>
        </p:spPr>
        <p:txBody>
          <a:bodyPr>
            <a:normAutofit fontScale="90000"/>
          </a:bodyPr>
          <a:lstStyle/>
          <a:p>
            <a:r>
              <a:rPr lang="en-US" altLang="en-US"/>
              <a:t>Representing RDDs</a:t>
            </a:r>
          </a:p>
        </p:txBody>
      </p:sp>
      <p:sp>
        <p:nvSpPr>
          <p:cNvPr id="3" name="Content Placeholder 2">
            <a:extLst>
              <a:ext uri="{FF2B5EF4-FFF2-40B4-BE49-F238E27FC236}">
                <a16:creationId xmlns:a16="http://schemas.microsoft.com/office/drawing/2014/main" id="{1DF2B7D3-849C-88CB-06ED-DA9110E40390}"/>
              </a:ext>
            </a:extLst>
          </p:cNvPr>
          <p:cNvSpPr>
            <a:spLocks noGrp="1" noChangeArrowheads="1"/>
          </p:cNvSpPr>
          <p:nvPr>
            <p:ph idx="1"/>
          </p:nvPr>
        </p:nvSpPr>
        <p:spPr>
          <a:xfrm>
            <a:off x="1850435" y="4670412"/>
            <a:ext cx="8639467" cy="1932683"/>
          </a:xfrm>
        </p:spPr>
        <p:txBody>
          <a:bodyPr>
            <a:normAutofit fontScale="92500" lnSpcReduction="20000"/>
          </a:bodyPr>
          <a:lstStyle/>
          <a:p>
            <a:r>
              <a:rPr lang="en-US" altLang="en-US" sz="2177"/>
              <a:t>Spark builds a graph of the workflow.</a:t>
            </a:r>
          </a:p>
          <a:p>
            <a:r>
              <a:rPr lang="en-US" altLang="en-US" sz="2177"/>
              <a:t>Two key elements of the graph are</a:t>
            </a:r>
          </a:p>
          <a:p>
            <a:pPr lvl="1"/>
            <a:r>
              <a:rPr lang="en-US" altLang="en-US" sz="2177"/>
              <a:t>A set of partitions which are atomic pieces of the data set</a:t>
            </a:r>
          </a:p>
          <a:p>
            <a:pPr lvl="1"/>
            <a:r>
              <a:rPr lang="en-US" altLang="en-US" sz="2177"/>
              <a:t>A set of dependencies on parent RDDs</a:t>
            </a:r>
          </a:p>
          <a:p>
            <a:pPr>
              <a:buFont typeface="StarSymbol" charset="0"/>
              <a:buNone/>
            </a:pPr>
            <a:br>
              <a:rPr lang="en-US" altLang="en-US" sz="2177"/>
            </a:br>
            <a:endParaRPr lang="en-US" altLang="en-US" sz="2177"/>
          </a:p>
        </p:txBody>
      </p:sp>
      <p:pic>
        <p:nvPicPr>
          <p:cNvPr id="12292" name="Picture 4">
            <a:extLst>
              <a:ext uri="{FF2B5EF4-FFF2-40B4-BE49-F238E27FC236}">
                <a16:creationId xmlns:a16="http://schemas.microsoft.com/office/drawing/2014/main" id="{BE983A4C-5084-31C8-AF99-2D5327ECFB60}"/>
              </a:ext>
            </a:extLst>
          </p:cNvPr>
          <p:cNvPicPr>
            <a:picLocks noChangeAspect="1"/>
          </p:cNvPicPr>
          <p:nvPr/>
        </p:nvPicPr>
        <p:blipFill>
          <a:blip r:embed="rId2">
            <a:extLst>
              <a:ext uri="{28A0092B-C50C-407E-A947-70E740481C1C}">
                <a14:useLocalDpi xmlns:a14="http://schemas.microsoft.com/office/drawing/2010/main" val="0"/>
              </a:ext>
            </a:extLst>
          </a:blip>
          <a:srcRect l="1660" t="5811" r="1003"/>
          <a:stretch>
            <a:fillRect/>
          </a:stretch>
        </p:blipFill>
        <p:spPr bwMode="auto">
          <a:xfrm>
            <a:off x="3613180" y="1208288"/>
            <a:ext cx="4900834" cy="332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2951E5C-DEE5-A828-458C-B10ECFFD69C1}"/>
              </a:ext>
            </a:extLst>
          </p:cNvPr>
          <p:cNvSpPr>
            <a:spLocks noGrp="1" noChangeArrowheads="1"/>
          </p:cNvSpPr>
          <p:nvPr>
            <p:ph type="title"/>
          </p:nvPr>
        </p:nvSpPr>
        <p:spPr>
          <a:xfrm>
            <a:off x="2175910" y="489652"/>
            <a:ext cx="8141174" cy="691273"/>
          </a:xfrm>
        </p:spPr>
        <p:txBody>
          <a:bodyPr/>
          <a:lstStyle/>
          <a:p>
            <a:r>
              <a:rPr lang="en-US" altLang="en-US" sz="2903"/>
              <a:t>Classification of Dependencies</a:t>
            </a:r>
          </a:p>
        </p:txBody>
      </p:sp>
      <p:sp>
        <p:nvSpPr>
          <p:cNvPr id="3" name="Content Placeholder 2">
            <a:extLst>
              <a:ext uri="{FF2B5EF4-FFF2-40B4-BE49-F238E27FC236}">
                <a16:creationId xmlns:a16="http://schemas.microsoft.com/office/drawing/2014/main" id="{C20DD2DB-A863-D5CE-E343-0EC2F2CB8C96}"/>
              </a:ext>
            </a:extLst>
          </p:cNvPr>
          <p:cNvSpPr>
            <a:spLocks noGrp="1" noChangeArrowheads="1"/>
          </p:cNvSpPr>
          <p:nvPr>
            <p:ph idx="1"/>
          </p:nvPr>
        </p:nvSpPr>
        <p:spPr>
          <a:xfrm>
            <a:off x="1719382" y="4212444"/>
            <a:ext cx="8639467" cy="2324404"/>
          </a:xfrm>
        </p:spPr>
        <p:txBody>
          <a:bodyPr>
            <a:normAutofit fontScale="92500"/>
          </a:bodyPr>
          <a:lstStyle/>
          <a:p>
            <a:r>
              <a:rPr lang="en-US" altLang="en-US" sz="1633"/>
              <a:t>Spark classifies dependencies into two types</a:t>
            </a:r>
          </a:p>
          <a:p>
            <a:pPr lvl="1"/>
            <a:r>
              <a:rPr lang="en-US" altLang="en-US" sz="1633"/>
              <a:t>Narrow Dependencies</a:t>
            </a:r>
          </a:p>
          <a:p>
            <a:pPr lvl="2"/>
            <a:r>
              <a:rPr lang="en-US" altLang="en-US" sz="1633"/>
              <a:t>Where each partition of the parent RDD is used by at most one partition of the child RDD.</a:t>
            </a:r>
          </a:p>
          <a:p>
            <a:pPr lvl="2"/>
            <a:r>
              <a:rPr lang="en-US" altLang="en-US" sz="1633"/>
              <a:t>Allows for </a:t>
            </a:r>
            <a:r>
              <a:rPr lang="en-US" altLang="en-US" sz="1633">
                <a:solidFill>
                  <a:srgbClr val="FF0000"/>
                </a:solidFill>
              </a:rPr>
              <a:t>pipelined</a:t>
            </a:r>
            <a:r>
              <a:rPr lang="en-US" altLang="en-US" sz="1633"/>
              <a:t> execution on one cluster node.</a:t>
            </a:r>
          </a:p>
          <a:p>
            <a:pPr lvl="3"/>
            <a:r>
              <a:rPr lang="en-US" altLang="en-US" sz="1633"/>
              <a:t>A sequence of operations involving narrow dependencies can be computed on the same node without any need for communication with any other node.</a:t>
            </a:r>
          </a:p>
          <a:p>
            <a:pPr lvl="3"/>
            <a:r>
              <a:rPr lang="en-US" altLang="en-US" sz="1633"/>
              <a:t>Pipelining means the computations can happen in parallel without any node needing to wait for any other node.</a:t>
            </a:r>
          </a:p>
          <a:p>
            <a:pPr lvl="3"/>
            <a:r>
              <a:rPr lang="en-US" altLang="en-US" sz="1633"/>
              <a:t>E.g. A map followed by a filter on an element-by-element basis</a:t>
            </a:r>
          </a:p>
        </p:txBody>
      </p:sp>
      <p:pic>
        <p:nvPicPr>
          <p:cNvPr id="13316" name="Picture 4">
            <a:extLst>
              <a:ext uri="{FF2B5EF4-FFF2-40B4-BE49-F238E27FC236}">
                <a16:creationId xmlns:a16="http://schemas.microsoft.com/office/drawing/2014/main" id="{87A27540-F357-D430-8BDD-12F2075591A7}"/>
              </a:ext>
            </a:extLst>
          </p:cNvPr>
          <p:cNvPicPr>
            <a:picLocks noChangeAspect="1"/>
          </p:cNvPicPr>
          <p:nvPr/>
        </p:nvPicPr>
        <p:blipFill>
          <a:blip r:embed="rId2">
            <a:extLst>
              <a:ext uri="{28A0092B-C50C-407E-A947-70E740481C1C}">
                <a14:useLocalDpi xmlns:a14="http://schemas.microsoft.com/office/drawing/2010/main" val="0"/>
              </a:ext>
            </a:extLst>
          </a:blip>
          <a:srcRect t="5383" b="4605"/>
          <a:stretch>
            <a:fillRect/>
          </a:stretch>
        </p:blipFill>
        <p:spPr bwMode="auto">
          <a:xfrm>
            <a:off x="3417320" y="1077234"/>
            <a:ext cx="5291115" cy="308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694E08E-8790-E21B-7889-81F52486DA00}"/>
              </a:ext>
            </a:extLst>
          </p:cNvPr>
          <p:cNvSpPr>
            <a:spLocks noGrp="1" noChangeArrowheads="1"/>
          </p:cNvSpPr>
          <p:nvPr>
            <p:ph type="title"/>
          </p:nvPr>
        </p:nvSpPr>
        <p:spPr>
          <a:xfrm>
            <a:off x="2175910" y="554459"/>
            <a:ext cx="8141174" cy="691273"/>
          </a:xfrm>
        </p:spPr>
        <p:txBody>
          <a:bodyPr/>
          <a:lstStyle/>
          <a:p>
            <a:r>
              <a:rPr lang="en-US" altLang="en-US" sz="2540"/>
              <a:t>Classification of Dependencies</a:t>
            </a:r>
          </a:p>
        </p:txBody>
      </p:sp>
      <p:sp>
        <p:nvSpPr>
          <p:cNvPr id="3" name="Content Placeholder 2">
            <a:extLst>
              <a:ext uri="{FF2B5EF4-FFF2-40B4-BE49-F238E27FC236}">
                <a16:creationId xmlns:a16="http://schemas.microsoft.com/office/drawing/2014/main" id="{97BA3356-9AC7-D978-0615-0F863CDA7C41}"/>
              </a:ext>
            </a:extLst>
          </p:cNvPr>
          <p:cNvSpPr>
            <a:spLocks noGrp="1" noChangeArrowheads="1"/>
          </p:cNvSpPr>
          <p:nvPr>
            <p:ph idx="1"/>
          </p:nvPr>
        </p:nvSpPr>
        <p:spPr>
          <a:xfrm>
            <a:off x="1850435" y="4343496"/>
            <a:ext cx="8639467" cy="2259598"/>
          </a:xfrm>
        </p:spPr>
        <p:txBody>
          <a:bodyPr/>
          <a:lstStyle/>
          <a:p>
            <a:r>
              <a:rPr lang="en-US" altLang="en-US" sz="1814"/>
              <a:t>Wide dependencies</a:t>
            </a:r>
          </a:p>
          <a:p>
            <a:pPr lvl="1"/>
            <a:r>
              <a:rPr lang="en-US" altLang="en-US" sz="1814"/>
              <a:t>Where multiple child partitions may depend on one partition</a:t>
            </a:r>
          </a:p>
          <a:p>
            <a:pPr lvl="1"/>
            <a:r>
              <a:rPr lang="en-US" altLang="en-US" sz="1814"/>
              <a:t>For example groupByKey is a wide dependency since a child partition may need data from more than one parent partition.</a:t>
            </a:r>
          </a:p>
          <a:p>
            <a:pPr lvl="1"/>
            <a:r>
              <a:rPr lang="en-US" altLang="en-US" sz="1814"/>
              <a:t>Wide dependencies do not allow for pipelining since they require data from all parent partition to be available to be shuffled across the nodes using a MapReduce like operation.</a:t>
            </a:r>
          </a:p>
        </p:txBody>
      </p:sp>
      <p:pic>
        <p:nvPicPr>
          <p:cNvPr id="14340" name="Picture 3">
            <a:extLst>
              <a:ext uri="{FF2B5EF4-FFF2-40B4-BE49-F238E27FC236}">
                <a16:creationId xmlns:a16="http://schemas.microsoft.com/office/drawing/2014/main" id="{8EB398B3-10E2-D3C4-49FF-45132AC77CE5}"/>
              </a:ext>
            </a:extLst>
          </p:cNvPr>
          <p:cNvPicPr>
            <a:picLocks noChangeAspect="1"/>
          </p:cNvPicPr>
          <p:nvPr/>
        </p:nvPicPr>
        <p:blipFill>
          <a:blip r:embed="rId2">
            <a:extLst>
              <a:ext uri="{28A0092B-C50C-407E-A947-70E740481C1C}">
                <a14:useLocalDpi xmlns:a14="http://schemas.microsoft.com/office/drawing/2010/main" val="0"/>
              </a:ext>
            </a:extLst>
          </a:blip>
          <a:srcRect t="5383" b="4605"/>
          <a:stretch>
            <a:fillRect/>
          </a:stretch>
        </p:blipFill>
        <p:spPr bwMode="auto">
          <a:xfrm>
            <a:off x="3417320" y="1208288"/>
            <a:ext cx="5291115" cy="30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FAD9A4F-3890-55B8-CD1D-B3E55B5B0F7E}"/>
              </a:ext>
            </a:extLst>
          </p:cNvPr>
          <p:cNvSpPr>
            <a:spLocks noGrp="1" noChangeArrowheads="1"/>
          </p:cNvSpPr>
          <p:nvPr>
            <p:ph type="title"/>
          </p:nvPr>
        </p:nvSpPr>
        <p:spPr>
          <a:xfrm>
            <a:off x="2175910" y="554459"/>
            <a:ext cx="8141174" cy="691273"/>
          </a:xfrm>
        </p:spPr>
        <p:txBody>
          <a:bodyPr/>
          <a:lstStyle/>
          <a:p>
            <a:r>
              <a:rPr lang="en-US" altLang="en-US" sz="2540"/>
              <a:t>Impact of dependencies on Recovery</a:t>
            </a:r>
          </a:p>
        </p:txBody>
      </p:sp>
      <p:sp>
        <p:nvSpPr>
          <p:cNvPr id="3" name="Content Placeholder 2">
            <a:extLst>
              <a:ext uri="{FF2B5EF4-FFF2-40B4-BE49-F238E27FC236}">
                <a16:creationId xmlns:a16="http://schemas.microsoft.com/office/drawing/2014/main" id="{A893CC99-CA5B-2560-35FA-F8853361E0BA}"/>
              </a:ext>
            </a:extLst>
          </p:cNvPr>
          <p:cNvSpPr>
            <a:spLocks noGrp="1" noChangeArrowheads="1"/>
          </p:cNvSpPr>
          <p:nvPr>
            <p:ph idx="1"/>
          </p:nvPr>
        </p:nvSpPr>
        <p:spPr>
          <a:xfrm>
            <a:off x="1841794" y="4474551"/>
            <a:ext cx="8639467" cy="2389210"/>
          </a:xfrm>
        </p:spPr>
        <p:txBody>
          <a:bodyPr/>
          <a:lstStyle/>
          <a:p>
            <a:r>
              <a:rPr lang="en-US" altLang="en-US" sz="2177"/>
              <a:t>Narrow dependencies is more efficient for recovery since only the lost parent partitions need to be recomputed.</a:t>
            </a:r>
          </a:p>
          <a:p>
            <a:r>
              <a:rPr lang="en-US" altLang="en-US" sz="2177"/>
              <a:t>For wide dependencies a single failed child node might need some data from all the ancestors RDDs, requiring a complete re-execution.</a:t>
            </a:r>
          </a:p>
        </p:txBody>
      </p:sp>
      <p:pic>
        <p:nvPicPr>
          <p:cNvPr id="15364" name="Picture 3">
            <a:extLst>
              <a:ext uri="{FF2B5EF4-FFF2-40B4-BE49-F238E27FC236}">
                <a16:creationId xmlns:a16="http://schemas.microsoft.com/office/drawing/2014/main" id="{1A191127-A3C3-B4A9-07F6-D44F80ADABD7}"/>
              </a:ext>
            </a:extLst>
          </p:cNvPr>
          <p:cNvPicPr>
            <a:picLocks noChangeAspect="1"/>
          </p:cNvPicPr>
          <p:nvPr/>
        </p:nvPicPr>
        <p:blipFill>
          <a:blip r:embed="rId2">
            <a:extLst>
              <a:ext uri="{28A0092B-C50C-407E-A947-70E740481C1C}">
                <a14:useLocalDpi xmlns:a14="http://schemas.microsoft.com/office/drawing/2010/main" val="0"/>
              </a:ext>
            </a:extLst>
          </a:blip>
          <a:srcRect t="5383" b="4605"/>
          <a:stretch>
            <a:fillRect/>
          </a:stretch>
        </p:blipFill>
        <p:spPr bwMode="auto">
          <a:xfrm>
            <a:off x="3352513" y="1208288"/>
            <a:ext cx="5291115" cy="30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3940B65-47A9-65A0-6E56-9EAF010E9CA3}"/>
              </a:ext>
            </a:extLst>
          </p:cNvPr>
          <p:cNvSpPr>
            <a:spLocks noGrp="1" noChangeArrowheads="1"/>
          </p:cNvSpPr>
          <p:nvPr>
            <p:ph type="title"/>
          </p:nvPr>
        </p:nvSpPr>
        <p:spPr/>
        <p:txBody>
          <a:bodyPr/>
          <a:lstStyle/>
          <a:p>
            <a:r>
              <a:rPr lang="en-US" altLang="en-US"/>
              <a:t>Fault Tolerance</a:t>
            </a:r>
          </a:p>
        </p:txBody>
      </p:sp>
      <p:sp>
        <p:nvSpPr>
          <p:cNvPr id="3" name="Content Placeholder 2">
            <a:extLst>
              <a:ext uri="{FF2B5EF4-FFF2-40B4-BE49-F238E27FC236}">
                <a16:creationId xmlns:a16="http://schemas.microsoft.com/office/drawing/2014/main" id="{7617CF64-D3CF-8D9E-B762-68E52431561C}"/>
              </a:ext>
            </a:extLst>
          </p:cNvPr>
          <p:cNvSpPr>
            <a:spLocks noGrp="1" noChangeArrowheads="1"/>
          </p:cNvSpPr>
          <p:nvPr>
            <p:ph idx="1"/>
          </p:nvPr>
        </p:nvSpPr>
        <p:spPr/>
        <p:txBody>
          <a:bodyPr/>
          <a:lstStyle/>
          <a:p>
            <a:r>
              <a:rPr lang="en-US" altLang="en-US" sz="2540"/>
              <a:t>For wide dependencies</a:t>
            </a:r>
          </a:p>
          <a:p>
            <a:pPr lvl="1"/>
            <a:r>
              <a:rPr lang="en-US" altLang="en-US" sz="2540"/>
              <a:t>To speed up recovery spark materializes intermediate records on the nodes that hold the parent partitions to simplify recovery.</a:t>
            </a:r>
          </a:p>
          <a:p>
            <a:pPr lvl="2"/>
            <a:r>
              <a:rPr lang="en-US" altLang="en-US" sz="2540"/>
              <a:t>Similar to MapReduce materializing map outputs</a:t>
            </a:r>
          </a:p>
          <a:p>
            <a:r>
              <a:rPr lang="en-US" altLang="en-US" sz="2540"/>
              <a:t>If a task fails, spark re-run it on another node.</a:t>
            </a:r>
          </a:p>
          <a:p>
            <a:endParaRPr lang="en-US" altLang="en-US" sz="254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E6E0361-0CF2-F3D1-236C-EA7F571E6EA4}"/>
              </a:ext>
            </a:extLst>
          </p:cNvPr>
          <p:cNvSpPr>
            <a:spLocks noGrp="1" noChangeArrowheads="1"/>
          </p:cNvSpPr>
          <p:nvPr>
            <p:ph type="title"/>
          </p:nvPr>
        </p:nvSpPr>
        <p:spPr>
          <a:xfrm>
            <a:off x="2175910" y="620706"/>
            <a:ext cx="8141174" cy="691273"/>
          </a:xfrm>
        </p:spPr>
        <p:txBody>
          <a:bodyPr>
            <a:normAutofit fontScale="90000"/>
          </a:bodyPr>
          <a:lstStyle/>
          <a:p>
            <a:r>
              <a:rPr lang="en-US" altLang="en-US"/>
              <a:t>Job Scheduling</a:t>
            </a:r>
          </a:p>
        </p:txBody>
      </p:sp>
      <p:sp>
        <p:nvSpPr>
          <p:cNvPr id="3" name="Content Placeholder 2">
            <a:extLst>
              <a:ext uri="{FF2B5EF4-FFF2-40B4-BE49-F238E27FC236}">
                <a16:creationId xmlns:a16="http://schemas.microsoft.com/office/drawing/2014/main" id="{42A3B603-E25D-01C6-0817-959056FA345B}"/>
              </a:ext>
            </a:extLst>
          </p:cNvPr>
          <p:cNvSpPr>
            <a:spLocks noGrp="1" noChangeArrowheads="1"/>
          </p:cNvSpPr>
          <p:nvPr>
            <p:ph idx="1"/>
          </p:nvPr>
        </p:nvSpPr>
        <p:spPr>
          <a:xfrm>
            <a:off x="1841794" y="4735218"/>
            <a:ext cx="8370159" cy="2128543"/>
          </a:xfrm>
        </p:spPr>
        <p:txBody>
          <a:bodyPr>
            <a:normAutofit fontScale="92500"/>
          </a:bodyPr>
          <a:lstStyle/>
          <a:p>
            <a:r>
              <a:rPr lang="en-US" altLang="en-US" sz="1814"/>
              <a:t>When an action is run on a RDD, the scheduler examines the RDD lineage graph to build a directed acyclic graph of </a:t>
            </a:r>
            <a:r>
              <a:rPr lang="en-US" altLang="en-US" sz="1814">
                <a:solidFill>
                  <a:srgbClr val="FF0000"/>
                </a:solidFill>
              </a:rPr>
              <a:t>stages</a:t>
            </a:r>
            <a:r>
              <a:rPr lang="en-US" altLang="en-US" sz="1814"/>
              <a:t> (DAG) to execute.</a:t>
            </a:r>
          </a:p>
          <a:p>
            <a:r>
              <a:rPr lang="en-US" altLang="en-US" sz="1814"/>
              <a:t>Each stage contains as many pipelined transformations with narrow dependencies as possible.</a:t>
            </a:r>
          </a:p>
          <a:p>
            <a:r>
              <a:rPr lang="en-US" altLang="en-US" sz="1814"/>
              <a:t>The boundaries of the stages are the shuffle operations required for wide dependencies.</a:t>
            </a:r>
          </a:p>
          <a:p>
            <a:r>
              <a:rPr lang="en-US" altLang="en-US" sz="1814"/>
              <a:t>The scheduler always tries to move the computation to the data (where the  RDD resides).</a:t>
            </a:r>
          </a:p>
        </p:txBody>
      </p:sp>
      <p:pic>
        <p:nvPicPr>
          <p:cNvPr id="17412" name="Picture 3">
            <a:extLst>
              <a:ext uri="{FF2B5EF4-FFF2-40B4-BE49-F238E27FC236}">
                <a16:creationId xmlns:a16="http://schemas.microsoft.com/office/drawing/2014/main" id="{EE48E065-FA9D-4174-5C4F-7134D6F29CB6}"/>
              </a:ext>
            </a:extLst>
          </p:cNvPr>
          <p:cNvPicPr>
            <a:picLocks noChangeAspect="1"/>
          </p:cNvPicPr>
          <p:nvPr/>
        </p:nvPicPr>
        <p:blipFill>
          <a:blip r:embed="rId2">
            <a:extLst>
              <a:ext uri="{28A0092B-C50C-407E-A947-70E740481C1C}">
                <a14:useLocalDpi xmlns:a14="http://schemas.microsoft.com/office/drawing/2010/main" val="0"/>
              </a:ext>
            </a:extLst>
          </a:blip>
          <a:srcRect l="1660" t="5811" r="1003"/>
          <a:stretch>
            <a:fillRect/>
          </a:stretch>
        </p:blipFill>
        <p:spPr bwMode="auto">
          <a:xfrm>
            <a:off x="3483567" y="1337902"/>
            <a:ext cx="4899394" cy="332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A8DE3BE-D96E-381D-DB51-681A978D1CD4}"/>
              </a:ext>
            </a:extLst>
          </p:cNvPr>
          <p:cNvSpPr>
            <a:spLocks noGrp="1" noChangeArrowheads="1"/>
          </p:cNvSpPr>
          <p:nvPr>
            <p:ph type="title"/>
          </p:nvPr>
        </p:nvSpPr>
        <p:spPr>
          <a:xfrm>
            <a:off x="1392466" y="1664815"/>
            <a:ext cx="4254208" cy="589022"/>
          </a:xfrm>
        </p:spPr>
        <p:txBody>
          <a:bodyPr/>
          <a:lstStyle/>
          <a:p>
            <a:r>
              <a:rPr lang="en-US" altLang="en-US" sz="3266"/>
              <a:t>Job Scheduling</a:t>
            </a:r>
          </a:p>
        </p:txBody>
      </p:sp>
      <p:sp>
        <p:nvSpPr>
          <p:cNvPr id="3" name="Content Placeholder 2">
            <a:extLst>
              <a:ext uri="{FF2B5EF4-FFF2-40B4-BE49-F238E27FC236}">
                <a16:creationId xmlns:a16="http://schemas.microsoft.com/office/drawing/2014/main" id="{8071EA51-B401-50D3-8E52-60C7CFD0323A}"/>
              </a:ext>
            </a:extLst>
          </p:cNvPr>
          <p:cNvSpPr>
            <a:spLocks noGrp="1" noChangeArrowheads="1"/>
          </p:cNvSpPr>
          <p:nvPr>
            <p:ph idx="1"/>
          </p:nvPr>
        </p:nvSpPr>
        <p:spPr>
          <a:xfrm>
            <a:off x="1850435" y="3820723"/>
            <a:ext cx="8368718" cy="2128543"/>
          </a:xfrm>
        </p:spPr>
        <p:txBody>
          <a:bodyPr>
            <a:normAutofit fontScale="92500" lnSpcReduction="20000"/>
          </a:bodyPr>
          <a:lstStyle/>
          <a:p>
            <a:r>
              <a:rPr lang="en-US" altLang="en-US" sz="1814"/>
              <a:t>For the above example the map and union are all within  the same stage (stage 2) because they do not contain any wide dependencies and therefore the operations within the stage can be pipelined.</a:t>
            </a:r>
          </a:p>
          <a:p>
            <a:r>
              <a:rPr lang="en-US" altLang="en-US" sz="1814"/>
              <a:t>It is interesting to note that going from RDD B to G is a narrow dependency because in the above example the groupBy key is the same as the join key.</a:t>
            </a:r>
          </a:p>
          <a:p>
            <a:pPr lvl="1"/>
            <a:r>
              <a:rPr lang="en-US" altLang="en-US" sz="1814"/>
              <a:t>This means the data within in RDD B is already partitioned.</a:t>
            </a:r>
          </a:p>
          <a:p>
            <a:pPr lvl="1"/>
            <a:r>
              <a:rPr lang="en-US" altLang="en-US" sz="1814"/>
              <a:t>The actual way this would be implemented is that the data in F will be shuffled to nodes that contained the partitioned B and joined on those nodes.</a:t>
            </a:r>
          </a:p>
          <a:p>
            <a:pPr lvl="2"/>
            <a:r>
              <a:rPr lang="en-US" altLang="en-US" sz="1814"/>
              <a:t>This means that the data in B do not need to move across the network at all. </a:t>
            </a:r>
          </a:p>
        </p:txBody>
      </p:sp>
      <p:pic>
        <p:nvPicPr>
          <p:cNvPr id="18436" name="Picture 3">
            <a:extLst>
              <a:ext uri="{FF2B5EF4-FFF2-40B4-BE49-F238E27FC236}">
                <a16:creationId xmlns:a16="http://schemas.microsoft.com/office/drawing/2014/main" id="{DA4DE1ED-45CD-28B8-BA04-E3C260704F74}"/>
              </a:ext>
            </a:extLst>
          </p:cNvPr>
          <p:cNvPicPr>
            <a:picLocks noChangeAspect="1"/>
          </p:cNvPicPr>
          <p:nvPr/>
        </p:nvPicPr>
        <p:blipFill>
          <a:blip r:embed="rId2">
            <a:extLst>
              <a:ext uri="{28A0092B-C50C-407E-A947-70E740481C1C}">
                <a14:useLocalDpi xmlns:a14="http://schemas.microsoft.com/office/drawing/2010/main" val="0"/>
              </a:ext>
            </a:extLst>
          </a:blip>
          <a:srcRect l="1660" t="5811" r="1003"/>
          <a:stretch>
            <a:fillRect/>
          </a:stretch>
        </p:blipFill>
        <p:spPr bwMode="auto">
          <a:xfrm>
            <a:off x="5638033" y="685512"/>
            <a:ext cx="4507673" cy="3058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4A3CB2B-B195-2719-0122-59DDC5E54AC9}"/>
              </a:ext>
            </a:extLst>
          </p:cNvPr>
          <p:cNvSpPr>
            <a:spLocks noGrp="1" noChangeArrowheads="1"/>
          </p:cNvSpPr>
          <p:nvPr>
            <p:ph type="title"/>
          </p:nvPr>
        </p:nvSpPr>
        <p:spPr/>
        <p:txBody>
          <a:bodyPr/>
          <a:lstStyle/>
          <a:p>
            <a:r>
              <a:rPr lang="en-US" altLang="en-US"/>
              <a:t>Checkpointing</a:t>
            </a:r>
          </a:p>
        </p:txBody>
      </p:sp>
      <p:sp>
        <p:nvSpPr>
          <p:cNvPr id="3" name="Content Placeholder 2">
            <a:extLst>
              <a:ext uri="{FF2B5EF4-FFF2-40B4-BE49-F238E27FC236}">
                <a16:creationId xmlns:a16="http://schemas.microsoft.com/office/drawing/2014/main" id="{7A12CB53-05CD-9130-EAD5-221C7F6509B8}"/>
              </a:ext>
            </a:extLst>
          </p:cNvPr>
          <p:cNvSpPr>
            <a:spLocks noGrp="1" noChangeArrowheads="1"/>
          </p:cNvSpPr>
          <p:nvPr>
            <p:ph idx="1"/>
          </p:nvPr>
        </p:nvSpPr>
        <p:spPr/>
        <p:txBody>
          <a:bodyPr/>
          <a:lstStyle/>
          <a:p>
            <a:r>
              <a:rPr lang="en-US" altLang="en-US" sz="2903"/>
              <a:t>Sometimes a job has many many steps.</a:t>
            </a:r>
          </a:p>
          <a:p>
            <a:pPr lvl="1"/>
            <a:r>
              <a:rPr lang="en-US" altLang="en-US" sz="2903"/>
              <a:t>This creates very long lineage graphs.</a:t>
            </a:r>
          </a:p>
          <a:p>
            <a:r>
              <a:rPr lang="en-US" altLang="en-US" sz="2903"/>
              <a:t>If a node crashes there maybe a lot of work that needs to be redone </a:t>
            </a:r>
          </a:p>
          <a:p>
            <a:r>
              <a:rPr lang="en-US" altLang="en-US" sz="2903"/>
              <a:t>In order to speed up recovery, RDDs are checkpointed to stable storage.</a:t>
            </a:r>
          </a:p>
          <a:p>
            <a:r>
              <a:rPr lang="en-US" altLang="en-US" sz="2903"/>
              <a:t>In general checkpointing is most useful for wide dependencies and long lineage graphs.</a:t>
            </a:r>
          </a:p>
          <a:p>
            <a:endParaRPr lang="en-US" altLang="en-US" sz="2903"/>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A6A12A54A941428A39BCE980E8631F" ma:contentTypeVersion="16" ma:contentTypeDescription="Create a new document." ma:contentTypeScope="" ma:versionID="917f6c06737dcb768fbd71a34d0fba89">
  <xsd:schema xmlns:xsd="http://www.w3.org/2001/XMLSchema" xmlns:xs="http://www.w3.org/2001/XMLSchema" xmlns:p="http://schemas.microsoft.com/office/2006/metadata/properties" xmlns:ns2="e9492af6-ed02-4680-a232-c3f10c11c09b" xmlns:ns3="bc05ee0a-d906-4c5e-bb5c-b1f70f11b0b9" targetNamespace="http://schemas.microsoft.com/office/2006/metadata/properties" ma:root="true" ma:fieldsID="6b5fc966ce192b7ff4dbdd50ebfa49d6" ns2:_="" ns3:_="">
    <xsd:import namespace="e9492af6-ed02-4680-a232-c3f10c11c09b"/>
    <xsd:import namespace="bc05ee0a-d906-4c5e-bb5c-b1f70f11b0b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92af6-ed02-4680-a232-c3f10c11c0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7414def-154c-4d25-b3bb-ada8546948f6"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05ee0a-d906-4c5e-bb5c-b1f70f11b0b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92a3772-13a1-4de5-a6d8-6c3e331cca4c}" ma:internalName="TaxCatchAll" ma:showField="CatchAllData" ma:web="bc05ee0a-d906-4c5e-bb5c-b1f70f11b0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c05ee0a-d906-4c5e-bb5c-b1f70f11b0b9" xsi:nil="true"/>
    <lcf76f155ced4ddcb4097134ff3c332f xmlns="e9492af6-ed02-4680-a232-c3f10c11c09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D74B084-EF33-46F2-9004-25D93479DDAD}"/>
</file>

<file path=customXml/itemProps2.xml><?xml version="1.0" encoding="utf-8"?>
<ds:datastoreItem xmlns:ds="http://schemas.openxmlformats.org/officeDocument/2006/customXml" ds:itemID="{3259E084-7C79-49AC-92B9-E78A4EE0ABED}"/>
</file>

<file path=customXml/itemProps3.xml><?xml version="1.0" encoding="utf-8"?>
<ds:datastoreItem xmlns:ds="http://schemas.openxmlformats.org/officeDocument/2006/customXml" ds:itemID="{58B556C3-BA87-4509-89DE-FDBFD13D6CDA}"/>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Roboto</vt:lpstr>
      <vt:lpstr>Roboto Condensed</vt:lpstr>
      <vt:lpstr>StarSymbol</vt:lpstr>
      <vt:lpstr>Office Theme</vt:lpstr>
      <vt:lpstr>Apache Spark internals</vt:lpstr>
      <vt:lpstr>Representing RDDs</vt:lpstr>
      <vt:lpstr>Classification of Dependencies</vt:lpstr>
      <vt:lpstr>Classification of Dependencies</vt:lpstr>
      <vt:lpstr>Impact of dependencies on Recovery</vt:lpstr>
      <vt:lpstr>Fault Tolerance</vt:lpstr>
      <vt:lpstr>Job Scheduling</vt:lpstr>
      <vt:lpstr>Job Scheduling</vt:lpstr>
      <vt:lpstr>Checkpointing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 internals</dc:title>
  <dc:creator>Butler, Kylie</dc:creator>
  <cp:lastModifiedBy>Butler, Kylie</cp:lastModifiedBy>
  <cp:revision>1</cp:revision>
  <dcterms:created xsi:type="dcterms:W3CDTF">2022-08-29T00:18:57Z</dcterms:created>
  <dcterms:modified xsi:type="dcterms:W3CDTF">2022-08-29T00:19:52Z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0x010100FDA6A12A54A941428A39BCE980E8631F</vt:lpwstr>
  </property>
</Properties>
</file>